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2"/>
    <p:sldMasterId id="2147483671" r:id="rId23"/>
    <p:sldMasterId id="2147483656" r:id="rId24"/>
    <p:sldMasterId id="2147483667" r:id="rId25"/>
  </p:sldMasterIdLst>
  <p:notesMasterIdLst>
    <p:notesMasterId r:id="rId53"/>
  </p:notesMasterIdLst>
  <p:handoutMasterIdLst>
    <p:handoutMasterId r:id="rId54"/>
  </p:handoutMasterIdLst>
  <p:sldIdLst>
    <p:sldId id="404" r:id="rId26"/>
    <p:sldId id="256" r:id="rId27"/>
    <p:sldId id="400" r:id="rId28"/>
    <p:sldId id="375" r:id="rId29"/>
    <p:sldId id="392" r:id="rId30"/>
    <p:sldId id="393" r:id="rId31"/>
    <p:sldId id="403" r:id="rId32"/>
    <p:sldId id="405" r:id="rId33"/>
    <p:sldId id="406" r:id="rId34"/>
    <p:sldId id="380" r:id="rId35"/>
    <p:sldId id="409" r:id="rId36"/>
    <p:sldId id="394" r:id="rId37"/>
    <p:sldId id="401" r:id="rId38"/>
    <p:sldId id="407" r:id="rId39"/>
    <p:sldId id="386" r:id="rId40"/>
    <p:sldId id="385" r:id="rId41"/>
    <p:sldId id="388" r:id="rId42"/>
    <p:sldId id="408" r:id="rId43"/>
    <p:sldId id="395" r:id="rId44"/>
    <p:sldId id="402" r:id="rId45"/>
    <p:sldId id="384" r:id="rId46"/>
    <p:sldId id="390" r:id="rId47"/>
    <p:sldId id="387" r:id="rId48"/>
    <p:sldId id="410" r:id="rId49"/>
    <p:sldId id="396" r:id="rId50"/>
    <p:sldId id="398" r:id="rId51"/>
    <p:sldId id="397" r:id="rId52"/>
  </p:sldIdLst>
  <p:sldSz cx="9144000" cy="6858000" type="screen4x3"/>
  <p:notesSz cx="7010400" cy="9296400"/>
  <p:custDataLst>
    <p:custData r:id="rId8"/>
    <p:custData r:id="rId10"/>
    <p:custData r:id="rId3"/>
    <p:custData r:id="rId19"/>
    <p:custData r:id="rId7"/>
    <p:custData r:id="rId1"/>
    <p:custData r:id="rId13"/>
    <p:custData r:id="rId21"/>
    <p:custData r:id="rId11"/>
    <p:custData r:id="rId2"/>
    <p:custData r:id="rId4"/>
    <p:custData r:id="rId18"/>
    <p:custData r:id="rId9"/>
    <p:custData r:id="rId6"/>
    <p:custData r:id="rId16"/>
    <p:custData r:id="rId15"/>
    <p:custData r:id="rId5"/>
    <p:custData r:id="rId14"/>
    <p:custData r:id="rId20"/>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5">
          <p15:clr>
            <a:srgbClr val="A4A3A4"/>
          </p15:clr>
        </p15:guide>
        <p15:guide id="3" orient="horz" pos="744" userDrawn="1">
          <p15:clr>
            <a:srgbClr val="A4A3A4"/>
          </p15:clr>
        </p15:guide>
        <p15:guide id="4" orient="horz" pos="1176" userDrawn="1">
          <p15:clr>
            <a:srgbClr val="A4A3A4"/>
          </p15:clr>
        </p15:guide>
        <p15:guide id="6" pos="5520" userDrawn="1">
          <p15:clr>
            <a:srgbClr val="A4A3A4"/>
          </p15:clr>
        </p15:guide>
        <p15:guide id="8" pos="2904" userDrawn="1">
          <p15:clr>
            <a:srgbClr val="A4A3A4"/>
          </p15:clr>
        </p15:guide>
        <p15:guide id="9" pos="3502" userDrawn="1">
          <p15:clr>
            <a:srgbClr val="A4A3A4"/>
          </p15:clr>
        </p15:guide>
        <p15:guide id="11" pos="5192" userDrawn="1">
          <p15:clr>
            <a:srgbClr val="A4A3A4"/>
          </p15:clr>
        </p15:guide>
        <p15:guide id="12" orient="horz" pos="4320" userDrawn="1">
          <p15:clr>
            <a:srgbClr val="A4A3A4"/>
          </p15:clr>
        </p15:guide>
        <p15:guide id="13" pos="4752" userDrawn="1">
          <p15:clr>
            <a:srgbClr val="A4A3A4"/>
          </p15:clr>
        </p15:guide>
        <p15:guide id="14" pos="1224" userDrawn="1">
          <p15:clr>
            <a:srgbClr val="A4A3A4"/>
          </p15:clr>
        </p15:guide>
        <p15:guide id="16" orient="horz" pos="364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744" userDrawn="1">
          <p15:clr>
            <a:srgbClr val="A4A3A4"/>
          </p15:clr>
        </p15:guide>
        <p15:guide id="3" pos="369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DCD3A8-78F8-F5C1-5C98-3D4871A9DF1F}" name="Gould, Harry M (Hartford Funds)" initials="GHM(F" userId="S::Harry.Gould@Hartfordfunds.com::d7e2b49f-820a-4da1-9901-1b66cc6764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 id="3" name="Diehl, Donald E. E (Mutual Funds)" initials="DDEE(F" lastIdx="16" clrIdx="3">
    <p:extLst>
      <p:ext uri="{19B8F6BF-5375-455C-9EA6-DF929625EA0E}">
        <p15:presenceInfo xmlns:p15="http://schemas.microsoft.com/office/powerpoint/2012/main" userId="S-1-5-21-343818398-1383384898-1801674531-310939" providerId="AD"/>
      </p:ext>
    </p:extLst>
  </p:cmAuthor>
  <p:cmAuthor id="4" name="Diehl, Don (Hartford Funds)" initials="DD(F" lastIdx="12" clrIdx="4">
    <p:extLst>
      <p:ext uri="{19B8F6BF-5375-455C-9EA6-DF929625EA0E}">
        <p15:presenceInfo xmlns:p15="http://schemas.microsoft.com/office/powerpoint/2012/main" userId="S::don.diehl@hartfordfunds.com::1eff87ee-846b-43ad-bf13-c86ba67248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BD"/>
    <a:srgbClr val="76BC46"/>
    <a:srgbClr val="FA7A1E"/>
    <a:srgbClr val="552A77"/>
    <a:srgbClr val="00B0F0"/>
    <a:srgbClr val="BAD5E4"/>
    <a:srgbClr val="44C8F5"/>
    <a:srgbClr val="DD3C20"/>
    <a:srgbClr val="ED1C24"/>
    <a:srgbClr val="004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8" autoAdjust="0"/>
    <p:restoredTop sz="93910" autoAdjust="0"/>
  </p:normalViewPr>
  <p:slideViewPr>
    <p:cSldViewPr snapToGrid="0" showGuides="1">
      <p:cViewPr varScale="1">
        <p:scale>
          <a:sx n="103" d="100"/>
          <a:sy n="103" d="100"/>
        </p:scale>
        <p:origin x="1452" y="108"/>
      </p:cViewPr>
      <p:guideLst>
        <p:guide orient="horz" pos="295"/>
        <p:guide orient="horz" pos="744"/>
        <p:guide orient="horz" pos="1176"/>
        <p:guide pos="5520"/>
        <p:guide pos="2904"/>
        <p:guide pos="3502"/>
        <p:guide pos="5192"/>
        <p:guide orient="horz" pos="4320"/>
        <p:guide pos="4752"/>
        <p:guide pos="1224"/>
        <p:guide orient="horz" pos="364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4" d="100"/>
          <a:sy n="74" d="100"/>
        </p:scale>
        <p:origin x="2076" y="132"/>
      </p:cViewPr>
      <p:guideLst>
        <p:guide orient="horz" pos="2928"/>
        <p:guide pos="744"/>
        <p:guide pos="369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commentAuthors" Target="commen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Master" Target="slideMasters/slideMaster3.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4.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slide" Target="slides/slide1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2.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145" cy="464204"/>
          </a:xfrm>
          <a:prstGeom prst="rect">
            <a:avLst/>
          </a:prstGeom>
        </p:spPr>
        <p:txBody>
          <a:bodyPr vert="horz" lIns="90953" tIns="45476" rIns="90953" bIns="45476" rtlCol="0"/>
          <a:lstStyle>
            <a:lvl1pPr algn="l">
              <a:defRPr sz="1200">
                <a:latin typeface="Arial" charset="0"/>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3970734" y="4"/>
            <a:ext cx="3038145" cy="464204"/>
          </a:xfrm>
          <a:prstGeom prst="rect">
            <a:avLst/>
          </a:prstGeom>
        </p:spPr>
        <p:txBody>
          <a:bodyPr vert="horz" lIns="90953" tIns="45476" rIns="90953" bIns="45476" rtlCol="0"/>
          <a:lstStyle>
            <a:lvl1pPr algn="r">
              <a:defRPr sz="1200">
                <a:latin typeface="Arial" charset="0"/>
              </a:defRPr>
            </a:lvl1pPr>
          </a:lstStyle>
          <a:p>
            <a:pPr>
              <a:defRPr/>
            </a:pPr>
            <a:fld id="{1F380165-60F6-4824-8EF0-EE6E49DC2731}" type="datetimeFigureOut">
              <a:rPr lang="en-US">
                <a:latin typeface="Calibri" panose="020F0502020204030204" pitchFamily="34" charset="0"/>
              </a:rPr>
              <a:pPr>
                <a:defRPr/>
              </a:pPr>
              <a:t>3/28/2023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2" y="8830661"/>
            <a:ext cx="3038145" cy="464204"/>
          </a:xfrm>
          <a:prstGeom prst="rect">
            <a:avLst/>
          </a:prstGeom>
        </p:spPr>
        <p:txBody>
          <a:bodyPr vert="horz" lIns="90953" tIns="45476" rIns="90953" bIns="45476" rtlCol="0" anchor="b"/>
          <a:lstStyle>
            <a:lvl1pPr algn="l">
              <a:defRPr sz="1200">
                <a:latin typeface="Arial" charset="0"/>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734" y="8830661"/>
            <a:ext cx="3038145" cy="464204"/>
          </a:xfrm>
          <a:prstGeom prst="rect">
            <a:avLst/>
          </a:prstGeom>
        </p:spPr>
        <p:txBody>
          <a:bodyPr vert="horz" lIns="90953" tIns="45476" rIns="90953" bIns="45476" rtlCol="0" anchor="b"/>
          <a:lstStyle>
            <a:lvl1pPr algn="r">
              <a:defRPr sz="1200">
                <a:latin typeface="Arial" charset="0"/>
              </a:defRPr>
            </a:lvl1pPr>
          </a:lstStyle>
          <a:p>
            <a:pPr>
              <a:defRPr/>
            </a:pPr>
            <a:fld id="{0BCECBB4-7DAB-49D4-AD46-215BB4A3E6DF}"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350" y="4416101"/>
            <a:ext cx="5607711" cy="4182457"/>
          </a:xfrm>
          <a:prstGeom prst="rect">
            <a:avLst/>
          </a:prstGeom>
          <a:noFill/>
          <a:ln w="9525">
            <a:noFill/>
            <a:miter lim="800000"/>
            <a:headEnd/>
            <a:tailEnd/>
          </a:ln>
          <a:effectLst/>
        </p:spPr>
        <p:txBody>
          <a:bodyPr vert="horz" wrap="square" lIns="93118" tIns="46557" rIns="93118" bIns="4655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970734" y="8830661"/>
            <a:ext cx="3038145" cy="464204"/>
          </a:xfrm>
          <a:prstGeom prst="rect">
            <a:avLst/>
          </a:prstGeom>
          <a:noFill/>
          <a:ln w="9525">
            <a:noFill/>
            <a:miter lim="800000"/>
            <a:headEnd/>
            <a:tailEnd/>
          </a:ln>
          <a:effectLst/>
        </p:spPr>
        <p:txBody>
          <a:bodyPr vert="horz" wrap="square" lIns="93118" tIns="46557" rIns="93118" bIns="46557" numCol="1" anchor="b" anchorCtr="0" compatLnSpc="1">
            <a:prstTxWarp prst="textNoShape">
              <a:avLst/>
            </a:prstTxWarp>
          </a:bodyPr>
          <a:lstStyle>
            <a:lvl1pPr algn="r">
              <a:defRPr sz="1200" b="0">
                <a:latin typeface="Calibri" panose="020F0502020204030204" pitchFamily="34" charset="0"/>
              </a:defRPr>
            </a:lvl1pPr>
          </a:lstStyle>
          <a:p>
            <a:pPr>
              <a:defRPr/>
            </a:pPr>
            <a:fld id="{F9CC64C5-72B8-48B3-9F32-B70947D2168E}" type="slidenum">
              <a:rPr lang="en-US" smtClean="0"/>
              <a:pPr>
                <a:defRPr/>
              </a:pPr>
              <a:t>‹#›</a:t>
            </a:fld>
            <a:endParaRPr lang="en-US" dirty="0"/>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1181100" y="349250"/>
            <a:ext cx="4648200" cy="3486150"/>
          </a:xfrm>
          <a:ln/>
        </p:spPr>
      </p:sp>
      <p:sp>
        <p:nvSpPr>
          <p:cNvPr id="22532" name="Rectangle 3"/>
          <p:cNvSpPr>
            <a:spLocks noGrp="1" noChangeArrowheads="1"/>
          </p:cNvSpPr>
          <p:nvPr>
            <p:ph type="body" idx="1"/>
          </p:nvPr>
        </p:nvSpPr>
        <p:spPr>
          <a:xfrm>
            <a:off x="408141" y="4245652"/>
            <a:ext cx="6271671" cy="4887016"/>
          </a:xfrm>
          <a:noFill/>
          <a:ln/>
        </p:spPr>
        <p:txBody>
          <a:bodyPr/>
          <a:lstStyle/>
          <a:p>
            <a:endParaRPr lang="en-US" baseline="0" dirty="0">
              <a:latin typeface="+mj-lt"/>
            </a:endParaRPr>
          </a:p>
        </p:txBody>
      </p:sp>
      <p:sp>
        <p:nvSpPr>
          <p:cNvPr id="22533" name="Rectangle 4"/>
          <p:cNvSpPr>
            <a:spLocks noChangeArrowheads="1"/>
          </p:cNvSpPr>
          <p:nvPr/>
        </p:nvSpPr>
        <p:spPr bwMode="auto">
          <a:xfrm>
            <a:off x="3" y="-161987"/>
            <a:ext cx="63656" cy="323976"/>
          </a:xfrm>
          <a:prstGeom prst="rect">
            <a:avLst/>
          </a:prstGeom>
          <a:noFill/>
          <a:ln w="9525">
            <a:noFill/>
            <a:miter lim="800000"/>
            <a:headEnd/>
            <a:tailEnd/>
          </a:ln>
        </p:spPr>
        <p:txBody>
          <a:bodyPr wrap="none" lIns="62676" tIns="48917" rIns="0" bIns="0" anchor="ctr">
            <a:spAutoFit/>
          </a:bodyPr>
          <a:lstStyle/>
          <a:p>
            <a:endParaRPr lang="en-US" b="0" dirty="0">
              <a:solidFill>
                <a:prstClr val="black"/>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a:t>
            </a:fld>
            <a:endParaRPr lang="en-US" dirty="0"/>
          </a:p>
        </p:txBody>
      </p:sp>
    </p:spTree>
    <p:extLst>
      <p:ext uri="{BB962C8B-B14F-4D97-AF65-F5344CB8AC3E}">
        <p14:creationId xmlns:p14="http://schemas.microsoft.com/office/powerpoint/2010/main" val="411906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case study</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11</a:t>
            </a:fld>
            <a:endParaRPr lang="en-US" dirty="0"/>
          </a:p>
        </p:txBody>
      </p:sp>
    </p:spTree>
    <p:extLst>
      <p:ext uri="{BB962C8B-B14F-4D97-AF65-F5344CB8AC3E}">
        <p14:creationId xmlns:p14="http://schemas.microsoft.com/office/powerpoint/2010/main" val="180021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Our next section is Process</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12</a:t>
            </a:fld>
            <a:endParaRPr lang="en-US" dirty="0"/>
          </a:p>
        </p:txBody>
      </p:sp>
    </p:spTree>
    <p:extLst>
      <p:ext uri="{BB962C8B-B14F-4D97-AF65-F5344CB8AC3E}">
        <p14:creationId xmlns:p14="http://schemas.microsoft.com/office/powerpoint/2010/main" val="70812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j-lt"/>
              </a:rPr>
              <a:t>Gallup recently asked 13,085 U.S. employees what was most important to them when deciding whether to accept a new job offered by a new employer.</a:t>
            </a:r>
            <a:r>
              <a:rPr lang="en-US" b="1" i="0" dirty="0">
                <a:solidFill>
                  <a:srgbClr val="000000"/>
                </a:solidFill>
                <a:effectLst/>
                <a:latin typeface="+mj-lt"/>
              </a:rPr>
              <a:t> </a:t>
            </a:r>
          </a:p>
          <a:p>
            <a:pPr marL="228600" indent="-228600" algn="l">
              <a:buFont typeface="+mj-lt"/>
              <a:buAutoNum type="arabicPeriod"/>
            </a:pPr>
            <a:r>
              <a:rPr lang="en-US" i="0" dirty="0">
                <a:solidFill>
                  <a:srgbClr val="000000"/>
                </a:solidFill>
                <a:effectLst/>
                <a:latin typeface="+mj-lt"/>
              </a:rPr>
              <a:t>A significant increase in income or benefits (64% said "very important")</a:t>
            </a:r>
          </a:p>
          <a:p>
            <a:pPr marL="228600" indent="-228600" algn="l">
              <a:buFont typeface="+mj-lt"/>
              <a:buAutoNum type="arabicPeriod"/>
            </a:pPr>
            <a:r>
              <a:rPr lang="en-US" i="0" dirty="0">
                <a:solidFill>
                  <a:srgbClr val="000000"/>
                </a:solidFill>
                <a:effectLst/>
                <a:latin typeface="+mj-lt"/>
              </a:rPr>
              <a:t>Greater work-life balance and better personal wellbeing (61%)</a:t>
            </a:r>
          </a:p>
          <a:p>
            <a:pPr marL="228600" indent="-228600" algn="l">
              <a:buFont typeface="+mj-lt"/>
              <a:buAutoNum type="arabicPeriod"/>
            </a:pPr>
            <a:r>
              <a:rPr lang="en-US" b="1" i="0" dirty="0">
                <a:solidFill>
                  <a:srgbClr val="000000"/>
                </a:solidFill>
                <a:effectLst/>
                <a:latin typeface="+mj-lt"/>
              </a:rPr>
              <a:t>The ability to do what they do best (58%)</a:t>
            </a:r>
          </a:p>
          <a:p>
            <a:pPr algn="l"/>
            <a:r>
              <a:rPr lang="en-US" b="0" i="0" dirty="0">
                <a:solidFill>
                  <a:srgbClr val="000000"/>
                </a:solidFill>
                <a:effectLst/>
                <a:latin typeface="+mj-lt"/>
              </a:rPr>
              <a:t>When people have the opportunity to do work they’re naturally gifted at and trained to do, they enjoy their work, find it stimulating, and want to do more of it. Unsurprisingly, this item remains one of the most important for workers. Workers who aren't allowed to use their strengths very often seek jobs where they can; workers who do get to use their strengths seek out jobs where they get to use them </a:t>
            </a:r>
            <a:r>
              <a:rPr lang="en-US" b="0" i="1" dirty="0">
                <a:solidFill>
                  <a:srgbClr val="000000"/>
                </a:solidFill>
                <a:effectLst/>
                <a:latin typeface="+mj-lt"/>
              </a:rPr>
              <a:t>even more</a:t>
            </a:r>
            <a:r>
              <a:rPr lang="en-US" b="0" i="0" dirty="0">
                <a:solidFill>
                  <a:srgbClr val="000000"/>
                </a:solidFill>
                <a:effectLst/>
                <a:latin typeface="+mj-lt"/>
              </a:rPr>
              <a:t>.</a:t>
            </a:r>
          </a:p>
          <a:p>
            <a:pPr algn="l"/>
            <a:endParaRPr lang="en-US" b="0" i="0" dirty="0">
              <a:solidFill>
                <a:srgbClr val="000000"/>
              </a:solidFill>
              <a:effectLst/>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Source: The Top 6 Things Employees Want in Their Next Job, Gallup, 2/21/22</a:t>
            </a:r>
          </a:p>
          <a:p>
            <a:pPr algn="l"/>
            <a:endParaRPr lang="en-US" b="0" i="0" dirty="0">
              <a:solidFill>
                <a:srgbClr val="000000"/>
              </a:solidFill>
              <a:effectLst/>
              <a:latin typeface="+mj-lt"/>
            </a:endParaRPr>
          </a:p>
          <a:p>
            <a:br>
              <a:rPr lang="en-US" dirty="0">
                <a:latin typeface="+mj-lt"/>
              </a:rPr>
            </a:br>
            <a:endParaRPr lang="en-US" dirty="0">
              <a:latin typeface="+mj-lt"/>
            </a:endParaRP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13</a:t>
            </a:fld>
            <a:endParaRPr lang="en-US" dirty="0"/>
          </a:p>
        </p:txBody>
      </p:sp>
    </p:spTree>
    <p:extLst>
      <p:ext uri="{BB962C8B-B14F-4D97-AF65-F5344CB8AC3E}">
        <p14:creationId xmlns:p14="http://schemas.microsoft.com/office/powerpoint/2010/main" val="145879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0" y="4416101"/>
            <a:ext cx="5607711" cy="4353249"/>
          </a:xfrm>
        </p:spPr>
        <p:txBody>
          <a:bodyPr/>
          <a:lstStyle/>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That takes us to Roles and Responsibilities </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Given the transitions you have been through and the work arrangements that have been in flux, I’m confident that roles have shifted over time</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is a good time to reassess each team member’s role. Is it written down</a:t>
            </a:r>
            <a:r>
              <a:rPr lang="en-US" sz="1000" dirty="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does the whole team know where to find the document? Are there metrics attached?</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Begin the roles discussion with the team by asking each person to write down all the things they’re responsible for. I call it a 'total value inventory.’ Then ask each person to share their answers. It’s a great way to see gaps and overlaps in perceived roles and allows the team leader to assess what opportunities there may be for realignment.</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If each team member understands how they contribute to the overall team goals and how their success is measured, it makes for a much more harmonious team foundation</a:t>
            </a:r>
          </a:p>
          <a:p>
            <a:pPr marL="171450" marR="0" indent="-171450">
              <a:lnSpc>
                <a:spcPct val="107000"/>
              </a:lnSpc>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One overlooked area in our industry, pertaining to roles and responsibilities, are team members’ life experiences and natural passions. We do a good job of aligning roles with professional designations, education, and past roles, but often we don’t consider their human experiences. Do team member roles tap into personal life experiences?</a:t>
            </a:r>
          </a:p>
          <a:p>
            <a:pPr marL="171450" marR="0" indent="-171450">
              <a:lnSpc>
                <a:spcPct val="107000"/>
              </a:lnSpc>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Let me give you an example. We’re so focused on our industry experience, education, credentials, past roles, etc. which are all crucial, but we can forget our people who have lots of different life experiences. For example, caring for aging parent or grandparent</a:t>
            </a:r>
            <a:r>
              <a:rPr lang="en-US" sz="1000" dirty="0">
                <a:ea typeface="Calibri" panose="020F0502020204030204" pitchFamily="34" charset="0"/>
                <a:cs typeface="Times New Roman" panose="02020603050405020304" pitchFamily="18" charset="0"/>
              </a:rPr>
              <a:t> or </a:t>
            </a:r>
            <a:r>
              <a:rPr lang="en-US" sz="1000" dirty="0">
                <a:effectLst/>
                <a:latin typeface="Calibri" panose="020F0502020204030204" pitchFamily="34" charset="0"/>
                <a:ea typeface="Calibri" panose="020F0502020204030204" pitchFamily="34" charset="0"/>
                <a:cs typeface="Times New Roman" panose="02020603050405020304" pitchFamily="18" charset="0"/>
              </a:rPr>
              <a:t>public speaking and communication</a:t>
            </a:r>
            <a:r>
              <a:rPr lang="en-US" sz="1000" dirty="0">
                <a:ea typeface="Calibri" panose="020F0502020204030204" pitchFamily="34" charset="0"/>
                <a:cs typeface="Times New Roman" panose="02020603050405020304" pitchFamily="18" charset="0"/>
              </a:rPr>
              <a:t>. Th</a:t>
            </a:r>
            <a:r>
              <a:rPr lang="en-US" sz="1000" dirty="0">
                <a:effectLst/>
                <a:latin typeface="Calibri" panose="020F0502020204030204" pitchFamily="34" charset="0"/>
                <a:ea typeface="Calibri" panose="020F0502020204030204" pitchFamily="34" charset="0"/>
                <a:cs typeface="Times New Roman" panose="02020603050405020304" pitchFamily="18" charset="0"/>
              </a:rPr>
              <a:t>eir role in your practice may have nothing to do with those things. Networking–are you tired of it? Could another member of your team take that over and feel energized and empowered? I believe we all have activities that fill our energy cup or drain it throughout the day. Are there small ways to align each person’s energy cup with one or two activates that add to it so they aren’t empty at the end of each day? </a:t>
            </a:r>
          </a:p>
          <a:p>
            <a:pPr marL="171450" marR="0" indent="-171450">
              <a:lnSpc>
                <a:spcPct val="107000"/>
              </a:lnSpc>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Roles should be a living, breathing document that will change over time. Consider assessing them at least semi-annually, if not quarterly, to ensure that they’re up to date, dynamic, and are accounting for the growth of the team members.</a:t>
            </a:r>
          </a:p>
          <a:p>
            <a:pPr marL="171450" indent="-171450">
              <a:spcAft>
                <a:spcPts val="0"/>
              </a:spcAft>
              <a:buFont typeface="Arial" panose="020B0604020202020204" pitchFamily="34" charset="0"/>
              <a:buChar char="•"/>
            </a:pPr>
            <a:endParaRPr lang="en-US" sz="700"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14</a:t>
            </a:fld>
            <a:endParaRPr lang="en-US" dirty="0"/>
          </a:p>
        </p:txBody>
      </p:sp>
    </p:spTree>
    <p:extLst>
      <p:ext uri="{BB962C8B-B14F-4D97-AF65-F5344CB8AC3E}">
        <p14:creationId xmlns:p14="http://schemas.microsoft.com/office/powerpoint/2010/main" val="382518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 much of the planning process centers around the client experience. I’m confident that is what you’ve worked tirelessly to execute </a:t>
            </a:r>
            <a:r>
              <a:rPr lang="en-US" dirty="0">
                <a:ea typeface="Calibri" panose="020F0502020204030204" pitchFamily="34" charset="0"/>
                <a:cs typeface="Times New Roman" panose="02020603050405020304" pitchFamily="18" charset="0"/>
              </a:rPr>
              <a:t>on</a:t>
            </a:r>
            <a:r>
              <a:rPr lang="en-US" dirty="0">
                <a:effectLst/>
                <a:latin typeface="Calibri" panose="020F0502020204030204" pitchFamily="34" charset="0"/>
                <a:ea typeface="Calibri" panose="020F0502020204030204" pitchFamily="34" charset="0"/>
                <a:cs typeface="Times New Roman" panose="02020603050405020304" pitchFamily="18" charset="0"/>
              </a:rPr>
              <a:t>. Most teams tell me their processes don’t need much work.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Be careful of the phrase ‘Because we’ve always done it that way.’ That can immediately kill innovation. Be open to hearing team members’ ideas for change, enhancement, and innovation.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Also, be open to technology and tools that can help you deliver your client experience in a seamless way. Even if technology is not </a:t>
            </a:r>
            <a:r>
              <a:rPr lang="en-US" i="1" dirty="0">
                <a:effectLst/>
                <a:latin typeface="Calibri" panose="020F0502020204030204" pitchFamily="34" charset="0"/>
                <a:ea typeface="Calibri" panose="020F0502020204030204" pitchFamily="34" charset="0"/>
                <a:cs typeface="Times New Roman" panose="02020603050405020304" pitchFamily="18" charset="0"/>
              </a:rPr>
              <a:t>your</a:t>
            </a:r>
            <a:r>
              <a:rPr lang="en-US" dirty="0">
                <a:effectLst/>
                <a:latin typeface="Calibri" panose="020F0502020204030204" pitchFamily="34" charset="0"/>
                <a:ea typeface="Calibri" panose="020F0502020204030204" pitchFamily="34" charset="0"/>
                <a:cs typeface="Times New Roman" panose="02020603050405020304" pitchFamily="18" charset="0"/>
              </a:rPr>
              <a:t> passion, chances are that someone on the team would </a:t>
            </a:r>
            <a:r>
              <a:rPr lang="en-US" dirty="0">
                <a:ea typeface="Calibri" panose="020F0502020204030204" pitchFamily="34" charset="0"/>
                <a:cs typeface="Times New Roman" panose="02020603050405020304" pitchFamily="18" charset="0"/>
              </a:rPr>
              <a:t>enjoy determining how tech tools could make your practice more efficient and effective</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Dig into the conversation around client segmentation. What clients should be moved up or down, as appropriate? What services are they receiving?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How often are you reviewing your service model? Are there tools and resources that the firm has that can be helpful as you innovate your processes? Does one person on the team ‘own’ the service model and propose proactive adjustments or enhancements over time?</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15</a:t>
            </a:fld>
            <a:endParaRPr lang="en-US" dirty="0"/>
          </a:p>
        </p:txBody>
      </p:sp>
    </p:spTree>
    <p:extLst>
      <p:ext uri="{BB962C8B-B14F-4D97-AF65-F5344CB8AC3E}">
        <p14:creationId xmlns:p14="http://schemas.microsoft.com/office/powerpoint/2010/main" val="79316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 planning process is certainly not complete without an assessment of the investment implementation process. Is it formally documented? Does every member of the team know how to articulate it? Is there training needed for any individual or the entire team? Be open to discussing this with the entire team present. Most importantly, how are changes in direction, philosophy, asset allocation, etc. communicated across the team? It’s crucial that all team members are on the same page regarding implementation.</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16</a:t>
            </a:fld>
            <a:endParaRPr lang="en-US" dirty="0"/>
          </a:p>
        </p:txBody>
      </p:sp>
    </p:spTree>
    <p:extLst>
      <p:ext uri="{BB962C8B-B14F-4D97-AF65-F5344CB8AC3E}">
        <p14:creationId xmlns:p14="http://schemas.microsoft.com/office/powerpoint/2010/main" val="110659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Having clarity on how each team member contributes to the busines growth is paramount. Discuss as a team, not only the metrics and goals, but who will be involved, what the expectation around prospecting for each team member looks like, and potentially expanding your multi-generational approach. Ask the team for ideas, be creative. I hear from teams every single day that their best ideas often don’t come from the most senior person on the team.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Think about the generations in your book</a:t>
            </a:r>
            <a:r>
              <a:rPr lang="en-US" dirty="0">
                <a:ea typeface="Calibri" panose="020F0502020204030204" pitchFamily="34" charset="0"/>
                <a:cs typeface="Times New Roman" panose="02020603050405020304" pitchFamily="18" charset="0"/>
              </a:rPr>
              <a:t>. W</a:t>
            </a:r>
            <a:r>
              <a:rPr lang="en-US" dirty="0">
                <a:effectLst/>
                <a:latin typeface="Calibri" panose="020F0502020204030204" pitchFamily="34" charset="0"/>
                <a:ea typeface="Calibri" panose="020F0502020204030204" pitchFamily="34" charset="0"/>
                <a:cs typeface="Times New Roman" panose="02020603050405020304" pitchFamily="18" charset="0"/>
              </a:rPr>
              <a:t>hat do you know about your clients' parents? Their health, wealth? Do you know the next generation (or two) of your clients?</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17</a:t>
            </a:fld>
            <a:endParaRPr lang="en-US" dirty="0"/>
          </a:p>
        </p:txBody>
      </p:sp>
    </p:spTree>
    <p:extLst>
      <p:ext uri="{BB962C8B-B14F-4D97-AF65-F5344CB8AC3E}">
        <p14:creationId xmlns:p14="http://schemas.microsoft.com/office/powerpoint/2010/main" val="201544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case study</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18</a:t>
            </a:fld>
            <a:endParaRPr lang="en-US" dirty="0"/>
          </a:p>
        </p:txBody>
      </p:sp>
    </p:spTree>
    <p:extLst>
      <p:ext uri="{BB962C8B-B14F-4D97-AF65-F5344CB8AC3E}">
        <p14:creationId xmlns:p14="http://schemas.microsoft.com/office/powerpoint/2010/main" val="188462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Our last section is Principles</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19</a:t>
            </a:fld>
            <a:endParaRPr lang="en-US" dirty="0"/>
          </a:p>
        </p:txBody>
      </p:sp>
    </p:spTree>
    <p:extLst>
      <p:ext uri="{BB962C8B-B14F-4D97-AF65-F5344CB8AC3E}">
        <p14:creationId xmlns:p14="http://schemas.microsoft.com/office/powerpoint/2010/main" val="217356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82828"/>
                </a:solidFill>
                <a:effectLst/>
                <a:latin typeface="Tiempos Text"/>
              </a:rPr>
              <a:t>One principle is what your practice is known for—your brand.</a:t>
            </a:r>
          </a:p>
          <a:p>
            <a:pPr algn="l"/>
            <a:r>
              <a:rPr lang="en-US" b="0" i="0" dirty="0">
                <a:solidFill>
                  <a:srgbClr val="282828"/>
                </a:solidFill>
                <a:effectLst/>
                <a:latin typeface="Tiempos Text"/>
              </a:rPr>
              <a:t>Team-member brand engagement is achieved when they’re aligned and involved with your brand. It requires you to have a clearly articulated brand identity and your leaders to cultivate a positive, multidimensional connection between team members and that brand identity. The goal is to make sure </a:t>
            </a:r>
            <a:r>
              <a:rPr lang="en-US" dirty="0">
                <a:solidFill>
                  <a:srgbClr val="282828"/>
                </a:solidFill>
                <a:latin typeface="Tiempos Text"/>
              </a:rPr>
              <a:t>team members</a:t>
            </a:r>
            <a:r>
              <a:rPr lang="en-US" b="0" i="0" dirty="0">
                <a:solidFill>
                  <a:srgbClr val="282828"/>
                </a:solidFill>
                <a:effectLst/>
                <a:latin typeface="Tiempos Text"/>
              </a:rPr>
              <a:t> know what the brand stands for and are committed to reinforcing it with their actions.</a:t>
            </a:r>
          </a:p>
          <a:p>
            <a:br>
              <a:rPr lang="en-US" dirty="0"/>
            </a:br>
            <a:r>
              <a:rPr lang="en-US" b="0" i="0" dirty="0">
                <a:solidFill>
                  <a:srgbClr val="282828"/>
                </a:solidFill>
                <a:effectLst/>
                <a:latin typeface="Tiempos Text"/>
              </a:rPr>
              <a:t>Employee branding isn’t about selling anything or even telling employees what they should do</a:t>
            </a:r>
            <a:r>
              <a:rPr lang="en-US" dirty="0">
                <a:solidFill>
                  <a:srgbClr val="282828"/>
                </a:solidFill>
                <a:latin typeface="Tiempos Text"/>
              </a:rPr>
              <a:t>. Rather, </a:t>
            </a:r>
            <a:r>
              <a:rPr lang="en-US" b="0" i="0" dirty="0">
                <a:solidFill>
                  <a:srgbClr val="282828"/>
                </a:solidFill>
                <a:effectLst/>
                <a:latin typeface="Tiempos Text"/>
              </a:rPr>
              <a:t>it’s about informing, inspiring, and involving employees so that they want to support and advance the brand.</a:t>
            </a:r>
          </a:p>
          <a:p>
            <a:endParaRPr lang="en-US" b="0" i="0" dirty="0">
              <a:solidFill>
                <a:srgbClr val="282828"/>
              </a:solidFill>
              <a:effectLst/>
              <a:latin typeface="Tiempos Text"/>
            </a:endParaRPr>
          </a:p>
          <a:p>
            <a:r>
              <a:rPr lang="en-US" b="0" i="0" dirty="0">
                <a:solidFill>
                  <a:srgbClr val="282828"/>
                </a:solidFill>
                <a:effectLst/>
                <a:latin typeface="Tiempos Text"/>
              </a:rPr>
              <a:t>Only when team members are engaged with the brand will they think and act in the specific ways that produce the specific results you’re seeking. </a:t>
            </a:r>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20</a:t>
            </a:fld>
            <a:endParaRPr lang="en-US" dirty="0"/>
          </a:p>
        </p:txBody>
      </p:sp>
    </p:spTree>
    <p:extLst>
      <p:ext uri="{BB962C8B-B14F-4D97-AF65-F5344CB8AC3E}">
        <p14:creationId xmlns:p14="http://schemas.microsoft.com/office/powerpoint/2010/main" val="23410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698500"/>
            <a:ext cx="3362325" cy="2520950"/>
          </a:xfrm>
        </p:spPr>
      </p:sp>
      <p:sp>
        <p:nvSpPr>
          <p:cNvPr id="3" name="Notes Placeholder 2"/>
          <p:cNvSpPr>
            <a:spLocks noGrp="1"/>
          </p:cNvSpPr>
          <p:nvPr>
            <p:ph type="body" idx="1"/>
          </p:nvPr>
        </p:nvSpPr>
        <p:spPr>
          <a:xfrm>
            <a:off x="798490" y="3472204"/>
            <a:ext cx="5499279" cy="5358457"/>
          </a:xfrm>
        </p:spPr>
        <p:txBody>
          <a:bodyPr/>
          <a:lstStyle/>
          <a:p>
            <a:r>
              <a:rPr lang="en-US" dirty="0"/>
              <a:t>For many us, we are reentering the world. It may be a localized reentry (depending on geography) or may be the ability to travel abroad. Either way, it’s going to be a process. I read an article about people needing to learn to behave on airplanes, in public places again, and I think there’s some truth to that. As we all reenter the world, we’ll need to allow time for each other to acclimate to being with each other again.</a:t>
            </a:r>
          </a:p>
          <a:p>
            <a:r>
              <a:rPr lang="en-US" dirty="0"/>
              <a:t>Discuss bullets</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3</a:t>
            </a:fld>
            <a:endParaRPr lang="en-US" dirty="0"/>
          </a:p>
        </p:txBody>
      </p:sp>
    </p:spTree>
    <p:extLst>
      <p:ext uri="{BB962C8B-B14F-4D97-AF65-F5344CB8AC3E}">
        <p14:creationId xmlns:p14="http://schemas.microsoft.com/office/powerpoint/2010/main" val="167096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You know your team and the work you’ve put into marketing and branding. Chances are, this has been a true focus and you feel very solidified. One question I often ask is this: If I were to sit down with each member of your team (individually) and say ‘tell me about your team’–would I hear a consistent story? Or if the team has 6 members, would I hear 6 different stories?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I have performed this exercise with countless teams, and it’s been very eye-opening. If each person is not articulating the same (or at least consistent) story, it’s very challenging to build a cohesive brand. Consider taking the time to assess your strategy, but also role-play and practice the articulation of it.</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21</a:t>
            </a:fld>
            <a:endParaRPr lang="en-US" dirty="0"/>
          </a:p>
        </p:txBody>
      </p:sp>
    </p:spTree>
    <p:extLst>
      <p:ext uri="{BB962C8B-B14F-4D97-AF65-F5344CB8AC3E}">
        <p14:creationId xmlns:p14="http://schemas.microsoft.com/office/powerpoint/2010/main" val="144027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think of the future of your team, and the legacy you’ve built (or are building), what does the succession plan for your team look like? </a:t>
            </a:r>
          </a:p>
          <a:p>
            <a:r>
              <a:rPr lang="en-US" dirty="0"/>
              <a:t>Just like you encourage your clients to have an estate plan for your future, have you created the ‘estate plan’ for your practice? Have you engaged in open honest discussions with team members about the plan? Is it documented? If there’s not more than one financial professional today, what is the plan to integrate the next generation? (discuss questions)</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22</a:t>
            </a:fld>
            <a:endParaRPr lang="en-US" dirty="0"/>
          </a:p>
        </p:txBody>
      </p:sp>
    </p:spTree>
    <p:extLst>
      <p:ext uri="{BB962C8B-B14F-4D97-AF65-F5344CB8AC3E}">
        <p14:creationId xmlns:p14="http://schemas.microsoft.com/office/powerpoint/2010/main" val="316541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695" y="4416101"/>
            <a:ext cx="6400799" cy="4619615"/>
          </a:xfrm>
        </p:spPr>
        <p:txBody>
          <a:bodyPr/>
          <a:lstStyle/>
          <a:p>
            <a:pPr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When thinking about setting business metrics and goals, think about attaching one or two team members’ names to each item. Remember the ‘we syndrome’ that we discussed earlier. </a:t>
            </a:r>
          </a:p>
          <a:p>
            <a:pPr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Accountability can be challenging because you like your team,</a:t>
            </a:r>
            <a:r>
              <a:rPr lang="en-US" sz="1050" dirty="0">
                <a:ea typeface="Calibri" panose="020F0502020204030204" pitchFamily="34" charset="0"/>
                <a:cs typeface="Times New Roman" panose="02020603050405020304" pitchFamily="18" charset="0"/>
              </a:rPr>
              <a:t> and </a:t>
            </a:r>
            <a:r>
              <a:rPr lang="en-US" sz="1050" dirty="0">
                <a:effectLst/>
                <a:latin typeface="Calibri" panose="020F0502020204030204" pitchFamily="34" charset="0"/>
                <a:ea typeface="Calibri" panose="020F0502020204030204" pitchFamily="34" charset="0"/>
                <a:cs typeface="Times New Roman" panose="02020603050405020304" pitchFamily="18" charset="0"/>
              </a:rPr>
              <a:t>you respect them. In many ways, you’re like a family. You sit down together and create goals and have total buy-in. But are there times when goals </a:t>
            </a:r>
            <a:r>
              <a:rPr lang="en-US" sz="1050" dirty="0">
                <a:ea typeface="Calibri" panose="020F0502020204030204" pitchFamily="34" charset="0"/>
                <a:cs typeface="Times New Roman" panose="02020603050405020304" pitchFamily="18" charset="0"/>
              </a:rPr>
              <a:t>aren’t met, or projects aren’t </a:t>
            </a:r>
            <a:r>
              <a:rPr lang="en-US" sz="1050" dirty="0">
                <a:effectLst/>
                <a:latin typeface="Calibri" panose="020F0502020204030204" pitchFamily="34" charset="0"/>
                <a:ea typeface="Calibri" panose="020F0502020204030204" pitchFamily="34" charset="0"/>
                <a:cs typeface="Times New Roman" panose="02020603050405020304" pitchFamily="18" charset="0"/>
              </a:rPr>
              <a:t>completed? </a:t>
            </a:r>
          </a:p>
          <a:p>
            <a:pPr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It could be because there’s not one person being held accountable for implementation. Think about how many times in a day you say the word ‘we.’ </a:t>
            </a:r>
            <a:r>
              <a:rPr lang="en-US" sz="1050" dirty="0">
                <a:ea typeface="Calibri" panose="020F0502020204030204" pitchFamily="34" charset="0"/>
                <a:cs typeface="Times New Roman" panose="02020603050405020304" pitchFamily="18" charset="0"/>
              </a:rPr>
              <a:t>It’</a:t>
            </a:r>
            <a:r>
              <a:rPr lang="en-US" sz="1050" dirty="0">
                <a:effectLst/>
                <a:latin typeface="Calibri" panose="020F0502020204030204" pitchFamily="34" charset="0"/>
                <a:ea typeface="Calibri" panose="020F0502020204030204" pitchFamily="34" charset="0"/>
                <a:cs typeface="Times New Roman" panose="02020603050405020304" pitchFamily="18" charset="0"/>
              </a:rPr>
              <a:t>s usually out of respect for your team. But you cannot hold ‘we’ accountable. </a:t>
            </a: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‘We’ should have a client event</a:t>
            </a: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‘We’ should update our website</a:t>
            </a:r>
          </a:p>
          <a:p>
            <a:pPr marL="171450" marR="0" indent="-171450">
              <a:lnSpc>
                <a:spcPct val="107000"/>
              </a:lnSpc>
              <a:spcBef>
                <a:spcPts val="0"/>
              </a:spcBef>
              <a:spcAft>
                <a:spcPts val="80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a typeface="Calibri" panose="020F0502020204030204" pitchFamily="34" charset="0"/>
                <a:cs typeface="Times New Roman" panose="02020603050405020304" pitchFamily="18" charset="0"/>
              </a:rPr>
              <a:t>W</a:t>
            </a:r>
            <a:r>
              <a:rPr lang="en-US" sz="1050" dirty="0">
                <a:effectLst/>
                <a:latin typeface="Calibri" panose="020F0502020204030204" pitchFamily="34" charset="0"/>
                <a:ea typeface="Calibri" panose="020F0502020204030204" pitchFamily="34" charset="0"/>
                <a:cs typeface="Times New Roman" panose="02020603050405020304" pitchFamily="18" charset="0"/>
              </a:rPr>
              <a:t>e, we, we…It’s a very collaborative and cohesive word</a:t>
            </a:r>
            <a:r>
              <a:rPr lang="en-US" sz="1050" dirty="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but it doesn’t foster implementation of objectives. If I am being held accountable to revamp our marketing brochure and website, it doesn’t </a:t>
            </a:r>
            <a:r>
              <a:rPr lang="en-US" sz="1050" dirty="0">
                <a:ea typeface="Calibri" panose="020F0502020204030204" pitchFamily="34" charset="0"/>
                <a:cs typeface="Times New Roman" panose="02020603050405020304" pitchFamily="18" charset="0"/>
              </a:rPr>
              <a:t>mean </a:t>
            </a:r>
            <a:r>
              <a:rPr lang="en-US" sz="1050" dirty="0">
                <a:effectLst/>
                <a:latin typeface="Calibri" panose="020F0502020204030204" pitchFamily="34" charset="0"/>
                <a:ea typeface="Calibri" panose="020F0502020204030204" pitchFamily="34" charset="0"/>
                <a:cs typeface="Times New Roman" panose="02020603050405020304" pitchFamily="18" charset="0"/>
              </a:rPr>
              <a:t>that I’m the one doing all the work. I’ll seek out advice, guidance, and help from the whole team, most likely. </a:t>
            </a:r>
          </a:p>
          <a:p>
            <a:pPr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Is the team truly focused on 1-3 clear goals for the upcoming year? These can be initiatives, projects, themes, overhauls, small adjustments, etc. Anything that’s meaningful to you. It’s imperative that everyone knows what thes</a:t>
            </a:r>
            <a:r>
              <a:rPr lang="en-US" sz="1050" dirty="0">
                <a:ea typeface="Calibri" panose="020F0502020204030204" pitchFamily="34" charset="0"/>
                <a:cs typeface="Times New Roman" panose="02020603050405020304" pitchFamily="18" charset="0"/>
              </a:rPr>
              <a:t>e goals </a:t>
            </a:r>
            <a:r>
              <a:rPr lang="en-US" sz="1050" dirty="0">
                <a:effectLst/>
                <a:latin typeface="Calibri" panose="020F0502020204030204" pitchFamily="34" charset="0"/>
                <a:ea typeface="Calibri" panose="020F0502020204030204" pitchFamily="34" charset="0"/>
                <a:cs typeface="Times New Roman" panose="02020603050405020304" pitchFamily="18" charset="0"/>
              </a:rPr>
              <a:t>and how their contributions can help them happen.</a:t>
            </a:r>
          </a:p>
          <a:p>
            <a:pPr marR="0" lvl="0" algn="l" defTabSz="914400" rtl="0" eaLnBrk="0" fontAlgn="base" latinLnBrk="0" hangingPunct="0">
              <a:lnSpc>
                <a:spcPct val="107000"/>
              </a:lnSpc>
              <a:spcBef>
                <a:spcPts val="0"/>
              </a:spcBef>
              <a:spcAft>
                <a:spcPts val="800"/>
              </a:spcAft>
              <a:buClrTx/>
              <a:buSzTx/>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Accountability is one of my favorite topics. I often ask teams who their accountability partner is. They always know. And then my next question is “Does that person know what role they’re playing for you?” I’ve found that often the engagement isn't formalized. I encourage you to reach out to whomever you consider to be an accountability partner</a:t>
            </a:r>
            <a:r>
              <a:rPr lang="en-US" sz="1050" dirty="0">
                <a:ea typeface="Calibri" panose="020F0502020204030204" pitchFamily="34" charset="0"/>
                <a:cs typeface="Times New Roman" panose="02020603050405020304" pitchFamily="18" charset="0"/>
              </a:rPr>
              <a:t> and</a:t>
            </a:r>
            <a:r>
              <a:rPr lang="en-US" sz="1050" dirty="0">
                <a:effectLst/>
                <a:latin typeface="Calibri" panose="020F0502020204030204" pitchFamily="34" charset="0"/>
                <a:ea typeface="Calibri" panose="020F0502020204030204" pitchFamily="34" charset="0"/>
                <a:cs typeface="Times New Roman" panose="02020603050405020304" pitchFamily="18" charset="0"/>
              </a:rPr>
              <a:t> add clarity to your engagement, e.g., discuss mode, frequency of conversation, and what specifically they’re helping you accomplish. If you aren’t specific, it can be very challenging to measure success.</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23</a:t>
            </a:fld>
            <a:endParaRPr lang="en-US" dirty="0"/>
          </a:p>
        </p:txBody>
      </p:sp>
    </p:spTree>
    <p:extLst>
      <p:ext uri="{BB962C8B-B14F-4D97-AF65-F5344CB8AC3E}">
        <p14:creationId xmlns:p14="http://schemas.microsoft.com/office/powerpoint/2010/main" val="1872098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24</a:t>
            </a:fld>
            <a:endParaRPr lang="en-US" dirty="0"/>
          </a:p>
        </p:txBody>
      </p:sp>
    </p:spTree>
    <p:extLst>
      <p:ext uri="{BB962C8B-B14F-4D97-AF65-F5344CB8AC3E}">
        <p14:creationId xmlns:p14="http://schemas.microsoft.com/office/powerpoint/2010/main" val="4250037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summarize (review three points)</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25</a:t>
            </a:fld>
            <a:endParaRPr lang="en-US" dirty="0"/>
          </a:p>
        </p:txBody>
      </p:sp>
    </p:spTree>
    <p:extLst>
      <p:ext uri="{BB962C8B-B14F-4D97-AF65-F5344CB8AC3E}">
        <p14:creationId xmlns:p14="http://schemas.microsoft.com/office/powerpoint/2010/main" val="389882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is the time to set a team meeting and engage in the conversations. Don’t wait until a fresh month, quarter or year. Any time is the right time to reflect, communicate, and plan.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you cannot see it, you cannot achieve it”</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26</a:t>
            </a:fld>
            <a:endParaRPr lang="en-US" dirty="0"/>
          </a:p>
        </p:txBody>
      </p:sp>
    </p:spTree>
    <p:extLst>
      <p:ext uri="{BB962C8B-B14F-4D97-AF65-F5344CB8AC3E}">
        <p14:creationId xmlns:p14="http://schemas.microsoft.com/office/powerpoint/2010/main" val="207428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Review next steps</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27</a:t>
            </a:fld>
            <a:endParaRPr lang="en-US" dirty="0"/>
          </a:p>
        </p:txBody>
      </p:sp>
    </p:spTree>
    <p:extLst>
      <p:ext uri="{BB962C8B-B14F-4D97-AF65-F5344CB8AC3E}">
        <p14:creationId xmlns:p14="http://schemas.microsoft.com/office/powerpoint/2010/main" val="231652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looking at the word “TEAM” and thinking “I’m a solo financial professional. I don’t have a team. Therefore, this doesn’t apply to me,” I encourage you to think about anyone that you work closely with day in and day out, e.g., a client associate, even if shared, a scheduler, or a strategic partner that’s a resource in your practice. All of those people count as “team” members—and that’s who we’re referring to today. So, if you’re part of a multi-financial professional, multi-staff team, then this content applies to you. Or, if you’re a solo financial professional who has one client associate, then we’re speaking to you as well. </a:t>
            </a:r>
            <a:endParaRPr lang="en-US" dirty="0">
              <a:latin typeface="Calibri" panose="020F0502020204030204" pitchFamily="34" charset="0"/>
            </a:endParaRP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F0A0C-8FBB-44BD-BF1A-EBFB70D741D4}" type="slidenum">
              <a:rPr lang="en-US" smtClean="0"/>
              <a:t>4</a:t>
            </a:fld>
            <a:endParaRPr lang="en-US" dirty="0"/>
          </a:p>
        </p:txBody>
      </p:sp>
    </p:spTree>
    <p:extLst>
      <p:ext uri="{BB962C8B-B14F-4D97-AF65-F5344CB8AC3E}">
        <p14:creationId xmlns:p14="http://schemas.microsoft.com/office/powerpoint/2010/main" val="25843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972" y="4416101"/>
            <a:ext cx="6362163" cy="4740778"/>
          </a:xfrm>
        </p:spPr>
        <p:txBody>
          <a:bodyPr/>
          <a:lstStyle/>
          <a:p>
            <a:pPr marL="0" marR="0">
              <a:lnSpc>
                <a:spcPct val="107000"/>
              </a:lnSpc>
              <a:spcBef>
                <a:spcPts val="0"/>
              </a:spcBef>
              <a:spcAft>
                <a:spcPts val="800"/>
              </a:spcAft>
            </a:pPr>
            <a:r>
              <a:rPr lang="en-US" sz="1100" dirty="0">
                <a:ea typeface="Calibri" panose="020F0502020204030204" pitchFamily="34" charset="0"/>
                <a:cs typeface="Times New Roman" panose="02020603050405020304" pitchFamily="18" charset="0"/>
              </a:rPr>
              <a:t>A lot</a:t>
            </a:r>
            <a:r>
              <a:rPr lang="en-US" sz="1100" dirty="0">
                <a:effectLst/>
                <a:latin typeface="Calibri" panose="020F0502020204030204" pitchFamily="34" charset="0"/>
                <a:ea typeface="Calibri" panose="020F0502020204030204" pitchFamily="34" charset="0"/>
                <a:cs typeface="Times New Roman" panose="02020603050405020304" pitchFamily="18" charset="0"/>
              </a:rPr>
              <a:t> has changed for your team in the last couple of years. </a:t>
            </a:r>
          </a:p>
          <a:p>
            <a:pPr marL="342900" marR="0" lvl="0" indent="-3429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have worked through 2++ years of a global pandemic</a:t>
            </a:r>
          </a:p>
          <a:p>
            <a:pPr marL="342900" marR="0" lvl="0" indent="-3429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have grown your business at most likely an astronomical pace</a:t>
            </a:r>
          </a:p>
          <a:p>
            <a:pPr marL="342900" marR="0" lvl="0" indent="-3429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looking to </a:t>
            </a:r>
            <a:r>
              <a:rPr lang="en-US" sz="1100" dirty="0">
                <a:ea typeface="Calibri" panose="020F0502020204030204" pitchFamily="34" charset="0"/>
                <a:cs typeface="Times New Roman" panose="02020603050405020304" pitchFamily="18" charset="0"/>
              </a:rPr>
              <a:t>the future</a:t>
            </a:r>
            <a:r>
              <a:rPr lang="en-US" sz="1100" dirty="0">
                <a:effectLst/>
                <a:latin typeface="Calibri" panose="020F0502020204030204" pitchFamily="34" charset="0"/>
                <a:ea typeface="Calibri" panose="020F0502020204030204" pitchFamily="34" charset="0"/>
                <a:cs typeface="Times New Roman" panose="02020603050405020304" pitchFamily="18" charset="0"/>
              </a:rPr>
              <a:t>, things could be more challenging next year than the last 2 combined because we have the element of choice (remote vs. </a:t>
            </a:r>
            <a:r>
              <a:rPr lang="en-US" sz="1100" dirty="0">
                <a:ea typeface="Calibri" panose="020F0502020204030204" pitchFamily="34" charset="0"/>
                <a:cs typeface="Times New Roman" panose="02020603050405020304" pitchFamily="18" charset="0"/>
              </a:rPr>
              <a:t>in-office)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this blended world going forward</a:t>
            </a:r>
          </a:p>
          <a:p>
            <a:pPr marL="342900" marR="0" lvl="0" indent="-3429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may continue to have volatile markets, risk of recession, unprecedented inflation, war, and the list goes on</a:t>
            </a:r>
          </a:p>
          <a:p>
            <a:pPr marL="342900" marR="0" lvl="0" indent="-34290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can be concerns and distractions, not only for your clients, but for you and your team</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 you assess your business plan and strategy </a:t>
            </a:r>
            <a:r>
              <a:rPr lang="en-US" sz="1100" dirty="0">
                <a:ea typeface="Calibri" panose="020F0502020204030204" pitchFamily="34" charset="0"/>
                <a:cs typeface="Times New Roman" panose="02020603050405020304" pitchFamily="18" charset="0"/>
              </a:rPr>
              <a:t>going forward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I’m confident that you have engaged in planning discussions already.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a typeface="Calibri" panose="020F0502020204030204" pitchFamily="34" charset="0"/>
                <a:cs typeface="Times New Roman" panose="02020603050405020304" pitchFamily="18" charset="0"/>
              </a:rPr>
              <a:t>Today, I’d like to share how I’ve seen teams deal with the challenges of business planning—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teams of varying size, scale, level of experience, varying geographies, etc. I’ve compiled several best practices to share with you today.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 sum it up, it’s about the small adjustments at the margins that if implemented and executed consistently, can have a significant impact on the results and growth of the business…..so today we’ll go over some of those small changes and best practices that you may consider for your team.</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it all starts with thinking about the foundational aspects of your business</a:t>
            </a:r>
            <a:r>
              <a:rPr lang="en-US" sz="1100" dirty="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Your people, processes, and principles.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most successful teams are clear on what these are, how they interact, and can articulate the plan going forward. Can You?</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5</a:t>
            </a:fld>
            <a:endParaRPr lang="en-US" dirty="0"/>
          </a:p>
        </p:txBody>
      </p:sp>
    </p:spTree>
    <p:extLst>
      <p:ext uri="{BB962C8B-B14F-4D97-AF65-F5344CB8AC3E}">
        <p14:creationId xmlns:p14="http://schemas.microsoft.com/office/powerpoint/2010/main" val="345655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topic is People</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6</a:t>
            </a:fld>
            <a:endParaRPr lang="en-US" dirty="0"/>
          </a:p>
        </p:txBody>
      </p:sp>
    </p:spTree>
    <p:extLst>
      <p:ext uri="{BB962C8B-B14F-4D97-AF65-F5344CB8AC3E}">
        <p14:creationId xmlns:p14="http://schemas.microsoft.com/office/powerpoint/2010/main" val="5295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slide</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7</a:t>
            </a:fld>
            <a:endParaRPr lang="en-US" dirty="0"/>
          </a:p>
        </p:txBody>
      </p:sp>
    </p:spTree>
    <p:extLst>
      <p:ext uri="{BB962C8B-B14F-4D97-AF65-F5344CB8AC3E}">
        <p14:creationId xmlns:p14="http://schemas.microsoft.com/office/powerpoint/2010/main" val="3996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744" y="4416101"/>
            <a:ext cx="5870911" cy="4182457"/>
          </a:xfrm>
        </p:spPr>
        <p:txBody>
          <a:bodyPr/>
          <a:lstStyle/>
          <a:p>
            <a:pPr marL="0" marR="0">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Team Reflection</a:t>
            </a:r>
          </a:p>
          <a:p>
            <a:pPr marL="171450" marR="0" lvl="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Has your entire team gathered to truly talk about successes? Both the team and individually? Do you celebrate successes as they occur throughout the year? We’re in such a fast-paced industry, that we oftentimes have a success</a:t>
            </a:r>
            <a:r>
              <a:rPr lang="en-US" sz="1050" dirty="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and move onto the next pressing issue moments later without even a pause. Examples: </a:t>
            </a:r>
            <a:r>
              <a:rPr lang="en-US" sz="1050" b="0" dirty="0">
                <a:latin typeface="Calibri" panose="020F0502020204030204" pitchFamily="34" charset="0"/>
              </a:rPr>
              <a:t>either in-person or virtual team outing, offsite, dinner, trip, etc. </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50" b="0" dirty="0">
                <a:effectLst/>
                <a:latin typeface="Calibri" panose="020F0502020204030204" pitchFamily="34" charset="0"/>
                <a:ea typeface="Calibri" panose="020F0502020204030204" pitchFamily="34" charset="0"/>
                <a:cs typeface="Times New Roman" panose="02020603050405020304" pitchFamily="18" charset="0"/>
              </a:rPr>
              <a:t>Discussing how to replicate past successes is crucial. What key element led to that success? Was it a person, a process, a system, etc.? Be clear on how to build a culture of replicating successes.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What’s the WHY behind </a:t>
            </a:r>
            <a:r>
              <a:rPr lang="en-US" sz="1050" dirty="0">
                <a:ea typeface="Calibri" panose="020F0502020204030204" pitchFamily="34" charset="0"/>
                <a:cs typeface="Times New Roman" panose="02020603050405020304" pitchFamily="18" charset="0"/>
              </a:rPr>
              <a:t>some of the key challenges or </a:t>
            </a:r>
            <a:r>
              <a:rPr lang="en-US" sz="1050" dirty="0">
                <a:effectLst/>
                <a:latin typeface="Calibri" panose="020F0502020204030204" pitchFamily="34" charset="0"/>
                <a:ea typeface="Calibri" panose="020F0502020204030204" pitchFamily="34" charset="0"/>
                <a:cs typeface="Times New Roman" panose="02020603050405020304" pitchFamily="18" charset="0"/>
              </a:rPr>
              <a:t>frustrations from last year? For example: P</a:t>
            </a:r>
            <a:r>
              <a:rPr lang="en-US" sz="1050" b="0" dirty="0">
                <a:latin typeface="Calibri" panose="020F0502020204030204" pitchFamily="34" charset="0"/>
              </a:rPr>
              <a:t>utting processes into place; working together efficiently; etc. </a:t>
            </a:r>
            <a:r>
              <a:rPr lang="en-US" sz="1050" dirty="0">
                <a:effectLst/>
                <a:latin typeface="Calibri" panose="020F0502020204030204" pitchFamily="34" charset="0"/>
                <a:ea typeface="Calibri" panose="020F0502020204030204" pitchFamily="34" charset="0"/>
                <a:cs typeface="Times New Roman" panose="02020603050405020304" pitchFamily="18" charset="0"/>
              </a:rPr>
              <a:t>I know that oftentimes in our industry we speak about our “why” in terms of what we do and our value proposition, but I truly believe that WHY is crucial to the root of success and challenge.</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Teams that dig into this open and honest dialogue find that they form a bond that’s very powerful over time.</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Have you addressed any frustrations that may have been simmering? </a:t>
            </a:r>
          </a:p>
          <a:p>
            <a:pPr marL="171450" marR="0" lvl="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Also hearing about the proud moments from each team member is crucial. We shouldn’t assume that what we view as the most important success is what another team member feels inside. Also, teams that share personal goals (within comfort zones, that is) have found that there is immense support gained and it helps truly solidify the team culture. </a:t>
            </a:r>
          </a:p>
          <a:p>
            <a:pPr marL="171450" marR="0" lvl="0" indent="-171450">
              <a:lnSpc>
                <a:spcPct val="107000"/>
              </a:lnSpc>
              <a:spcBef>
                <a:spcPts val="0"/>
              </a:spcBef>
              <a:spcAft>
                <a:spcPts val="80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Do you know what personal goals your team members have set for </a:t>
            </a:r>
            <a:r>
              <a:rPr lang="en-US" sz="1050" dirty="0">
                <a:ea typeface="Calibri" panose="020F0502020204030204" pitchFamily="34" charset="0"/>
                <a:cs typeface="Times New Roman" panose="02020603050405020304" pitchFamily="18" charset="0"/>
              </a:rPr>
              <a:t>next year</a:t>
            </a:r>
            <a:r>
              <a:rPr lang="en-US" sz="1050" dirty="0">
                <a:effectLst/>
                <a:latin typeface="Calibri" panose="020F0502020204030204" pitchFamily="34" charset="0"/>
                <a:ea typeface="Calibri" panose="020F0502020204030204" pitchFamily="34" charset="0"/>
                <a:cs typeface="Times New Roman" panose="02020603050405020304" pitchFamily="18" charset="0"/>
              </a:rPr>
              <a:t> (and beyond)? (assuming they’re willing to share, that is). The most-high performing teams I’ve worked with can articulate the professional and personal goals for every member of the team, from most senior to most junior. It feels good to know you have that many people rooting for your success throughout the year. </a:t>
            </a:r>
            <a:endParaRPr lang="en-US" sz="1050"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8</a:t>
            </a:fld>
            <a:endParaRPr lang="en-US" dirty="0"/>
          </a:p>
        </p:txBody>
      </p:sp>
    </p:spTree>
    <p:extLst>
      <p:ext uri="{BB962C8B-B14F-4D97-AF65-F5344CB8AC3E}">
        <p14:creationId xmlns:p14="http://schemas.microsoft.com/office/powerpoint/2010/main" val="287957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074" y="4416101"/>
            <a:ext cx="6063915" cy="4414560"/>
          </a:xfrm>
        </p:spPr>
        <p:txBody>
          <a:bodyPr/>
          <a:lstStyle/>
          <a:p>
            <a:pPr marL="228600" marR="0" indent="-22860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Team Culture and Harmony</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the #1 most frequent inbound request/topic received, especially in the last couple of years. I hear things like, “I like my team, I respect my team, we’ve been together for a long time, and I don’t want to lose that ‘it’ factor.” Or I hear, “My team and I were just getting started and were on such a great positive path, and then the pandemic hit, and I don’t know how to reignite that spark.” I’m sure you have either said or thought some version of these statements over the last couple of years. Think about your team: do you feel like your culture and dynamic is positive? Does it encourage open and honest communication? Is respect the foundational aspect?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 you asked your team members how they would describe your culture? Is it something others want to be a part of? What are the specific words that they use. I would encourage you to take post-it notes and have each person write down 4 to 5 words that spring to mind and then compare notes—literally! I think that there will be commonality that isn’t expected. Pick the 4 words that everyone agrees upon and make that your internal team cultural foundation.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Do you have social-only meetings with your team? This is a best practice that many teams implemented during the pandemic, e.g., 30 minutes once a week or every other week where the team gathers,</a:t>
            </a:r>
            <a:r>
              <a:rPr lang="en-US" sz="1100" dirty="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no business is discussed. This is the time to chat about kids, grandkids, pets, food, travel, homes, etc. It’s amazing how much teams look forward to this time to be together. I have always said that we hire employees and humans walk though the door. Your humans like to feel connected to a bigger mission and this is such a positive way to do this.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Has the team written down how they truly define success? Are there specific details with metrics attached? What does it really mean to each person? How do you acknowledge successful moments? Use this time to brainstorm as a team about how to enhance or integrate this process in the future.</a:t>
            </a:r>
          </a:p>
          <a:p>
            <a:pPr marL="228600" indent="-228600"/>
            <a:endParaRPr lang="en-US" sz="1100"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9</a:t>
            </a:fld>
            <a:endParaRPr lang="en-US" dirty="0"/>
          </a:p>
        </p:txBody>
      </p:sp>
    </p:spTree>
    <p:extLst>
      <p:ext uri="{BB962C8B-B14F-4D97-AF65-F5344CB8AC3E}">
        <p14:creationId xmlns:p14="http://schemas.microsoft.com/office/powerpoint/2010/main" val="142723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8758" y="4416101"/>
            <a:ext cx="6352674" cy="4607583"/>
          </a:xfrm>
        </p:spPr>
        <p:txBody>
          <a:bodyPr/>
          <a:lstStyle/>
          <a:p>
            <a:pPr marR="0" lvl="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Team Communication</a:t>
            </a:r>
          </a:p>
          <a:p>
            <a:pPr marR="0" lvl="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Team meetings</a:t>
            </a:r>
            <a:r>
              <a:rPr lang="en-US" sz="900" dirty="0">
                <a:ea typeface="Calibri" panose="020F0502020204030204" pitchFamily="34" charset="0"/>
                <a:cs typeface="Times New Roman" panose="02020603050405020304" pitchFamily="18" charset="0"/>
              </a:rPr>
              <a:t> are p</a:t>
            </a:r>
            <a:r>
              <a:rPr lang="en-US" sz="900" dirty="0">
                <a:effectLst/>
                <a:latin typeface="Calibri" panose="020F0502020204030204" pitchFamily="34" charset="0"/>
                <a:ea typeface="Calibri" panose="020F0502020204030204" pitchFamily="34" charset="0"/>
                <a:cs typeface="Times New Roman" panose="02020603050405020304" pitchFamily="18" charset="0"/>
              </a:rPr>
              <a:t>robably one of the most interesting (and controversial) topics out there. I’m confident many of you are nodding your heads right now. Do you have team meetings? Don’t you? How often? Do you secretly skip them? There are many opinions. The one that’s most resounding is “We tried to have them, and they weren’t productive, so we skip them.” And I wholeheartedly understand that if a meeting isn’t productive or additive, you would skip it. But consider looking at your meeting schedule for the year and work to create structure so that you wouldn’t dream of missing them. Just like a physical therapy appointment or personal trainer appointment you wouldn’t miss. And, in fact, you look forward to. </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Do you have a daily huddle</a:t>
            </a:r>
            <a:r>
              <a:rPr lang="en-US" sz="900" dirty="0">
                <a:ea typeface="Calibri" panose="020F0502020204030204" pitchFamily="34" charset="0"/>
                <a:cs typeface="Times New Roman" panose="02020603050405020304" pitchFamily="18" charset="0"/>
              </a:rPr>
              <a:t> </a:t>
            </a:r>
            <a:r>
              <a:rPr lang="en-US" sz="900" dirty="0">
                <a:effectLst/>
                <a:latin typeface="Calibri" panose="020F0502020204030204" pitchFamily="34" charset="0"/>
                <a:ea typeface="Calibri" panose="020F0502020204030204" pitchFamily="34" charset="0"/>
                <a:cs typeface="Times New Roman" panose="02020603050405020304" pitchFamily="18" charset="0"/>
              </a:rPr>
              <a:t>for 10 to 15 minutes to catch up on the immediate tactical issues?</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Do you have a slightly longer, weekly strategic meeting to talk about this week, and next? Clients? Prospects? Events? Vacations? etc. This is really the opportunity to be on the same pages as a cohesive unit</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Monthly or quarterly strategy meetings: This is the time to revisit your business plan, go over metrics, discuss adjustments, and talk bigger picture</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Annual offsite meeting: A wonderful opportunity to reflect on the past year, celebrate successes, and look forward to the innovation of the business</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If meetings tend to blend into more personal chit-chat than business topics, whip out your phone, set a timer for 2 or 3 or 5 minutes, and when the timer goes off, it’s time to refocus. I can’t tell you how many teams have called me after implementing the timer trick for their meetings and have said, “Our meetings are finally productive because we don’t end up chatting for 30 minutes.”</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The “we syndrome” is one of my favorite communication topics. Teams that use the word “we, we, we” have a great team culture, but often use the generic word ‘we’ when referring to a project or a goal. </a:t>
            </a:r>
            <a:r>
              <a:rPr lang="en-US" sz="900" dirty="0">
                <a:ea typeface="Calibri" panose="020F0502020204030204" pitchFamily="34" charset="0"/>
                <a:cs typeface="Times New Roman" panose="02020603050405020304" pitchFamily="18" charset="0"/>
              </a:rPr>
              <a:t>If a project doesn’t get done</a:t>
            </a:r>
            <a:r>
              <a:rPr lang="en-US" sz="900" dirty="0">
                <a:effectLst/>
                <a:latin typeface="Calibri" panose="020F0502020204030204" pitchFamily="34" charset="0"/>
                <a:ea typeface="Calibri" panose="020F0502020204030204" pitchFamily="34" charset="0"/>
                <a:cs typeface="Times New Roman" panose="02020603050405020304" pitchFamily="18" charset="0"/>
              </a:rPr>
              <a:t>, they say ‘we meant to do it.’ Consider attaching a specific team member’s name to the project or goal to help hold them accountable.</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Outside of meetings, general daily flow of information is crucial. Were there systems or methods that you’ve implemented recently that are working? Are there things that are slipping through the cracks? </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Is everyone committed to putting notes into a central repository? How do you share those notes (electronically, through a CRM system, verbally, etc.)? </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Discuss the last two times that a communication breakdown occurred within the team. What was the root cause? How can that be avoided going forward?</a:t>
            </a:r>
          </a:p>
          <a:p>
            <a:pPr marL="171450" marR="0" indent="-171450">
              <a:lnSpc>
                <a:spcPct val="107000"/>
              </a:lnSpc>
              <a:spcBef>
                <a:spcPts val="0"/>
              </a:spcBef>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Most importantly, use the time to talk about how to get better going forward. Is there one adjustment you can make to your communication processes?</a:t>
            </a:r>
          </a:p>
          <a:p>
            <a:pPr>
              <a:spcAft>
                <a:spcPts val="0"/>
              </a:spcAft>
            </a:pPr>
            <a:endParaRPr lang="en-US" sz="600"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10</a:t>
            </a:fld>
            <a:endParaRPr lang="en-US" dirty="0"/>
          </a:p>
        </p:txBody>
      </p:sp>
    </p:spTree>
    <p:extLst>
      <p:ext uri="{BB962C8B-B14F-4D97-AF65-F5344CB8AC3E}">
        <p14:creationId xmlns:p14="http://schemas.microsoft.com/office/powerpoint/2010/main" val="335645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C305B3F-E5A9-4347-88D9-AB79E8B741D3}"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5A8862-80C2-408A-8382-EBC73C318804}" type="slidenum">
              <a:rPr lang="en-US" smtClean="0"/>
              <a:pPr>
                <a:defRPr/>
              </a:pPr>
              <a:t>‹#›</a:t>
            </a:fld>
            <a:endParaRPr lang="en-US" dirty="0"/>
          </a:p>
        </p:txBody>
      </p:sp>
    </p:spTree>
    <p:extLst>
      <p:ext uri="{BB962C8B-B14F-4D97-AF65-F5344CB8AC3E}">
        <p14:creationId xmlns:p14="http://schemas.microsoft.com/office/powerpoint/2010/main" val="293650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layout">
    <p:spTree>
      <p:nvGrpSpPr>
        <p:cNvPr id="1" name=""/>
        <p:cNvGrpSpPr/>
        <p:nvPr/>
      </p:nvGrpSpPr>
      <p:grpSpPr>
        <a:xfrm>
          <a:off x="0" y="0"/>
          <a:ext cx="0" cy="0"/>
          <a:chOff x="0" y="0"/>
          <a:chExt cx="0" cy="0"/>
        </a:xfrm>
      </p:grpSpPr>
      <p:sp>
        <p:nvSpPr>
          <p:cNvPr id="3" name="Title 1"/>
          <p:cNvSpPr txBox="1">
            <a:spLocks/>
          </p:cNvSpPr>
          <p:nvPr userDrawn="1"/>
        </p:nvSpPr>
        <p:spPr>
          <a:xfrm>
            <a:off x="409893" y="0"/>
            <a:ext cx="6705600" cy="687388"/>
          </a:xfrm>
          <a:prstGeom prst="rect">
            <a:avLst/>
          </a:prstGeom>
        </p:spPr>
        <p:txBody>
          <a:bodyPr anchor="ctr"/>
          <a:lstStyle>
            <a:lvl1pPr algn="l" rtl="0" fontAlgn="base">
              <a:spcBef>
                <a:spcPct val="0"/>
              </a:spcBef>
              <a:spcAft>
                <a:spcPct val="0"/>
              </a:spcAft>
              <a:defRPr sz="2000" b="1">
                <a:solidFill>
                  <a:schemeClr val="bg1"/>
                </a:solidFill>
                <a:latin typeface="Calibri" panose="020F0502020204030204"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kern="0" dirty="0"/>
              <a:t>Principles</a:t>
            </a:r>
          </a:p>
        </p:txBody>
      </p:sp>
      <p:sp>
        <p:nvSpPr>
          <p:cNvPr id="4" name="Slide Number Placeholder 24"/>
          <p:cNvSpPr>
            <a:spLocks noGrp="1"/>
          </p:cNvSpPr>
          <p:nvPr>
            <p:ph type="sldNum" sz="quarter" idx="4"/>
          </p:nvPr>
        </p:nvSpPr>
        <p:spPr>
          <a:xfrm>
            <a:off x="6900083" y="6492875"/>
            <a:ext cx="2133600" cy="365125"/>
          </a:xfrm>
          <a:prstGeom prst="rect">
            <a:avLst/>
          </a:prstGeom>
        </p:spPr>
        <p:txBody>
          <a:bodyPr vert="horz" lIns="91440" tIns="45720" rIns="91440" bIns="45720" rtlCol="0" anchor="ctr"/>
          <a:lstStyle>
            <a:lvl1pPr algn="r">
              <a:defRPr sz="1000" b="0">
                <a:solidFill>
                  <a:schemeClr val="tx1"/>
                </a:solidFill>
                <a:latin typeface="Calibri" panose="020F0502020204030204" pitchFamily="34" charset="0"/>
                <a:ea typeface="ＭＳ Ｐゴシック" pitchFamily="34" charset="-128"/>
                <a:cs typeface="+mn-cs"/>
              </a:defRPr>
            </a:lvl1pPr>
          </a:lstStyle>
          <a:p>
            <a:pPr>
              <a:defRPr/>
            </a:pPr>
            <a:fld id="{FA5A8862-80C2-408A-8382-EBC73C318804}" type="slidenum">
              <a:rPr lang="en-US" smtClean="0"/>
              <a:pPr>
                <a:defRPr/>
              </a:pPr>
              <a:t>‹#›</a:t>
            </a:fld>
            <a:endParaRPr lang="en-US" dirty="0"/>
          </a:p>
        </p:txBody>
      </p:sp>
    </p:spTree>
    <p:extLst>
      <p:ext uri="{BB962C8B-B14F-4D97-AF65-F5344CB8AC3E}">
        <p14:creationId xmlns:p14="http://schemas.microsoft.com/office/powerpoint/2010/main" val="41693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24"/>
          <p:cNvSpPr>
            <a:spLocks noGrp="1"/>
          </p:cNvSpPr>
          <p:nvPr>
            <p:ph type="sldNum" sz="quarter" idx="4"/>
          </p:nvPr>
        </p:nvSpPr>
        <p:spPr>
          <a:xfrm>
            <a:off x="6900083" y="6492875"/>
            <a:ext cx="2133600" cy="365125"/>
          </a:xfrm>
          <a:prstGeom prst="rect">
            <a:avLst/>
          </a:prstGeom>
        </p:spPr>
        <p:txBody>
          <a:bodyPr vert="horz" lIns="91440" tIns="45720" rIns="91440" bIns="45720" rtlCol="0" anchor="ctr"/>
          <a:lstStyle>
            <a:lvl1pPr algn="r">
              <a:defRPr sz="1000" b="0">
                <a:solidFill>
                  <a:schemeClr val="tx1"/>
                </a:solidFill>
                <a:latin typeface="Calibri" panose="020F0502020204030204" pitchFamily="34" charset="0"/>
                <a:ea typeface="ＭＳ Ｐゴシック" pitchFamily="34" charset="-128"/>
                <a:cs typeface="+mn-cs"/>
              </a:defRPr>
            </a:lvl1pPr>
          </a:lstStyle>
          <a:p>
            <a:pPr>
              <a:defRPr/>
            </a:pPr>
            <a:fld id="{FA5A8862-80C2-408A-8382-EBC73C318804}" type="slidenum">
              <a:rPr lang="en-US" smtClean="0"/>
              <a:pPr>
                <a:defRPr/>
              </a:pPr>
              <a:t>‹#›</a:t>
            </a:fld>
            <a:endParaRPr lang="en-US" dirty="0"/>
          </a:p>
        </p:txBody>
      </p:sp>
    </p:spTree>
    <p:extLst>
      <p:ext uri="{BB962C8B-B14F-4D97-AF65-F5344CB8AC3E}">
        <p14:creationId xmlns:p14="http://schemas.microsoft.com/office/powerpoint/2010/main" val="142055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Title 1"/>
          <p:cNvSpPr txBox="1">
            <a:spLocks/>
          </p:cNvSpPr>
          <p:nvPr userDrawn="1"/>
        </p:nvSpPr>
        <p:spPr>
          <a:xfrm>
            <a:off x="457200" y="0"/>
            <a:ext cx="6705600" cy="687897"/>
          </a:xfrm>
          <a:prstGeom prst="rect">
            <a:avLst/>
          </a:prstGeom>
        </p:spPr>
        <p:txBody>
          <a:bodyPr anchor="ct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kern="0" dirty="0"/>
              <a:t>People</a:t>
            </a:r>
          </a:p>
        </p:txBody>
      </p:sp>
      <p:sp>
        <p:nvSpPr>
          <p:cNvPr id="4" name="Slide Number Placeholder 24"/>
          <p:cNvSpPr>
            <a:spLocks noGrp="1"/>
          </p:cNvSpPr>
          <p:nvPr>
            <p:ph type="sldNum" sz="quarter" idx="4"/>
          </p:nvPr>
        </p:nvSpPr>
        <p:spPr>
          <a:xfrm>
            <a:off x="6900083" y="6492875"/>
            <a:ext cx="2133600" cy="365125"/>
          </a:xfrm>
          <a:prstGeom prst="rect">
            <a:avLst/>
          </a:prstGeom>
        </p:spPr>
        <p:txBody>
          <a:bodyPr vert="horz" lIns="91440" tIns="45720" rIns="91440" bIns="45720" rtlCol="0" anchor="ctr"/>
          <a:lstStyle>
            <a:lvl1pPr algn="r">
              <a:defRPr sz="1000" b="0">
                <a:solidFill>
                  <a:schemeClr val="tx1"/>
                </a:solidFill>
                <a:latin typeface="Calibri" panose="020F0502020204030204" pitchFamily="34" charset="0"/>
                <a:ea typeface="ＭＳ Ｐゴシック" pitchFamily="34" charset="-128"/>
                <a:cs typeface="+mn-cs"/>
              </a:defRPr>
            </a:lvl1pPr>
          </a:lstStyle>
          <a:p>
            <a:pPr>
              <a:defRPr/>
            </a:pPr>
            <a:fld id="{FA5A8862-80C2-408A-8382-EBC73C318804}" type="slidenum">
              <a:rPr lang="en-US" smtClean="0"/>
              <a:pPr>
                <a:defRPr/>
              </a:pPr>
              <a:t>‹#›</a:t>
            </a:fld>
            <a:endParaRPr lang="en-US" dirty="0"/>
          </a:p>
        </p:txBody>
      </p:sp>
    </p:spTree>
    <p:extLst>
      <p:ext uri="{BB962C8B-B14F-4D97-AF65-F5344CB8AC3E}">
        <p14:creationId xmlns:p14="http://schemas.microsoft.com/office/powerpoint/2010/main" val="297960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9"/>
          <p:cNvSpPr txBox="1">
            <a:spLocks/>
          </p:cNvSpPr>
          <p:nvPr userDrawn="1"/>
        </p:nvSpPr>
        <p:spPr bwMode="auto">
          <a:xfrm>
            <a:off x="651905" y="0"/>
            <a:ext cx="4660324" cy="694268"/>
          </a:xfrm>
          <a:prstGeom prst="rect">
            <a:avLst/>
          </a:prstGeom>
          <a:noFill/>
          <a:ln w="9525">
            <a:noFill/>
            <a:miter lim="800000"/>
            <a:headEnd/>
            <a:tailEnd/>
          </a:ln>
        </p:spPr>
        <p:txBody>
          <a:bodyPr lIns="0" tIns="0" rIns="0" bIns="0" anchor="ctr"/>
          <a:lstStyle/>
          <a:p>
            <a:pPr>
              <a:defRPr/>
            </a:pPr>
            <a:r>
              <a:rPr lang="en-US" sz="2000" kern="0" dirty="0">
                <a:solidFill>
                  <a:srgbClr val="FFFFFF"/>
                </a:solidFill>
                <a:latin typeface="Calibri" panose="020F0502020204030204" pitchFamily="34" charset="0"/>
              </a:rPr>
              <a:t>Process</a:t>
            </a:r>
          </a:p>
        </p:txBody>
      </p:sp>
    </p:spTree>
    <p:extLst>
      <p:ext uri="{BB962C8B-B14F-4D97-AF65-F5344CB8AC3E}">
        <p14:creationId xmlns:p14="http://schemas.microsoft.com/office/powerpoint/2010/main" val="401585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0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3">
            <a:extLst>
              <a:ext uri="{28A0092B-C50C-407E-A947-70E740481C1C}">
                <a14:useLocalDpi xmlns:a14="http://schemas.microsoft.com/office/drawing/2010/main" val="0"/>
              </a:ext>
            </a:extLst>
          </a:blip>
          <a:srcRect l="14552"/>
          <a:stretch/>
        </p:blipFill>
        <p:spPr>
          <a:xfrm flipH="1">
            <a:off x="0" y="0"/>
            <a:ext cx="9144000" cy="640080"/>
          </a:xfrm>
          <a:prstGeom prst="rect">
            <a:avLst/>
          </a:prstGeom>
        </p:spPr>
      </p:pic>
      <p:sp>
        <p:nvSpPr>
          <p:cNvPr id="1030" name="Rectangle 6"/>
          <p:cNvSpPr>
            <a:spLocks noGrp="1" noChangeArrowheads="1"/>
          </p:cNvSpPr>
          <p:nvPr>
            <p:ph type="sldNum" sz="quarter" idx="4"/>
          </p:nvPr>
        </p:nvSpPr>
        <p:spPr bwMode="auto">
          <a:xfrm>
            <a:off x="6886169" y="629419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186" y="168947"/>
            <a:ext cx="1772301" cy="331271"/>
          </a:xfrm>
          <a:prstGeom prst="rect">
            <a:avLst/>
          </a:prstGeom>
        </p:spPr>
      </p:pic>
      <p:sp>
        <p:nvSpPr>
          <p:cNvPr id="8" name="Rectangle 24">
            <a:extLst>
              <a:ext uri="{FF2B5EF4-FFF2-40B4-BE49-F238E27FC236}">
                <a16:creationId xmlns:a16="http://schemas.microsoft.com/office/drawing/2014/main" id="{961FE2EC-3B05-4311-8DA3-68092ABC4BE7}"/>
              </a:ext>
            </a:extLst>
          </p:cNvPr>
          <p:cNvSpPr>
            <a:spLocks noChangeArrowheads="1"/>
          </p:cNvSpPr>
          <p:nvPr userDrawn="1"/>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2022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 This material is for informational (or educational) purposes only.</a:t>
            </a:r>
            <a:endParaRPr lang="en-US" b="0" i="0" dirty="0">
              <a:solidFill>
                <a:schemeClr val="tx1"/>
              </a:solidFill>
              <a:latin typeface="Calibri" panose="020F0502020204030204" pitchFamily="34" charset="0"/>
              <a:cs typeface="ＭＳ Ｐゴシック"/>
            </a:endParaRPr>
          </a:p>
        </p:txBody>
      </p:sp>
    </p:spTree>
  </p:cSld>
  <p:clrMap bg1="lt1" tx1="dk1" bg2="lt2" tx2="dk2" accent1="accent1" accent2="accent2" accent3="accent3" accent4="accent4" accent5="accent5" accent6="accent6" hlink="hlink" folHlink="folHlink"/>
  <p:sldLayoutIdLst>
    <p:sldLayoutId id="2147483655"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4"/>
          <p:cNvSpPr>
            <a:spLocks noChangeArrowheads="1"/>
          </p:cNvSpPr>
          <p:nvPr/>
        </p:nvSpPr>
        <p:spPr bwMode="auto">
          <a:xfrm>
            <a:off x="1554163" y="6458893"/>
            <a:ext cx="6019800" cy="461665"/>
          </a:xfrm>
          <a:prstGeom prst="rect">
            <a:avLst/>
          </a:prstGeom>
          <a:noFill/>
          <a:ln w="9525">
            <a:noFill/>
            <a:miter lim="800000"/>
            <a:headEnd/>
            <a:tailEnd/>
          </a:ln>
          <a:effectLst/>
        </p:spPr>
        <p:txBody>
          <a:bodyPr anchor="ctr">
            <a:spAutoFit/>
          </a:bodyPr>
          <a:lstStyle/>
          <a:p>
            <a:pPr algn="ctr" eaLnBrk="0" hangingPunct="0">
              <a:defRPr/>
            </a:pPr>
            <a:endParaRPr lang="en-US" b="0" dirty="0">
              <a:solidFill>
                <a:srgbClr val="6A6D6E"/>
              </a:solidFill>
              <a:latin typeface="Calibri" panose="020F0502020204030204" pitchFamily="34" charset="0"/>
              <a:cs typeface="ＭＳ Ｐゴシック"/>
            </a:endParaRPr>
          </a:p>
        </p:txBody>
      </p:sp>
      <p:sp>
        <p:nvSpPr>
          <p:cNvPr id="10" name="Slide Number Placeholder 24"/>
          <p:cNvSpPr>
            <a:spLocks noGrp="1"/>
          </p:cNvSpPr>
          <p:nvPr>
            <p:ph type="sldNum" sz="quarter" idx="4"/>
          </p:nvPr>
        </p:nvSpPr>
        <p:spPr>
          <a:xfrm>
            <a:off x="6900083" y="6492875"/>
            <a:ext cx="2133600" cy="365125"/>
          </a:xfrm>
          <a:prstGeom prst="rect">
            <a:avLst/>
          </a:prstGeom>
        </p:spPr>
        <p:txBody>
          <a:bodyPr vert="horz" lIns="91440" tIns="45720" rIns="91440" bIns="45720" rtlCol="0" anchor="ctr"/>
          <a:lstStyle>
            <a:lvl1pPr algn="r">
              <a:defRPr sz="1000" b="0">
                <a:solidFill>
                  <a:schemeClr val="tx1"/>
                </a:solidFill>
                <a:latin typeface="Calibri" panose="020F0502020204030204" pitchFamily="34" charset="0"/>
                <a:ea typeface="ＭＳ Ｐゴシック" pitchFamily="34" charset="-128"/>
                <a:cs typeface="+mn-cs"/>
              </a:defRPr>
            </a:lvl1pPr>
          </a:lstStyle>
          <a:p>
            <a:pPr>
              <a:defRPr/>
            </a:pPr>
            <a:fld id="{FA5A8862-80C2-408A-8382-EBC73C318804}" type="slidenum">
              <a:rPr lang="en-US" smtClean="0"/>
              <a:pPr>
                <a:defRPr/>
              </a:pPr>
              <a:t>‹#›</a:t>
            </a:fld>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6545" y="191734"/>
            <a:ext cx="1807295" cy="337812"/>
          </a:xfrm>
          <a:prstGeom prst="rect">
            <a:avLst/>
          </a:prstGeom>
        </p:spPr>
      </p:pic>
      <p:sp>
        <p:nvSpPr>
          <p:cNvPr id="9" name="Rectangle 24">
            <a:extLst>
              <a:ext uri="{FF2B5EF4-FFF2-40B4-BE49-F238E27FC236}">
                <a16:creationId xmlns:a16="http://schemas.microsoft.com/office/drawing/2014/main" id="{6BEB82BE-C884-42D5-8187-95E591A1B277}"/>
              </a:ext>
            </a:extLst>
          </p:cNvPr>
          <p:cNvSpPr>
            <a:spLocks noChangeArrowheads="1"/>
          </p:cNvSpPr>
          <p:nvPr userDrawn="1"/>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2022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 This material is for informational (or educational) purposes only.</a:t>
            </a:r>
            <a:endParaRPr lang="en-US" b="0" i="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1335980764"/>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fontAlgn="base">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fontAlgn="base">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fontAlgn="base">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fontAlgn="base">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fontAlgn="base">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627" t="58210" r="4910" b="35007"/>
          <a:stretch/>
        </p:blipFill>
        <p:spPr>
          <a:xfrm>
            <a:off x="0" y="0"/>
            <a:ext cx="9255474" cy="690113"/>
          </a:xfrm>
          <a:prstGeom prst="rect">
            <a:avLst/>
          </a:prstGeom>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6545" y="191734"/>
            <a:ext cx="1807295" cy="337812"/>
          </a:xfrm>
          <a:prstGeom prst="rect">
            <a:avLst/>
          </a:prstGeom>
        </p:spPr>
      </p:pic>
      <p:sp>
        <p:nvSpPr>
          <p:cNvPr id="10" name="Slide Number Placeholder 24"/>
          <p:cNvSpPr>
            <a:spLocks noGrp="1"/>
          </p:cNvSpPr>
          <p:nvPr>
            <p:ph type="sldNum" sz="quarter" idx="4"/>
          </p:nvPr>
        </p:nvSpPr>
        <p:spPr>
          <a:xfrm>
            <a:off x="6900083" y="6492875"/>
            <a:ext cx="2133600" cy="365125"/>
          </a:xfrm>
          <a:prstGeom prst="rect">
            <a:avLst/>
          </a:prstGeom>
        </p:spPr>
        <p:txBody>
          <a:bodyPr vert="horz" lIns="91440" tIns="45720" rIns="91440" bIns="45720" rtlCol="0" anchor="ctr"/>
          <a:lstStyle>
            <a:lvl1pPr algn="r">
              <a:defRPr sz="1000" b="0">
                <a:solidFill>
                  <a:schemeClr val="tx1"/>
                </a:solidFill>
                <a:latin typeface="Calibri" panose="020F0502020204030204" pitchFamily="34" charset="0"/>
                <a:ea typeface="ＭＳ Ｐゴシック" pitchFamily="34" charset="-128"/>
                <a:cs typeface="+mn-cs"/>
              </a:defRPr>
            </a:lvl1pPr>
          </a:lstStyle>
          <a:p>
            <a:pPr>
              <a:defRPr/>
            </a:pPr>
            <a:fld id="{FA5A8862-80C2-408A-8382-EBC73C318804}" type="slidenum">
              <a:rPr lang="en-US" smtClean="0"/>
              <a:pPr>
                <a:defRPr/>
              </a:pPr>
              <a:t>‹#›</a:t>
            </a:fld>
            <a:endParaRPr lang="en-US" dirty="0"/>
          </a:p>
        </p:txBody>
      </p:sp>
      <p:sp>
        <p:nvSpPr>
          <p:cNvPr id="8" name="Rectangle 24">
            <a:extLst>
              <a:ext uri="{FF2B5EF4-FFF2-40B4-BE49-F238E27FC236}">
                <a16:creationId xmlns:a16="http://schemas.microsoft.com/office/drawing/2014/main" id="{24E0F26D-CC24-493C-B856-0DB64EA0E720}"/>
              </a:ext>
            </a:extLst>
          </p:cNvPr>
          <p:cNvSpPr>
            <a:spLocks noChangeArrowheads="1"/>
          </p:cNvSpPr>
          <p:nvPr userDrawn="1"/>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2022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 This material is for informational (or educational) purposes only.</a:t>
            </a:r>
            <a:endParaRPr lang="en-US" b="0" i="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1401471654"/>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809" t="57720" r="2741" b="35408"/>
          <a:stretch/>
        </p:blipFill>
        <p:spPr>
          <a:xfrm>
            <a:off x="0" y="0"/>
            <a:ext cx="9248877" cy="689215"/>
          </a:xfrm>
          <a:prstGeom prst="rect">
            <a:avLst/>
          </a:prstGeom>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6545" y="191734"/>
            <a:ext cx="1807295" cy="337812"/>
          </a:xfrm>
          <a:prstGeom prst="rect">
            <a:avLst/>
          </a:prstGeom>
        </p:spPr>
      </p:pic>
      <p:sp>
        <p:nvSpPr>
          <p:cNvPr id="9" name="Slide Number Placeholder 24"/>
          <p:cNvSpPr txBox="1">
            <a:spLocks/>
          </p:cNvSpPr>
          <p:nvPr userDrawn="1"/>
        </p:nvSpPr>
        <p:spPr>
          <a:xfrm>
            <a:off x="6900083" y="6492875"/>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0" kern="1200">
                <a:solidFill>
                  <a:schemeClr val="tx1"/>
                </a:solidFill>
                <a:latin typeface="Calibri" panose="020F0502020204030204" pitchFamily="34"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charset="0"/>
                <a:ea typeface="ＭＳ Ｐゴシック"/>
                <a:cs typeface="Arial" charset="0"/>
              </a:defRPr>
            </a:lvl2pPr>
            <a:lvl3pPr marL="914400" algn="l" rtl="0" fontAlgn="base">
              <a:spcBef>
                <a:spcPct val="0"/>
              </a:spcBef>
              <a:spcAft>
                <a:spcPct val="0"/>
              </a:spcAft>
              <a:defRPr sz="2400" b="1" kern="1200">
                <a:solidFill>
                  <a:schemeClr val="tx1"/>
                </a:solidFill>
                <a:latin typeface="Arial" charset="0"/>
                <a:ea typeface="ＭＳ Ｐゴシック"/>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a:cs typeface="Arial" charset="0"/>
              </a:defRPr>
            </a:lvl5pPr>
            <a:lvl6pPr marL="2286000" algn="l" defTabSz="914400" rtl="0" eaLnBrk="1" latinLnBrk="0" hangingPunct="1">
              <a:defRPr sz="2400" b="1" kern="1200">
                <a:solidFill>
                  <a:schemeClr val="tx1"/>
                </a:solidFill>
                <a:latin typeface="Arial" charset="0"/>
                <a:ea typeface="ＭＳ Ｐゴシック"/>
                <a:cs typeface="Arial" charset="0"/>
              </a:defRPr>
            </a:lvl6pPr>
            <a:lvl7pPr marL="2743200" algn="l" defTabSz="914400" rtl="0" eaLnBrk="1" latinLnBrk="0" hangingPunct="1">
              <a:defRPr sz="2400" b="1" kern="1200">
                <a:solidFill>
                  <a:schemeClr val="tx1"/>
                </a:solidFill>
                <a:latin typeface="Arial" charset="0"/>
                <a:ea typeface="ＭＳ Ｐゴシック"/>
                <a:cs typeface="Arial" charset="0"/>
              </a:defRPr>
            </a:lvl7pPr>
            <a:lvl8pPr marL="3200400" algn="l" defTabSz="914400" rtl="0" eaLnBrk="1" latinLnBrk="0" hangingPunct="1">
              <a:defRPr sz="2400" b="1" kern="1200">
                <a:solidFill>
                  <a:schemeClr val="tx1"/>
                </a:solidFill>
                <a:latin typeface="Arial" charset="0"/>
                <a:ea typeface="ＭＳ Ｐゴシック"/>
                <a:cs typeface="Arial" charset="0"/>
              </a:defRPr>
            </a:lvl8pPr>
            <a:lvl9pPr marL="3657600" algn="l" defTabSz="914400" rtl="0" eaLnBrk="1" latinLnBrk="0" hangingPunct="1">
              <a:defRPr sz="2400" b="1" kern="1200">
                <a:solidFill>
                  <a:schemeClr val="tx1"/>
                </a:solidFill>
                <a:latin typeface="Arial" charset="0"/>
                <a:ea typeface="ＭＳ Ｐゴシック"/>
                <a:cs typeface="Arial" charset="0"/>
              </a:defRPr>
            </a:lvl9pPr>
          </a:lstStyle>
          <a:p>
            <a:pPr>
              <a:defRPr/>
            </a:pPr>
            <a:fld id="{FA5A8862-80C2-408A-8382-EBC73C318804}" type="slidenum">
              <a:rPr lang="en-US" smtClean="0"/>
              <a:pPr>
                <a:defRPr/>
              </a:pPr>
              <a:t>‹#›</a:t>
            </a:fld>
            <a:endParaRPr lang="en-US" dirty="0"/>
          </a:p>
        </p:txBody>
      </p:sp>
      <p:sp>
        <p:nvSpPr>
          <p:cNvPr id="10" name="Rectangle 24">
            <a:extLst>
              <a:ext uri="{FF2B5EF4-FFF2-40B4-BE49-F238E27FC236}">
                <a16:creationId xmlns:a16="http://schemas.microsoft.com/office/drawing/2014/main" id="{5181EA0E-3228-45C6-9F84-022F732655A5}"/>
              </a:ext>
            </a:extLst>
          </p:cNvPr>
          <p:cNvSpPr>
            <a:spLocks noChangeArrowheads="1"/>
          </p:cNvSpPr>
          <p:nvPr userDrawn="1"/>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2022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 This material is for informational (or educational) purposes only.</a:t>
            </a:r>
            <a:endParaRPr lang="en-US" b="0" i="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2809351902"/>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file:///M:\Art\Art%20Images\Business-Planning\brandConfused-1126173801.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file:///M:\Art\Art%20Images\Business-Planning\MAI367%20cover.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file:///M:\Art\Art%20Images\PurchasedImages\Getty\GettyImages-120988762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file:///M:\Art\Art%20Images\Business-Planning\Reward-945391120.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97971"/>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endParaRPr>
          </a:p>
        </p:txBody>
      </p:sp>
      <p:pic>
        <p:nvPicPr>
          <p:cNvPr id="49" name="Picture 48">
            <a:extLst>
              <a:ext uri="{FF2B5EF4-FFF2-40B4-BE49-F238E27FC236}">
                <a16:creationId xmlns:a16="http://schemas.microsoft.com/office/drawing/2014/main" id="{28B3E1A8-87F6-4054-8E04-E430AAC2572A}"/>
              </a:ext>
            </a:extLst>
          </p:cNvPr>
          <p:cNvPicPr>
            <a:picLocks noChangeAspect="1"/>
          </p:cNvPicPr>
          <p:nvPr/>
        </p:nvPicPr>
        <p:blipFill>
          <a:blip r:embed="rId3" cstate="print">
            <a:extLst>
              <a:ext uri="{28A0092B-C50C-407E-A947-70E740481C1C}">
                <a14:useLocalDpi xmlns:a14="http://schemas.microsoft.com/office/drawing/2010/main" val="0"/>
              </a:ext>
            </a:extLst>
          </a:blip>
          <a:srcRect l="1440" r="1440"/>
          <a:stretch/>
        </p:blipFill>
        <p:spPr>
          <a:xfrm>
            <a:off x="0" y="857703"/>
            <a:ext cx="9304927" cy="6061075"/>
          </a:xfrm>
          <a:prstGeom prst="rect">
            <a:avLst/>
          </a:prstGeom>
        </p:spPr>
      </p:pic>
      <p:grpSp>
        <p:nvGrpSpPr>
          <p:cNvPr id="255" name="Group 254"/>
          <p:cNvGrpSpPr/>
          <p:nvPr/>
        </p:nvGrpSpPr>
        <p:grpSpPr>
          <a:xfrm>
            <a:off x="6370637" y="251461"/>
            <a:ext cx="2301876" cy="430213"/>
            <a:chOff x="6370637" y="280988"/>
            <a:chExt cx="2301876" cy="430213"/>
          </a:xfrm>
        </p:grpSpPr>
        <p:sp>
          <p:nvSpPr>
            <p:cNvPr id="9" name="Freeform 5"/>
            <p:cNvSpPr>
              <a:spLocks/>
            </p:cNvSpPr>
            <p:nvPr/>
          </p:nvSpPr>
          <p:spPr bwMode="auto">
            <a:xfrm>
              <a:off x="6375400" y="284163"/>
              <a:ext cx="142875" cy="168275"/>
            </a:xfrm>
            <a:custGeom>
              <a:avLst/>
              <a:gdLst>
                <a:gd name="T0" fmla="*/ 0 w 90"/>
                <a:gd name="T1" fmla="*/ 0 h 106"/>
                <a:gd name="T2" fmla="*/ 23 w 90"/>
                <a:gd name="T3" fmla="*/ 0 h 106"/>
                <a:gd name="T4" fmla="*/ 23 w 90"/>
                <a:gd name="T5" fmla="*/ 42 h 106"/>
                <a:gd name="T6" fmla="*/ 66 w 90"/>
                <a:gd name="T7" fmla="*/ 42 h 106"/>
                <a:gd name="T8" fmla="*/ 66 w 90"/>
                <a:gd name="T9" fmla="*/ 0 h 106"/>
                <a:gd name="T10" fmla="*/ 90 w 90"/>
                <a:gd name="T11" fmla="*/ 0 h 106"/>
                <a:gd name="T12" fmla="*/ 90 w 90"/>
                <a:gd name="T13" fmla="*/ 106 h 106"/>
                <a:gd name="T14" fmla="*/ 66 w 90"/>
                <a:gd name="T15" fmla="*/ 106 h 106"/>
                <a:gd name="T16" fmla="*/ 66 w 90"/>
                <a:gd name="T17" fmla="*/ 64 h 106"/>
                <a:gd name="T18" fmla="*/ 23 w 90"/>
                <a:gd name="T19" fmla="*/ 64 h 106"/>
                <a:gd name="T20" fmla="*/ 23 w 90"/>
                <a:gd name="T21" fmla="*/ 106 h 106"/>
                <a:gd name="T22" fmla="*/ 0 w 90"/>
                <a:gd name="T23" fmla="*/ 106 h 106"/>
                <a:gd name="T24" fmla="*/ 0 w 90"/>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6">
                  <a:moveTo>
                    <a:pt x="0" y="0"/>
                  </a:moveTo>
                  <a:lnTo>
                    <a:pt x="23" y="0"/>
                  </a:lnTo>
                  <a:lnTo>
                    <a:pt x="23" y="42"/>
                  </a:lnTo>
                  <a:lnTo>
                    <a:pt x="66" y="42"/>
                  </a:lnTo>
                  <a:lnTo>
                    <a:pt x="66" y="0"/>
                  </a:lnTo>
                  <a:lnTo>
                    <a:pt x="90" y="0"/>
                  </a:lnTo>
                  <a:lnTo>
                    <a:pt x="90" y="106"/>
                  </a:lnTo>
                  <a:lnTo>
                    <a:pt x="66" y="106"/>
                  </a:lnTo>
                  <a:lnTo>
                    <a:pt x="66" y="64"/>
                  </a:lnTo>
                  <a:lnTo>
                    <a:pt x="23" y="64"/>
                  </a:lnTo>
                  <a:lnTo>
                    <a:pt x="23"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 name="Freeform 6"/>
            <p:cNvSpPr>
              <a:spLocks noEditPoints="1"/>
            </p:cNvSpPr>
            <p:nvPr/>
          </p:nvSpPr>
          <p:spPr bwMode="auto">
            <a:xfrm>
              <a:off x="6546850" y="282576"/>
              <a:ext cx="177800" cy="169863"/>
            </a:xfrm>
            <a:custGeom>
              <a:avLst/>
              <a:gdLst>
                <a:gd name="T0" fmla="*/ 45 w 112"/>
                <a:gd name="T1" fmla="*/ 0 h 107"/>
                <a:gd name="T2" fmla="*/ 66 w 112"/>
                <a:gd name="T3" fmla="*/ 0 h 107"/>
                <a:gd name="T4" fmla="*/ 112 w 112"/>
                <a:gd name="T5" fmla="*/ 107 h 107"/>
                <a:gd name="T6" fmla="*/ 88 w 112"/>
                <a:gd name="T7" fmla="*/ 107 h 107"/>
                <a:gd name="T8" fmla="*/ 78 w 112"/>
                <a:gd name="T9" fmla="*/ 83 h 107"/>
                <a:gd name="T10" fmla="*/ 33 w 112"/>
                <a:gd name="T11" fmla="*/ 83 h 107"/>
                <a:gd name="T12" fmla="*/ 23 w 112"/>
                <a:gd name="T13" fmla="*/ 107 h 107"/>
                <a:gd name="T14" fmla="*/ 0 w 112"/>
                <a:gd name="T15" fmla="*/ 107 h 107"/>
                <a:gd name="T16" fmla="*/ 45 w 112"/>
                <a:gd name="T17" fmla="*/ 0 h 107"/>
                <a:gd name="T18" fmla="*/ 70 w 112"/>
                <a:gd name="T19" fmla="*/ 63 h 107"/>
                <a:gd name="T20" fmla="*/ 55 w 112"/>
                <a:gd name="T21" fmla="*/ 28 h 107"/>
                <a:gd name="T22" fmla="*/ 41 w 112"/>
                <a:gd name="T23" fmla="*/ 63 h 107"/>
                <a:gd name="T24" fmla="*/ 70 w 112"/>
                <a:gd name="T25"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7">
                  <a:moveTo>
                    <a:pt x="45" y="0"/>
                  </a:moveTo>
                  <a:lnTo>
                    <a:pt x="66" y="0"/>
                  </a:lnTo>
                  <a:lnTo>
                    <a:pt x="112" y="107"/>
                  </a:lnTo>
                  <a:lnTo>
                    <a:pt x="88" y="107"/>
                  </a:lnTo>
                  <a:lnTo>
                    <a:pt x="78" y="83"/>
                  </a:lnTo>
                  <a:lnTo>
                    <a:pt x="33" y="83"/>
                  </a:lnTo>
                  <a:lnTo>
                    <a:pt x="23" y="107"/>
                  </a:lnTo>
                  <a:lnTo>
                    <a:pt x="0" y="107"/>
                  </a:lnTo>
                  <a:lnTo>
                    <a:pt x="45" y="0"/>
                  </a:lnTo>
                  <a:close/>
                  <a:moveTo>
                    <a:pt x="70" y="63"/>
                  </a:moveTo>
                  <a:lnTo>
                    <a:pt x="55" y="28"/>
                  </a:lnTo>
                  <a:lnTo>
                    <a:pt x="41" y="63"/>
                  </a:lnTo>
                  <a:lnTo>
                    <a:pt x="70" y="63"/>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 name="Freeform 7"/>
            <p:cNvSpPr>
              <a:spLocks noEditPoints="1"/>
            </p:cNvSpPr>
            <p:nvPr/>
          </p:nvSpPr>
          <p:spPr bwMode="auto">
            <a:xfrm>
              <a:off x="6753225" y="284163"/>
              <a:ext cx="146050" cy="168275"/>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Freeform 8"/>
            <p:cNvSpPr>
              <a:spLocks/>
            </p:cNvSpPr>
            <p:nvPr/>
          </p:nvSpPr>
          <p:spPr bwMode="auto">
            <a:xfrm>
              <a:off x="6918325" y="284163"/>
              <a:ext cx="139700" cy="168275"/>
            </a:xfrm>
            <a:custGeom>
              <a:avLst/>
              <a:gdLst>
                <a:gd name="T0" fmla="*/ 32 w 88"/>
                <a:gd name="T1" fmla="*/ 21 h 106"/>
                <a:gd name="T2" fmla="*/ 0 w 88"/>
                <a:gd name="T3" fmla="*/ 21 h 106"/>
                <a:gd name="T4" fmla="*/ 0 w 88"/>
                <a:gd name="T5" fmla="*/ 0 h 106"/>
                <a:gd name="T6" fmla="*/ 88 w 88"/>
                <a:gd name="T7" fmla="*/ 0 h 106"/>
                <a:gd name="T8" fmla="*/ 88 w 88"/>
                <a:gd name="T9" fmla="*/ 21 h 106"/>
                <a:gd name="T10" fmla="*/ 56 w 88"/>
                <a:gd name="T11" fmla="*/ 21 h 106"/>
                <a:gd name="T12" fmla="*/ 56 w 88"/>
                <a:gd name="T13" fmla="*/ 106 h 106"/>
                <a:gd name="T14" fmla="*/ 32 w 88"/>
                <a:gd name="T15" fmla="*/ 106 h 106"/>
                <a:gd name="T16" fmla="*/ 32 w 88"/>
                <a:gd name="T17"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6">
                  <a:moveTo>
                    <a:pt x="32" y="21"/>
                  </a:moveTo>
                  <a:lnTo>
                    <a:pt x="0" y="21"/>
                  </a:lnTo>
                  <a:lnTo>
                    <a:pt x="0" y="0"/>
                  </a:lnTo>
                  <a:lnTo>
                    <a:pt x="88" y="0"/>
                  </a:lnTo>
                  <a:lnTo>
                    <a:pt x="88" y="21"/>
                  </a:lnTo>
                  <a:lnTo>
                    <a:pt x="56" y="21"/>
                  </a:lnTo>
                  <a:lnTo>
                    <a:pt x="56" y="106"/>
                  </a:lnTo>
                  <a:lnTo>
                    <a:pt x="32" y="106"/>
                  </a:lnTo>
                  <a:lnTo>
                    <a:pt x="32" y="21"/>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 name="Freeform 9"/>
            <p:cNvSpPr>
              <a:spLocks/>
            </p:cNvSpPr>
            <p:nvPr/>
          </p:nvSpPr>
          <p:spPr bwMode="auto">
            <a:xfrm>
              <a:off x="7089775" y="284163"/>
              <a:ext cx="127000" cy="168275"/>
            </a:xfrm>
            <a:custGeom>
              <a:avLst/>
              <a:gdLst>
                <a:gd name="T0" fmla="*/ 0 w 80"/>
                <a:gd name="T1" fmla="*/ 0 h 106"/>
                <a:gd name="T2" fmla="*/ 80 w 80"/>
                <a:gd name="T3" fmla="*/ 0 h 106"/>
                <a:gd name="T4" fmla="*/ 80 w 80"/>
                <a:gd name="T5" fmla="*/ 21 h 106"/>
                <a:gd name="T6" fmla="*/ 23 w 80"/>
                <a:gd name="T7" fmla="*/ 21 h 106"/>
                <a:gd name="T8" fmla="*/ 23 w 80"/>
                <a:gd name="T9" fmla="*/ 44 h 106"/>
                <a:gd name="T10" fmla="*/ 73 w 80"/>
                <a:gd name="T11" fmla="*/ 44 h 106"/>
                <a:gd name="T12" fmla="*/ 73 w 80"/>
                <a:gd name="T13" fmla="*/ 65 h 106"/>
                <a:gd name="T14" fmla="*/ 23 w 80"/>
                <a:gd name="T15" fmla="*/ 65 h 106"/>
                <a:gd name="T16" fmla="*/ 23 w 80"/>
                <a:gd name="T17" fmla="*/ 106 h 106"/>
                <a:gd name="T18" fmla="*/ 0 w 80"/>
                <a:gd name="T19" fmla="*/ 106 h 106"/>
                <a:gd name="T20" fmla="*/ 0 w 80"/>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06">
                  <a:moveTo>
                    <a:pt x="0" y="0"/>
                  </a:moveTo>
                  <a:lnTo>
                    <a:pt x="80" y="0"/>
                  </a:lnTo>
                  <a:lnTo>
                    <a:pt x="80" y="21"/>
                  </a:lnTo>
                  <a:lnTo>
                    <a:pt x="23" y="21"/>
                  </a:lnTo>
                  <a:lnTo>
                    <a:pt x="23" y="44"/>
                  </a:lnTo>
                  <a:lnTo>
                    <a:pt x="73" y="44"/>
                  </a:lnTo>
                  <a:lnTo>
                    <a:pt x="73" y="65"/>
                  </a:lnTo>
                  <a:lnTo>
                    <a:pt x="23" y="65"/>
                  </a:lnTo>
                  <a:lnTo>
                    <a:pt x="23"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Freeform 10"/>
            <p:cNvSpPr>
              <a:spLocks noEditPoints="1"/>
            </p:cNvSpPr>
            <p:nvPr/>
          </p:nvSpPr>
          <p:spPr bwMode="auto">
            <a:xfrm>
              <a:off x="7242175" y="280988"/>
              <a:ext cx="179388" cy="174625"/>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5" name="Freeform 11"/>
            <p:cNvSpPr>
              <a:spLocks noEditPoints="1"/>
            </p:cNvSpPr>
            <p:nvPr/>
          </p:nvSpPr>
          <p:spPr bwMode="auto">
            <a:xfrm>
              <a:off x="7456488" y="284163"/>
              <a:ext cx="144463" cy="168275"/>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6" name="Freeform 12"/>
            <p:cNvSpPr>
              <a:spLocks noEditPoints="1"/>
            </p:cNvSpPr>
            <p:nvPr/>
          </p:nvSpPr>
          <p:spPr bwMode="auto">
            <a:xfrm>
              <a:off x="7632700" y="284163"/>
              <a:ext cx="155575" cy="168275"/>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Freeform 13"/>
            <p:cNvSpPr>
              <a:spLocks/>
            </p:cNvSpPr>
            <p:nvPr/>
          </p:nvSpPr>
          <p:spPr bwMode="auto">
            <a:xfrm>
              <a:off x="7827963" y="284163"/>
              <a:ext cx="120650" cy="168275"/>
            </a:xfrm>
            <a:custGeom>
              <a:avLst/>
              <a:gdLst>
                <a:gd name="T0" fmla="*/ 0 w 76"/>
                <a:gd name="T1" fmla="*/ 0 h 106"/>
                <a:gd name="T2" fmla="*/ 76 w 76"/>
                <a:gd name="T3" fmla="*/ 0 h 106"/>
                <a:gd name="T4" fmla="*/ 76 w 76"/>
                <a:gd name="T5" fmla="*/ 11 h 106"/>
                <a:gd name="T6" fmla="*/ 12 w 76"/>
                <a:gd name="T7" fmla="*/ 11 h 106"/>
                <a:gd name="T8" fmla="*/ 12 w 76"/>
                <a:gd name="T9" fmla="*/ 49 h 106"/>
                <a:gd name="T10" fmla="*/ 69 w 76"/>
                <a:gd name="T11" fmla="*/ 49 h 106"/>
                <a:gd name="T12" fmla="*/ 69 w 76"/>
                <a:gd name="T13" fmla="*/ 60 h 106"/>
                <a:gd name="T14" fmla="*/ 12 w 76"/>
                <a:gd name="T15" fmla="*/ 60 h 106"/>
                <a:gd name="T16" fmla="*/ 12 w 76"/>
                <a:gd name="T17" fmla="*/ 106 h 106"/>
                <a:gd name="T18" fmla="*/ 0 w 76"/>
                <a:gd name="T19" fmla="*/ 106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0" y="0"/>
                  </a:moveTo>
                  <a:lnTo>
                    <a:pt x="76" y="0"/>
                  </a:lnTo>
                  <a:lnTo>
                    <a:pt x="76" y="11"/>
                  </a:lnTo>
                  <a:lnTo>
                    <a:pt x="12" y="11"/>
                  </a:lnTo>
                  <a:lnTo>
                    <a:pt x="12" y="49"/>
                  </a:lnTo>
                  <a:lnTo>
                    <a:pt x="69" y="49"/>
                  </a:lnTo>
                  <a:lnTo>
                    <a:pt x="69" y="60"/>
                  </a:lnTo>
                  <a:lnTo>
                    <a:pt x="12" y="60"/>
                  </a:lnTo>
                  <a:lnTo>
                    <a:pt x="12"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8" name="Freeform 14"/>
            <p:cNvSpPr>
              <a:spLocks/>
            </p:cNvSpPr>
            <p:nvPr/>
          </p:nvSpPr>
          <p:spPr bwMode="auto">
            <a:xfrm>
              <a:off x="7985125" y="284163"/>
              <a:ext cx="141288" cy="171450"/>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9" name="Freeform 15"/>
            <p:cNvSpPr>
              <a:spLocks/>
            </p:cNvSpPr>
            <p:nvPr/>
          </p:nvSpPr>
          <p:spPr bwMode="auto">
            <a:xfrm>
              <a:off x="8174038" y="284163"/>
              <a:ext cx="141288" cy="168275"/>
            </a:xfrm>
            <a:custGeom>
              <a:avLst/>
              <a:gdLst>
                <a:gd name="T0" fmla="*/ 0 w 89"/>
                <a:gd name="T1" fmla="*/ 0 h 106"/>
                <a:gd name="T2" fmla="*/ 11 w 89"/>
                <a:gd name="T3" fmla="*/ 0 h 106"/>
                <a:gd name="T4" fmla="*/ 77 w 89"/>
                <a:gd name="T5" fmla="*/ 85 h 106"/>
                <a:gd name="T6" fmla="*/ 77 w 89"/>
                <a:gd name="T7" fmla="*/ 0 h 106"/>
                <a:gd name="T8" fmla="*/ 89 w 89"/>
                <a:gd name="T9" fmla="*/ 0 h 106"/>
                <a:gd name="T10" fmla="*/ 89 w 89"/>
                <a:gd name="T11" fmla="*/ 106 h 106"/>
                <a:gd name="T12" fmla="*/ 79 w 89"/>
                <a:gd name="T13" fmla="*/ 106 h 106"/>
                <a:gd name="T14" fmla="*/ 11 w 89"/>
                <a:gd name="T15" fmla="*/ 19 h 106"/>
                <a:gd name="T16" fmla="*/ 11 w 89"/>
                <a:gd name="T17" fmla="*/ 106 h 106"/>
                <a:gd name="T18" fmla="*/ 0 w 89"/>
                <a:gd name="T19" fmla="*/ 106 h 106"/>
                <a:gd name="T20" fmla="*/ 0 w 89"/>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6">
                  <a:moveTo>
                    <a:pt x="0" y="0"/>
                  </a:moveTo>
                  <a:lnTo>
                    <a:pt x="11" y="0"/>
                  </a:lnTo>
                  <a:lnTo>
                    <a:pt x="77" y="85"/>
                  </a:lnTo>
                  <a:lnTo>
                    <a:pt x="77" y="0"/>
                  </a:lnTo>
                  <a:lnTo>
                    <a:pt x="89" y="0"/>
                  </a:lnTo>
                  <a:lnTo>
                    <a:pt x="89" y="106"/>
                  </a:lnTo>
                  <a:lnTo>
                    <a:pt x="79" y="106"/>
                  </a:lnTo>
                  <a:lnTo>
                    <a:pt x="11" y="19"/>
                  </a:lnTo>
                  <a:lnTo>
                    <a:pt x="11"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0" name="Freeform 16"/>
            <p:cNvSpPr>
              <a:spLocks noEditPoints="1"/>
            </p:cNvSpPr>
            <p:nvPr/>
          </p:nvSpPr>
          <p:spPr bwMode="auto">
            <a:xfrm>
              <a:off x="8366125" y="284163"/>
              <a:ext cx="147638" cy="168275"/>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1" name="Freeform 17"/>
            <p:cNvSpPr>
              <a:spLocks/>
            </p:cNvSpPr>
            <p:nvPr/>
          </p:nvSpPr>
          <p:spPr bwMode="auto">
            <a:xfrm>
              <a:off x="8543925" y="280988"/>
              <a:ext cx="125413" cy="173038"/>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2" name="Line 18"/>
            <p:cNvSpPr>
              <a:spLocks noChangeShapeType="1"/>
            </p:cNvSpPr>
            <p:nvPr/>
          </p:nvSpPr>
          <p:spPr bwMode="auto">
            <a:xfrm>
              <a:off x="6370637" y="538163"/>
              <a:ext cx="2301876" cy="0"/>
            </a:xfrm>
            <a:prstGeom prst="line">
              <a:avLst/>
            </a:prstGeom>
            <a:noFill/>
            <a:ln w="11113" cap="flat">
              <a:solidFill>
                <a:srgbClr val="F5A8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 name="Freeform 19"/>
            <p:cNvSpPr>
              <a:spLocks noEditPoints="1"/>
            </p:cNvSpPr>
            <p:nvPr/>
          </p:nvSpPr>
          <p:spPr bwMode="auto">
            <a:xfrm>
              <a:off x="6561138" y="620713"/>
              <a:ext cx="90488" cy="90488"/>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 name="Freeform 20"/>
            <p:cNvSpPr>
              <a:spLocks/>
            </p:cNvSpPr>
            <p:nvPr/>
          </p:nvSpPr>
          <p:spPr bwMode="auto">
            <a:xfrm>
              <a:off x="6672263" y="646113"/>
              <a:ext cx="55563" cy="65088"/>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 name="Freeform 21"/>
            <p:cNvSpPr>
              <a:spLocks/>
            </p:cNvSpPr>
            <p:nvPr/>
          </p:nvSpPr>
          <p:spPr bwMode="auto">
            <a:xfrm>
              <a:off x="6751638" y="642938"/>
              <a:ext cx="36513" cy="68263"/>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6" name="Freeform 22"/>
            <p:cNvSpPr>
              <a:spLocks noEditPoints="1"/>
            </p:cNvSpPr>
            <p:nvPr/>
          </p:nvSpPr>
          <p:spPr bwMode="auto">
            <a:xfrm>
              <a:off x="6845300" y="617538"/>
              <a:ext cx="65088" cy="93663"/>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Freeform 23"/>
            <p:cNvSpPr>
              <a:spLocks noEditPoints="1"/>
            </p:cNvSpPr>
            <p:nvPr/>
          </p:nvSpPr>
          <p:spPr bwMode="auto">
            <a:xfrm>
              <a:off x="6926263" y="642938"/>
              <a:ext cx="60325" cy="68263"/>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8" name="Freeform 24"/>
            <p:cNvSpPr>
              <a:spLocks/>
            </p:cNvSpPr>
            <p:nvPr/>
          </p:nvSpPr>
          <p:spPr bwMode="auto">
            <a:xfrm>
              <a:off x="7005638" y="642938"/>
              <a:ext cx="57150" cy="68263"/>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9" name="Freeform 25"/>
            <p:cNvSpPr>
              <a:spLocks/>
            </p:cNvSpPr>
            <p:nvPr/>
          </p:nvSpPr>
          <p:spPr bwMode="auto">
            <a:xfrm>
              <a:off x="7080250" y="642938"/>
              <a:ext cx="60325" cy="68263"/>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0" name="Freeform 26"/>
            <p:cNvSpPr>
              <a:spLocks/>
            </p:cNvSpPr>
            <p:nvPr/>
          </p:nvSpPr>
          <p:spPr bwMode="auto">
            <a:xfrm>
              <a:off x="7159625" y="617538"/>
              <a:ext cx="57150" cy="93663"/>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1" name="Freeform 27"/>
            <p:cNvSpPr>
              <a:spLocks/>
            </p:cNvSpPr>
            <p:nvPr/>
          </p:nvSpPr>
          <p:spPr bwMode="auto">
            <a:xfrm>
              <a:off x="7237413" y="642938"/>
              <a:ext cx="100013" cy="68263"/>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7" name="Freeform 28"/>
            <p:cNvSpPr>
              <a:spLocks noEditPoints="1"/>
            </p:cNvSpPr>
            <p:nvPr/>
          </p:nvSpPr>
          <p:spPr bwMode="auto">
            <a:xfrm>
              <a:off x="7354888" y="644526"/>
              <a:ext cx="57150"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8" name="Freeform 29"/>
            <p:cNvSpPr>
              <a:spLocks/>
            </p:cNvSpPr>
            <p:nvPr/>
          </p:nvSpPr>
          <p:spPr bwMode="auto">
            <a:xfrm>
              <a:off x="7434263" y="642938"/>
              <a:ext cx="36513" cy="68263"/>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9" name="Freeform 30"/>
            <p:cNvSpPr>
              <a:spLocks/>
            </p:cNvSpPr>
            <p:nvPr/>
          </p:nvSpPr>
          <p:spPr bwMode="auto">
            <a:xfrm>
              <a:off x="7486650" y="617538"/>
              <a:ext cx="58738" cy="93663"/>
            </a:xfrm>
            <a:custGeom>
              <a:avLst/>
              <a:gdLst>
                <a:gd name="T0" fmla="*/ 0 w 37"/>
                <a:gd name="T1" fmla="*/ 0 h 59"/>
                <a:gd name="T2" fmla="*/ 6 w 37"/>
                <a:gd name="T3" fmla="*/ 0 h 59"/>
                <a:gd name="T4" fmla="*/ 6 w 37"/>
                <a:gd name="T5" fmla="*/ 41 h 59"/>
                <a:gd name="T6" fmla="*/ 29 w 37"/>
                <a:gd name="T7" fmla="*/ 18 h 59"/>
                <a:gd name="T8" fmla="*/ 36 w 37"/>
                <a:gd name="T9" fmla="*/ 18 h 59"/>
                <a:gd name="T10" fmla="*/ 19 w 37"/>
                <a:gd name="T11" fmla="*/ 35 h 59"/>
                <a:gd name="T12" fmla="*/ 37 w 37"/>
                <a:gd name="T13" fmla="*/ 59 h 59"/>
                <a:gd name="T14" fmla="*/ 29 w 37"/>
                <a:gd name="T15" fmla="*/ 59 h 59"/>
                <a:gd name="T16" fmla="*/ 14 w 37"/>
                <a:gd name="T17" fmla="*/ 39 h 59"/>
                <a:gd name="T18" fmla="*/ 6 w 37"/>
                <a:gd name="T19" fmla="*/ 48 h 59"/>
                <a:gd name="T20" fmla="*/ 6 w 37"/>
                <a:gd name="T21" fmla="*/ 59 h 59"/>
                <a:gd name="T22" fmla="*/ 0 w 37"/>
                <a:gd name="T23" fmla="*/ 59 h 59"/>
                <a:gd name="T24" fmla="*/ 0 w 37"/>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9">
                  <a:moveTo>
                    <a:pt x="0" y="0"/>
                  </a:moveTo>
                  <a:lnTo>
                    <a:pt x="6" y="0"/>
                  </a:lnTo>
                  <a:lnTo>
                    <a:pt x="6" y="41"/>
                  </a:lnTo>
                  <a:lnTo>
                    <a:pt x="29" y="18"/>
                  </a:lnTo>
                  <a:lnTo>
                    <a:pt x="36" y="18"/>
                  </a:lnTo>
                  <a:lnTo>
                    <a:pt x="19" y="35"/>
                  </a:lnTo>
                  <a:lnTo>
                    <a:pt x="37" y="59"/>
                  </a:lnTo>
                  <a:lnTo>
                    <a:pt x="29" y="59"/>
                  </a:lnTo>
                  <a:lnTo>
                    <a:pt x="14" y="39"/>
                  </a:lnTo>
                  <a:lnTo>
                    <a:pt x="6" y="48"/>
                  </a:lnTo>
                  <a:lnTo>
                    <a:pt x="6" y="59"/>
                  </a:lnTo>
                  <a:lnTo>
                    <a:pt x="0"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0" name="Freeform 31"/>
            <p:cNvSpPr>
              <a:spLocks noEditPoints="1"/>
            </p:cNvSpPr>
            <p:nvPr/>
          </p:nvSpPr>
          <p:spPr bwMode="auto">
            <a:xfrm>
              <a:off x="7600950" y="620713"/>
              <a:ext cx="11113" cy="90488"/>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6 w 7"/>
                <a:gd name="T13" fmla="*/ 16 h 57"/>
                <a:gd name="T14" fmla="*/ 6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6" y="16"/>
                  </a:lnTo>
                  <a:lnTo>
                    <a:pt x="6" y="57"/>
                  </a:lnTo>
                  <a:lnTo>
                    <a:pt x="0"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1" name="Freeform 32"/>
            <p:cNvSpPr>
              <a:spLocks/>
            </p:cNvSpPr>
            <p:nvPr/>
          </p:nvSpPr>
          <p:spPr bwMode="auto">
            <a:xfrm>
              <a:off x="7629525" y="644526"/>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2" name="Freeform 33"/>
            <p:cNvSpPr>
              <a:spLocks/>
            </p:cNvSpPr>
            <p:nvPr/>
          </p:nvSpPr>
          <p:spPr bwMode="auto">
            <a:xfrm>
              <a:off x="7732713" y="625476"/>
              <a:ext cx="39688"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3" name="Freeform 34"/>
            <p:cNvSpPr>
              <a:spLocks/>
            </p:cNvSpPr>
            <p:nvPr/>
          </p:nvSpPr>
          <p:spPr bwMode="auto">
            <a:xfrm>
              <a:off x="7789863" y="617538"/>
              <a:ext cx="57150" cy="93663"/>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4" name="Freeform 35"/>
            <p:cNvSpPr>
              <a:spLocks noEditPoints="1"/>
            </p:cNvSpPr>
            <p:nvPr/>
          </p:nvSpPr>
          <p:spPr bwMode="auto">
            <a:xfrm>
              <a:off x="7866063" y="642938"/>
              <a:ext cx="61913" cy="68263"/>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5" name="Freeform 36"/>
            <p:cNvSpPr>
              <a:spLocks noEditPoints="1"/>
            </p:cNvSpPr>
            <p:nvPr/>
          </p:nvSpPr>
          <p:spPr bwMode="auto">
            <a:xfrm>
              <a:off x="7986713" y="620713"/>
              <a:ext cx="11113" cy="90488"/>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6 w 7"/>
                <a:gd name="T13" fmla="*/ 16 h 57"/>
                <a:gd name="T14" fmla="*/ 6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6" y="16"/>
                  </a:lnTo>
                  <a:lnTo>
                    <a:pt x="6" y="57"/>
                  </a:lnTo>
                  <a:lnTo>
                    <a:pt x="0"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6" name="Freeform 37"/>
            <p:cNvSpPr>
              <a:spLocks/>
            </p:cNvSpPr>
            <p:nvPr/>
          </p:nvSpPr>
          <p:spPr bwMode="auto">
            <a:xfrm>
              <a:off x="8020050" y="642938"/>
              <a:ext cx="57150" cy="68263"/>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7" name="Freeform 38"/>
            <p:cNvSpPr>
              <a:spLocks/>
            </p:cNvSpPr>
            <p:nvPr/>
          </p:nvSpPr>
          <p:spPr bwMode="auto">
            <a:xfrm>
              <a:off x="8091488" y="646113"/>
              <a:ext cx="65088" cy="65088"/>
            </a:xfrm>
            <a:custGeom>
              <a:avLst/>
              <a:gdLst>
                <a:gd name="T0" fmla="*/ 0 w 41"/>
                <a:gd name="T1" fmla="*/ 0 h 41"/>
                <a:gd name="T2" fmla="*/ 6 w 41"/>
                <a:gd name="T3" fmla="*/ 0 h 41"/>
                <a:gd name="T4" fmla="*/ 20 w 41"/>
                <a:gd name="T5" fmla="*/ 34 h 41"/>
                <a:gd name="T6" fmla="*/ 34 w 41"/>
                <a:gd name="T7" fmla="*/ 0 h 41"/>
                <a:gd name="T8" fmla="*/ 41 w 41"/>
                <a:gd name="T9" fmla="*/ 0 h 41"/>
                <a:gd name="T10" fmla="*/ 23 w 41"/>
                <a:gd name="T11" fmla="*/ 41 h 41"/>
                <a:gd name="T12" fmla="*/ 18 w 41"/>
                <a:gd name="T13" fmla="*/ 41 h 41"/>
                <a:gd name="T14" fmla="*/ 0 w 4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0" y="0"/>
                  </a:moveTo>
                  <a:lnTo>
                    <a:pt x="6" y="0"/>
                  </a:lnTo>
                  <a:lnTo>
                    <a:pt x="20" y="34"/>
                  </a:lnTo>
                  <a:lnTo>
                    <a:pt x="34" y="0"/>
                  </a:lnTo>
                  <a:lnTo>
                    <a:pt x="41" y="0"/>
                  </a:lnTo>
                  <a:lnTo>
                    <a:pt x="23" y="41"/>
                  </a:lnTo>
                  <a:lnTo>
                    <a:pt x="18"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8" name="Freeform 39"/>
            <p:cNvSpPr>
              <a:spLocks noEditPoints="1"/>
            </p:cNvSpPr>
            <p:nvPr/>
          </p:nvSpPr>
          <p:spPr bwMode="auto">
            <a:xfrm>
              <a:off x="8166100" y="642938"/>
              <a:ext cx="60325" cy="68263"/>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9" name="Freeform 40"/>
            <p:cNvSpPr>
              <a:spLocks/>
            </p:cNvSpPr>
            <p:nvPr/>
          </p:nvSpPr>
          <p:spPr bwMode="auto">
            <a:xfrm>
              <a:off x="8239125" y="644526"/>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0" name="Freeform 41"/>
            <p:cNvSpPr>
              <a:spLocks/>
            </p:cNvSpPr>
            <p:nvPr/>
          </p:nvSpPr>
          <p:spPr bwMode="auto">
            <a:xfrm>
              <a:off x="8302625" y="625476"/>
              <a:ext cx="39688"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1" name="Freeform 42"/>
            <p:cNvSpPr>
              <a:spLocks noEditPoints="1"/>
            </p:cNvSpPr>
            <p:nvPr/>
          </p:nvSpPr>
          <p:spPr bwMode="auto">
            <a:xfrm>
              <a:off x="8355013" y="642938"/>
              <a:ext cx="68263" cy="68263"/>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2" name="Freeform 43"/>
            <p:cNvSpPr>
              <a:spLocks/>
            </p:cNvSpPr>
            <p:nvPr/>
          </p:nvSpPr>
          <p:spPr bwMode="auto">
            <a:xfrm>
              <a:off x="8442325" y="642938"/>
              <a:ext cx="36513" cy="68263"/>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3" name="Rectangle 44"/>
            <p:cNvSpPr>
              <a:spLocks noChangeArrowheads="1"/>
            </p:cNvSpPr>
            <p:nvPr/>
          </p:nvSpPr>
          <p:spPr bwMode="auto">
            <a:xfrm>
              <a:off x="8482013" y="696913"/>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4" name="Freeform 45"/>
            <p:cNvSpPr>
              <a:spLocks noEditPoints="1"/>
            </p:cNvSpPr>
            <p:nvPr/>
          </p:nvSpPr>
          <p:spPr bwMode="auto">
            <a:xfrm>
              <a:off x="8497888" y="608013"/>
              <a:ext cx="34925" cy="34925"/>
            </a:xfrm>
            <a:custGeom>
              <a:avLst/>
              <a:gdLst>
                <a:gd name="T0" fmla="*/ 0 w 35"/>
                <a:gd name="T1" fmla="*/ 18 h 35"/>
                <a:gd name="T2" fmla="*/ 2 w 35"/>
                <a:gd name="T3" fmla="*/ 9 h 35"/>
                <a:gd name="T4" fmla="*/ 9 w 35"/>
                <a:gd name="T5" fmla="*/ 2 h 35"/>
                <a:gd name="T6" fmla="*/ 18 w 35"/>
                <a:gd name="T7" fmla="*/ 0 h 35"/>
                <a:gd name="T8" fmla="*/ 26 w 35"/>
                <a:gd name="T9" fmla="*/ 2 h 35"/>
                <a:gd name="T10" fmla="*/ 33 w 35"/>
                <a:gd name="T11" fmla="*/ 9 h 35"/>
                <a:gd name="T12" fmla="*/ 35 w 35"/>
                <a:gd name="T13" fmla="*/ 18 h 35"/>
                <a:gd name="T14" fmla="*/ 33 w 35"/>
                <a:gd name="T15" fmla="*/ 26 h 35"/>
                <a:gd name="T16" fmla="*/ 27 w 35"/>
                <a:gd name="T17" fmla="*/ 33 h 35"/>
                <a:gd name="T18" fmla="*/ 18 w 35"/>
                <a:gd name="T19" fmla="*/ 35 h 35"/>
                <a:gd name="T20" fmla="*/ 9 w 35"/>
                <a:gd name="T21" fmla="*/ 33 h 35"/>
                <a:gd name="T22" fmla="*/ 2 w 35"/>
                <a:gd name="T23" fmla="*/ 26 h 35"/>
                <a:gd name="T24" fmla="*/ 0 w 35"/>
                <a:gd name="T25" fmla="*/ 18 h 35"/>
                <a:gd name="T26" fmla="*/ 3 w 35"/>
                <a:gd name="T27" fmla="*/ 18 h 35"/>
                <a:gd name="T28" fmla="*/ 5 w 35"/>
                <a:gd name="T29" fmla="*/ 25 h 35"/>
                <a:gd name="T30" fmla="*/ 10 w 35"/>
                <a:gd name="T31" fmla="*/ 31 h 35"/>
                <a:gd name="T32" fmla="*/ 18 w 35"/>
                <a:gd name="T33" fmla="*/ 33 h 35"/>
                <a:gd name="T34" fmla="*/ 25 w 35"/>
                <a:gd name="T35" fmla="*/ 31 h 35"/>
                <a:gd name="T36" fmla="*/ 31 w 35"/>
                <a:gd name="T37" fmla="*/ 25 h 35"/>
                <a:gd name="T38" fmla="*/ 33 w 35"/>
                <a:gd name="T39" fmla="*/ 18 h 35"/>
                <a:gd name="T40" fmla="*/ 31 w 35"/>
                <a:gd name="T41" fmla="*/ 10 h 35"/>
                <a:gd name="T42" fmla="*/ 25 w 35"/>
                <a:gd name="T43" fmla="*/ 4 h 35"/>
                <a:gd name="T44" fmla="*/ 18 w 35"/>
                <a:gd name="T45" fmla="*/ 2 h 35"/>
                <a:gd name="T46" fmla="*/ 10 w 35"/>
                <a:gd name="T47" fmla="*/ 4 h 35"/>
                <a:gd name="T48" fmla="*/ 5 w 35"/>
                <a:gd name="T49" fmla="*/ 10 h 35"/>
                <a:gd name="T50" fmla="*/ 3 w 35"/>
                <a:gd name="T51" fmla="*/ 18 h 35"/>
                <a:gd name="T52" fmla="*/ 25 w 35"/>
                <a:gd name="T53" fmla="*/ 13 h 35"/>
                <a:gd name="T54" fmla="*/ 24 w 35"/>
                <a:gd name="T55" fmla="*/ 17 h 35"/>
                <a:gd name="T56" fmla="*/ 21 w 35"/>
                <a:gd name="T57" fmla="*/ 19 h 35"/>
                <a:gd name="T58" fmla="*/ 27 w 35"/>
                <a:gd name="T59" fmla="*/ 28 h 35"/>
                <a:gd name="T60" fmla="*/ 23 w 35"/>
                <a:gd name="T61" fmla="*/ 28 h 35"/>
                <a:gd name="T62" fmla="*/ 18 w 35"/>
                <a:gd name="T63" fmla="*/ 20 h 35"/>
                <a:gd name="T64" fmla="*/ 15 w 35"/>
                <a:gd name="T65" fmla="*/ 20 h 35"/>
                <a:gd name="T66" fmla="*/ 15 w 35"/>
                <a:gd name="T67" fmla="*/ 28 h 35"/>
                <a:gd name="T68" fmla="*/ 11 w 35"/>
                <a:gd name="T69" fmla="*/ 28 h 35"/>
                <a:gd name="T70" fmla="*/ 11 w 35"/>
                <a:gd name="T71" fmla="*/ 7 h 35"/>
                <a:gd name="T72" fmla="*/ 17 w 35"/>
                <a:gd name="T73" fmla="*/ 7 h 35"/>
                <a:gd name="T74" fmla="*/ 23 w 35"/>
                <a:gd name="T75" fmla="*/ 9 h 35"/>
                <a:gd name="T76" fmla="*/ 25 w 35"/>
                <a:gd name="T77" fmla="*/ 13 h 35"/>
                <a:gd name="T78" fmla="*/ 15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5 w 35"/>
                <a:gd name="T91" fmla="*/ 10 h 35"/>
                <a:gd name="T92" fmla="*/ 15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8"/>
                  </a:moveTo>
                  <a:cubicBezTo>
                    <a:pt x="0" y="14"/>
                    <a:pt x="1" y="11"/>
                    <a:pt x="2" y="9"/>
                  </a:cubicBezTo>
                  <a:cubicBezTo>
                    <a:pt x="4" y="6"/>
                    <a:pt x="6" y="4"/>
                    <a:pt x="9" y="2"/>
                  </a:cubicBezTo>
                  <a:cubicBezTo>
                    <a:pt x="12" y="1"/>
                    <a:pt x="15" y="0"/>
                    <a:pt x="18" y="0"/>
                  </a:cubicBezTo>
                  <a:cubicBezTo>
                    <a:pt x="21" y="0"/>
                    <a:pt x="24" y="1"/>
                    <a:pt x="26" y="2"/>
                  </a:cubicBezTo>
                  <a:cubicBezTo>
                    <a:pt x="29" y="4"/>
                    <a:pt x="31" y="6"/>
                    <a:pt x="33" y="9"/>
                  </a:cubicBezTo>
                  <a:cubicBezTo>
                    <a:pt x="35" y="11"/>
                    <a:pt x="35" y="14"/>
                    <a:pt x="35" y="18"/>
                  </a:cubicBezTo>
                  <a:cubicBezTo>
                    <a:pt x="35" y="21"/>
                    <a:pt x="35" y="23"/>
                    <a:pt x="33" y="26"/>
                  </a:cubicBezTo>
                  <a:cubicBezTo>
                    <a:pt x="32" y="29"/>
                    <a:pt x="29" y="31"/>
                    <a:pt x="27" y="33"/>
                  </a:cubicBezTo>
                  <a:cubicBezTo>
                    <a:pt x="24" y="34"/>
                    <a:pt x="21" y="35"/>
                    <a:pt x="18" y="35"/>
                  </a:cubicBezTo>
                  <a:cubicBezTo>
                    <a:pt x="14" y="35"/>
                    <a:pt x="11" y="34"/>
                    <a:pt x="9" y="33"/>
                  </a:cubicBezTo>
                  <a:cubicBezTo>
                    <a:pt x="6" y="31"/>
                    <a:pt x="4" y="29"/>
                    <a:pt x="2" y="26"/>
                  </a:cubicBezTo>
                  <a:cubicBezTo>
                    <a:pt x="1" y="24"/>
                    <a:pt x="0" y="21"/>
                    <a:pt x="0" y="18"/>
                  </a:cubicBezTo>
                  <a:close/>
                  <a:moveTo>
                    <a:pt x="3" y="18"/>
                  </a:moveTo>
                  <a:cubicBezTo>
                    <a:pt x="3" y="20"/>
                    <a:pt x="3" y="23"/>
                    <a:pt x="5" y="25"/>
                  </a:cubicBezTo>
                  <a:cubicBezTo>
                    <a:pt x="6" y="27"/>
                    <a:pt x="8" y="29"/>
                    <a:pt x="10" y="31"/>
                  </a:cubicBezTo>
                  <a:cubicBezTo>
                    <a:pt x="12" y="32"/>
                    <a:pt x="15" y="33"/>
                    <a:pt x="18" y="33"/>
                  </a:cubicBezTo>
                  <a:cubicBezTo>
                    <a:pt x="20" y="33"/>
                    <a:pt x="23" y="32"/>
                    <a:pt x="25" y="31"/>
                  </a:cubicBezTo>
                  <a:cubicBezTo>
                    <a:pt x="28" y="29"/>
                    <a:pt x="29" y="27"/>
                    <a:pt x="31" y="25"/>
                  </a:cubicBezTo>
                  <a:cubicBezTo>
                    <a:pt x="32" y="23"/>
                    <a:pt x="33" y="20"/>
                    <a:pt x="33" y="18"/>
                  </a:cubicBezTo>
                  <a:cubicBezTo>
                    <a:pt x="33" y="15"/>
                    <a:pt x="32" y="12"/>
                    <a:pt x="31" y="10"/>
                  </a:cubicBezTo>
                  <a:cubicBezTo>
                    <a:pt x="29" y="8"/>
                    <a:pt x="28" y="6"/>
                    <a:pt x="25" y="4"/>
                  </a:cubicBezTo>
                  <a:cubicBezTo>
                    <a:pt x="23" y="3"/>
                    <a:pt x="20" y="2"/>
                    <a:pt x="18" y="2"/>
                  </a:cubicBezTo>
                  <a:cubicBezTo>
                    <a:pt x="15" y="2"/>
                    <a:pt x="12" y="3"/>
                    <a:pt x="10" y="4"/>
                  </a:cubicBezTo>
                  <a:cubicBezTo>
                    <a:pt x="8" y="6"/>
                    <a:pt x="6" y="8"/>
                    <a:pt x="5" y="10"/>
                  </a:cubicBezTo>
                  <a:cubicBezTo>
                    <a:pt x="3" y="12"/>
                    <a:pt x="3" y="15"/>
                    <a:pt x="3" y="18"/>
                  </a:cubicBezTo>
                  <a:close/>
                  <a:moveTo>
                    <a:pt x="25" y="13"/>
                  </a:moveTo>
                  <a:cubicBezTo>
                    <a:pt x="25" y="14"/>
                    <a:pt x="24" y="16"/>
                    <a:pt x="24" y="17"/>
                  </a:cubicBezTo>
                  <a:cubicBezTo>
                    <a:pt x="23" y="18"/>
                    <a:pt x="22" y="18"/>
                    <a:pt x="21" y="19"/>
                  </a:cubicBezTo>
                  <a:cubicBezTo>
                    <a:pt x="27" y="28"/>
                    <a:pt x="27" y="28"/>
                    <a:pt x="27" y="28"/>
                  </a:cubicBezTo>
                  <a:cubicBezTo>
                    <a:pt x="23" y="28"/>
                    <a:pt x="23" y="28"/>
                    <a:pt x="23" y="28"/>
                  </a:cubicBezTo>
                  <a:cubicBezTo>
                    <a:pt x="18" y="20"/>
                    <a:pt x="18" y="20"/>
                    <a:pt x="18" y="20"/>
                  </a:cubicBezTo>
                  <a:cubicBezTo>
                    <a:pt x="15" y="20"/>
                    <a:pt x="15" y="20"/>
                    <a:pt x="15" y="20"/>
                  </a:cubicBezTo>
                  <a:cubicBezTo>
                    <a:pt x="15" y="28"/>
                    <a:pt x="15" y="28"/>
                    <a:pt x="15" y="28"/>
                  </a:cubicBezTo>
                  <a:cubicBezTo>
                    <a:pt x="11" y="28"/>
                    <a:pt x="11" y="28"/>
                    <a:pt x="11" y="28"/>
                  </a:cubicBezTo>
                  <a:cubicBezTo>
                    <a:pt x="11" y="7"/>
                    <a:pt x="11" y="7"/>
                    <a:pt x="11" y="7"/>
                  </a:cubicBezTo>
                  <a:cubicBezTo>
                    <a:pt x="17" y="7"/>
                    <a:pt x="17" y="7"/>
                    <a:pt x="17" y="7"/>
                  </a:cubicBezTo>
                  <a:cubicBezTo>
                    <a:pt x="20" y="7"/>
                    <a:pt x="22" y="8"/>
                    <a:pt x="23" y="9"/>
                  </a:cubicBezTo>
                  <a:cubicBezTo>
                    <a:pt x="24" y="10"/>
                    <a:pt x="25" y="11"/>
                    <a:pt x="25" y="13"/>
                  </a:cubicBezTo>
                  <a:close/>
                  <a:moveTo>
                    <a:pt x="15" y="17"/>
                  </a:moveTo>
                  <a:cubicBezTo>
                    <a:pt x="17" y="17"/>
                    <a:pt x="17" y="17"/>
                    <a:pt x="17" y="17"/>
                  </a:cubicBezTo>
                  <a:cubicBezTo>
                    <a:pt x="18" y="17"/>
                    <a:pt x="19" y="16"/>
                    <a:pt x="20" y="16"/>
                  </a:cubicBezTo>
                  <a:cubicBezTo>
                    <a:pt x="21" y="15"/>
                    <a:pt x="21" y="14"/>
                    <a:pt x="21" y="13"/>
                  </a:cubicBezTo>
                  <a:cubicBezTo>
                    <a:pt x="21" y="12"/>
                    <a:pt x="21" y="11"/>
                    <a:pt x="20" y="11"/>
                  </a:cubicBezTo>
                  <a:cubicBezTo>
                    <a:pt x="20" y="10"/>
                    <a:pt x="19" y="10"/>
                    <a:pt x="17" y="10"/>
                  </a:cubicBezTo>
                  <a:cubicBezTo>
                    <a:pt x="15" y="10"/>
                    <a:pt x="15" y="10"/>
                    <a:pt x="15" y="10"/>
                  </a:cubicBez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50" name="Rectangle 24"/>
          <p:cNvSpPr>
            <a:spLocks noChangeArrowheads="1"/>
          </p:cNvSpPr>
          <p:nvPr/>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2022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i="0" dirty="0">
                <a:solidFill>
                  <a:schemeClr val="bg1"/>
                </a:solidFill>
                <a:latin typeface="Calibri" panose="020F0502020204030204" pitchFamily="34" charset="0"/>
              </a:rPr>
              <a:t>NOT</a:t>
            </a:r>
            <a:r>
              <a:rPr lang="en-US" sz="800" i="0" baseline="0" dirty="0">
                <a:solidFill>
                  <a:schemeClr val="bg1"/>
                </a:solidFill>
                <a:latin typeface="Calibri" panose="020F0502020204030204" pitchFamily="34" charset="0"/>
              </a:rPr>
              <a:t> FOR USE WITH THE PUBLIC. This material is for informational (or educational) purposes only.</a:t>
            </a:r>
            <a:endParaRPr lang="en-US" b="0" i="0" dirty="0">
              <a:solidFill>
                <a:schemeClr val="bg1"/>
              </a:solidFill>
              <a:latin typeface="Calibri" panose="020F0502020204030204" pitchFamily="34" charset="0"/>
              <a:cs typeface="ＭＳ Ｐゴシック"/>
            </a:endParaRPr>
          </a:p>
        </p:txBody>
      </p:sp>
      <p:sp>
        <p:nvSpPr>
          <p:cNvPr id="48" name="Text Box 3">
            <a:extLst>
              <a:ext uri="{FF2B5EF4-FFF2-40B4-BE49-F238E27FC236}">
                <a16:creationId xmlns:a16="http://schemas.microsoft.com/office/drawing/2014/main" id="{436D8DB3-F878-4764-B458-3C03C261CB55}"/>
              </a:ext>
            </a:extLst>
          </p:cNvPr>
          <p:cNvSpPr txBox="1">
            <a:spLocks noChangeArrowheads="1"/>
          </p:cNvSpPr>
          <p:nvPr/>
        </p:nvSpPr>
        <p:spPr bwMode="auto">
          <a:xfrm>
            <a:off x="429812" y="2578298"/>
            <a:ext cx="3737454" cy="1938992"/>
          </a:xfrm>
          <a:prstGeom prst="rect">
            <a:avLst/>
          </a:prstGeom>
          <a:noFill/>
          <a:ln w="9525">
            <a:noFill/>
            <a:miter lim="800000"/>
            <a:headEnd/>
            <a:tailEnd/>
          </a:ln>
        </p:spPr>
        <p:txBody>
          <a:bodyPr wrap="square">
            <a:spAutoFit/>
          </a:bodyPr>
          <a:lstStyle/>
          <a:p>
            <a:pPr>
              <a:spcAft>
                <a:spcPts val="1200"/>
              </a:spcAft>
            </a:pPr>
            <a:r>
              <a:rPr lang="en-US" sz="3600" dirty="0">
                <a:solidFill>
                  <a:schemeClr val="bg1"/>
                </a:solidFill>
                <a:latin typeface="Arial Narrow" panose="020B0606020202030204" pitchFamily="34" charset="0"/>
                <a:cs typeface="Calibri" panose="020F0502020204030204" pitchFamily="34" charset="0"/>
              </a:rPr>
              <a:t>Redefining Your Team Dynamic</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model to build productivity, communication, and innovation</a:t>
            </a:r>
          </a:p>
        </p:txBody>
      </p:sp>
    </p:spTree>
    <p:extLst>
      <p:ext uri="{BB962C8B-B14F-4D97-AF65-F5344CB8AC3E}">
        <p14:creationId xmlns:p14="http://schemas.microsoft.com/office/powerpoint/2010/main" val="2059577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10</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53161" y="971240"/>
            <a:ext cx="6819900" cy="4755148"/>
          </a:xfrm>
          <a:prstGeom prst="rect">
            <a:avLst/>
          </a:prstGeom>
          <a:noFill/>
        </p:spPr>
        <p:txBody>
          <a:bodyPr wrap="square" rtlCol="0">
            <a:spAutoFit/>
          </a:bodyPr>
          <a:lstStyle/>
          <a:p>
            <a:pPr>
              <a:spcAft>
                <a:spcPts val="1200"/>
              </a:spcAft>
            </a:pPr>
            <a:r>
              <a:rPr lang="en-US" sz="2800" dirty="0">
                <a:latin typeface="Calibri" panose="020F0502020204030204" pitchFamily="34" charset="0"/>
              </a:rPr>
              <a:t>Team Communication</a:t>
            </a:r>
          </a:p>
          <a:p>
            <a:pPr marL="342900" indent="-342900">
              <a:spcAft>
                <a:spcPts val="600"/>
              </a:spcAft>
              <a:buClr>
                <a:srgbClr val="FA7A1E"/>
              </a:buClr>
              <a:buFont typeface="Wingdings" panose="05000000000000000000" pitchFamily="2" charset="2"/>
              <a:buChar char="§"/>
            </a:pPr>
            <a:r>
              <a:rPr lang="en-US" sz="2000" b="0" dirty="0">
                <a:latin typeface="Calibri" panose="020F0502020204030204" pitchFamily="34" charset="0"/>
              </a:rPr>
              <a:t>Discuss team meetings with team </a:t>
            </a:r>
          </a:p>
          <a:p>
            <a:pPr marL="800100" lvl="1" indent="-342900">
              <a:spcAft>
                <a:spcPts val="600"/>
              </a:spcAft>
              <a:buClr>
                <a:srgbClr val="FA7A1E"/>
              </a:buClr>
              <a:buFont typeface="Wingdings" panose="05000000000000000000" pitchFamily="2" charset="2"/>
              <a:buChar char="ü"/>
            </a:pPr>
            <a:r>
              <a:rPr lang="en-US" sz="2000" b="0" dirty="0">
                <a:latin typeface="Calibri" panose="020F0502020204030204" pitchFamily="34" charset="0"/>
              </a:rPr>
              <a:t>Are they happening regularly?</a:t>
            </a:r>
          </a:p>
          <a:p>
            <a:pPr marL="800100" lvl="1" indent="-342900">
              <a:spcAft>
                <a:spcPts val="600"/>
              </a:spcAft>
              <a:buClr>
                <a:srgbClr val="FA7A1E"/>
              </a:buClr>
              <a:buFont typeface="Wingdings" panose="05000000000000000000" pitchFamily="2" charset="2"/>
              <a:buChar char="ü"/>
            </a:pPr>
            <a:r>
              <a:rPr lang="en-US" sz="2000" b="0" dirty="0">
                <a:latin typeface="Calibri" panose="020F0502020204030204" pitchFamily="34" charset="0"/>
              </a:rPr>
              <a:t>Are they productive? (Why? Why Not?)</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Does one person ‘own’ team meetings?</a:t>
            </a:r>
          </a:p>
          <a:p>
            <a:pPr marL="342900" indent="-342900">
              <a:spcAft>
                <a:spcPts val="1200"/>
              </a:spcAft>
              <a:buClr>
                <a:srgbClr val="FA7A1E"/>
              </a:buClr>
              <a:buFont typeface="Wingdings" panose="05000000000000000000" pitchFamily="2" charset="2"/>
              <a:buChar char="§"/>
            </a:pPr>
            <a:r>
              <a:rPr lang="en-US" sz="2000" b="0" dirty="0">
                <a:latin typeface="Calibri" panose="020F0502020204030204" pitchFamily="34" charset="0"/>
              </a:rPr>
              <a:t>Does your team fall into the “We Syndrome”?</a:t>
            </a:r>
          </a:p>
          <a:p>
            <a:pPr marL="342900" indent="-342900">
              <a:spcAft>
                <a:spcPts val="1200"/>
              </a:spcAft>
              <a:buClr>
                <a:srgbClr val="FA7A1E"/>
              </a:buClr>
              <a:buFont typeface="Wingdings" panose="05000000000000000000" pitchFamily="2" charset="2"/>
              <a:buChar char="§"/>
            </a:pPr>
            <a:r>
              <a:rPr lang="en-US" sz="2000" b="0" dirty="0">
                <a:latin typeface="Calibri" panose="020F0502020204030204" pitchFamily="34" charset="0"/>
              </a:rPr>
              <a:t>Discuss communication best practices</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What do you do best?</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Where are the communication breakdowns?</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What is one definitive change you can make going forward to help strengthen team communication?</a:t>
            </a:r>
          </a:p>
        </p:txBody>
      </p:sp>
      <p:pic>
        <p:nvPicPr>
          <p:cNvPr id="7" name="Picture 6" descr="Icon&#10;&#10;Description automatically generated">
            <a:extLst>
              <a:ext uri="{FF2B5EF4-FFF2-40B4-BE49-F238E27FC236}">
                <a16:creationId xmlns:a16="http://schemas.microsoft.com/office/drawing/2014/main" id="{4CE27719-10C5-494F-A667-EAD09E345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60" y="1275130"/>
            <a:ext cx="950733" cy="930199"/>
          </a:xfrm>
          <a:prstGeom prst="rect">
            <a:avLst/>
          </a:prstGeom>
        </p:spPr>
      </p:pic>
    </p:spTree>
    <p:extLst>
      <p:ext uri="{BB962C8B-B14F-4D97-AF65-F5344CB8AC3E}">
        <p14:creationId xmlns:p14="http://schemas.microsoft.com/office/powerpoint/2010/main" val="38019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8BDE56-5A33-472D-8262-C5310A813256}"/>
              </a:ext>
            </a:extLst>
          </p:cNvPr>
          <p:cNvSpPr>
            <a:spLocks noGrp="1"/>
          </p:cNvSpPr>
          <p:nvPr>
            <p:ph type="sldNum" sz="quarter" idx="4"/>
          </p:nvPr>
        </p:nvSpPr>
        <p:spPr/>
        <p:txBody>
          <a:bodyPr/>
          <a:lstStyle/>
          <a:p>
            <a:pPr>
              <a:defRPr/>
            </a:pPr>
            <a:fld id="{FA5A8862-80C2-408A-8382-EBC73C318804}" type="slidenum">
              <a:rPr lang="en-US" smtClean="0"/>
              <a:pPr>
                <a:defRPr/>
              </a:pPr>
              <a:t>11</a:t>
            </a:fld>
            <a:endParaRPr lang="en-US" dirty="0"/>
          </a:p>
        </p:txBody>
      </p:sp>
      <p:sp>
        <p:nvSpPr>
          <p:cNvPr id="3" name="TextBox 2">
            <a:extLst>
              <a:ext uri="{FF2B5EF4-FFF2-40B4-BE49-F238E27FC236}">
                <a16:creationId xmlns:a16="http://schemas.microsoft.com/office/drawing/2014/main" id="{A84D3A3C-E785-4919-BEB6-42DA2636D9C1}"/>
              </a:ext>
            </a:extLst>
          </p:cNvPr>
          <p:cNvSpPr txBox="1"/>
          <p:nvPr/>
        </p:nvSpPr>
        <p:spPr>
          <a:xfrm>
            <a:off x="4019138" y="2613392"/>
            <a:ext cx="2880945" cy="1631216"/>
          </a:xfrm>
          <a:prstGeom prst="rect">
            <a:avLst/>
          </a:prstGeom>
          <a:noFill/>
        </p:spPr>
        <p:txBody>
          <a:bodyPr wrap="square" rtlCol="0">
            <a:spAutoFit/>
          </a:bodyPr>
          <a:lstStyle/>
          <a:p>
            <a:r>
              <a:rPr lang="en-US" sz="2800" b="0" dirty="0">
                <a:latin typeface="Calibri" panose="020F0502020204030204" pitchFamily="34" charset="0"/>
                <a:cs typeface="Calibri" panose="020F0502020204030204" pitchFamily="34" charset="0"/>
              </a:rPr>
              <a:t>Case Study: </a:t>
            </a:r>
            <a:br>
              <a:rPr lang="en-US"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Regular Team </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Meetings</a:t>
            </a:r>
          </a:p>
        </p:txBody>
      </p:sp>
      <p:pic>
        <p:nvPicPr>
          <p:cNvPr id="6" name="Picture 5">
            <a:extLst>
              <a:ext uri="{FF2B5EF4-FFF2-40B4-BE49-F238E27FC236}">
                <a16:creationId xmlns:a16="http://schemas.microsoft.com/office/drawing/2014/main" id="{749F9621-0C8B-4840-BACB-4B0F63D76A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118" y="2986358"/>
            <a:ext cx="873889" cy="885284"/>
          </a:xfrm>
          <a:prstGeom prst="rect">
            <a:avLst/>
          </a:prstGeom>
        </p:spPr>
      </p:pic>
    </p:spTree>
    <p:extLst>
      <p:ext uri="{BB962C8B-B14F-4D97-AF65-F5344CB8AC3E}">
        <p14:creationId xmlns:p14="http://schemas.microsoft.com/office/powerpoint/2010/main" val="272781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1D350-A512-4E74-AEB7-637F386746EF}"/>
              </a:ext>
            </a:extLst>
          </p:cNvPr>
          <p:cNvPicPr>
            <a:picLocks noChangeAspect="1"/>
          </p:cNvPicPr>
          <p:nvPr/>
        </p:nvPicPr>
        <p:blipFill rotWithShape="1">
          <a:blip r:embed="rId3">
            <a:extLst>
              <a:ext uri="{28A0092B-C50C-407E-A947-70E740481C1C}">
                <a14:useLocalDpi xmlns:a14="http://schemas.microsoft.com/office/drawing/2010/main" val="0"/>
              </a:ext>
            </a:extLst>
          </a:blip>
          <a:srcRect l="16438" t="21414" r="9002"/>
          <a:stretch/>
        </p:blipFill>
        <p:spPr>
          <a:xfrm>
            <a:off x="-126460" y="0"/>
            <a:ext cx="9755454" cy="6858000"/>
          </a:xfrm>
          <a:prstGeom prst="rect">
            <a:avLst/>
          </a:prstGeom>
        </p:spPr>
      </p:pic>
      <p:sp>
        <p:nvSpPr>
          <p:cNvPr id="8" name="Rectangle 7">
            <a:extLst>
              <a:ext uri="{FF2B5EF4-FFF2-40B4-BE49-F238E27FC236}">
                <a16:creationId xmlns:a16="http://schemas.microsoft.com/office/drawing/2014/main" id="{38297315-4043-4B76-A154-338A03FA61AA}"/>
              </a:ext>
            </a:extLst>
          </p:cNvPr>
          <p:cNvSpPr/>
          <p:nvPr/>
        </p:nvSpPr>
        <p:spPr>
          <a:xfrm>
            <a:off x="0" y="2743200"/>
            <a:ext cx="4348480" cy="1318532"/>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 </a:t>
            </a:r>
          </a:p>
        </p:txBody>
      </p:sp>
      <p:sp>
        <p:nvSpPr>
          <p:cNvPr id="6" name="TextBox 5"/>
          <p:cNvSpPr txBox="1"/>
          <p:nvPr/>
        </p:nvSpPr>
        <p:spPr>
          <a:xfrm>
            <a:off x="1164947" y="2924253"/>
            <a:ext cx="7736304" cy="830997"/>
          </a:xfrm>
          <a:prstGeom prst="rect">
            <a:avLst/>
          </a:prstGeom>
          <a:noFill/>
        </p:spPr>
        <p:txBody>
          <a:bodyPr wrap="square" rtlCol="0">
            <a:spAutoFit/>
          </a:bodyPr>
          <a:lstStyle/>
          <a:p>
            <a:pPr>
              <a:spcAft>
                <a:spcPts val="1200"/>
              </a:spcAft>
              <a:buClr>
                <a:srgbClr val="0086BD"/>
              </a:buClr>
            </a:pPr>
            <a:r>
              <a:rPr lang="en-US" sz="4800" dirty="0">
                <a:solidFill>
                  <a:schemeClr val="bg1"/>
                </a:solidFill>
                <a:latin typeface="Calibri" panose="020F0502020204030204" pitchFamily="34" charset="0"/>
              </a:rPr>
              <a:t>Process</a:t>
            </a:r>
            <a:endParaRPr lang="en-US" sz="2400" b="0" dirty="0">
              <a:solidFill>
                <a:schemeClr val="bg1"/>
              </a:solidFill>
              <a:latin typeface="Calibri" panose="020F0502020204030204" pitchFamily="34" charset="0"/>
            </a:endParaRPr>
          </a:p>
        </p:txBody>
      </p:sp>
      <p:sp>
        <p:nvSpPr>
          <p:cNvPr id="9" name="Rectangle 24">
            <a:extLst>
              <a:ext uri="{FF2B5EF4-FFF2-40B4-BE49-F238E27FC236}">
                <a16:creationId xmlns:a16="http://schemas.microsoft.com/office/drawing/2014/main" id="{8AFB6E8B-89E4-4E69-9E61-C3E7F8C35055}"/>
              </a:ext>
            </a:extLst>
          </p:cNvPr>
          <p:cNvSpPr>
            <a:spLocks noChangeArrowheads="1"/>
          </p:cNvSpPr>
          <p:nvPr/>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2022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i="0" dirty="0">
                <a:solidFill>
                  <a:schemeClr val="bg1"/>
                </a:solidFill>
                <a:latin typeface="Calibri" panose="020F0502020204030204" pitchFamily="34" charset="0"/>
              </a:rPr>
              <a:t>NOT</a:t>
            </a:r>
            <a:r>
              <a:rPr lang="en-US" sz="800" i="0" baseline="0" dirty="0">
                <a:solidFill>
                  <a:schemeClr val="bg1"/>
                </a:solidFill>
                <a:latin typeface="Calibri" panose="020F0502020204030204" pitchFamily="34" charset="0"/>
              </a:rPr>
              <a:t> FOR USE WITH THE PUBLIC. This material is for informational (or educational) purposes only.</a:t>
            </a:r>
            <a:endParaRPr lang="en-US" b="0" i="0" dirty="0">
              <a:solidFill>
                <a:schemeClr val="bg1"/>
              </a:solidFill>
              <a:latin typeface="Calibri" panose="020F0502020204030204" pitchFamily="34" charset="0"/>
              <a:cs typeface="ＭＳ Ｐゴシック"/>
            </a:endParaRPr>
          </a:p>
        </p:txBody>
      </p:sp>
    </p:spTree>
    <p:extLst>
      <p:ext uri="{BB962C8B-B14F-4D97-AF65-F5344CB8AC3E}">
        <p14:creationId xmlns:p14="http://schemas.microsoft.com/office/powerpoint/2010/main" val="139205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D396F-D2A1-432F-AECD-2A5A4FCEF00F}"/>
              </a:ext>
            </a:extLst>
          </p:cNvPr>
          <p:cNvSpPr txBox="1"/>
          <p:nvPr/>
        </p:nvSpPr>
        <p:spPr>
          <a:xfrm>
            <a:off x="2228045" y="5900517"/>
            <a:ext cx="5189838"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The Top 6 Things Employees Want in Their Next Job, Gallup, 2/21/22</a:t>
            </a:r>
          </a:p>
        </p:txBody>
      </p:sp>
      <p:pic>
        <p:nvPicPr>
          <p:cNvPr id="6" name="Picture 5">
            <a:extLst>
              <a:ext uri="{FF2B5EF4-FFF2-40B4-BE49-F238E27FC236}">
                <a16:creationId xmlns:a16="http://schemas.microsoft.com/office/drawing/2014/main" id="{604B1826-EDDE-4154-A612-498007C70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045" y="2209803"/>
            <a:ext cx="4938823" cy="2438394"/>
          </a:xfrm>
          <a:prstGeom prst="rect">
            <a:avLst/>
          </a:prstGeom>
        </p:spPr>
      </p:pic>
    </p:spTree>
    <p:extLst>
      <p:ext uri="{BB962C8B-B14F-4D97-AF65-F5344CB8AC3E}">
        <p14:creationId xmlns:p14="http://schemas.microsoft.com/office/powerpoint/2010/main" val="341492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9A0B2-EAEA-4D17-AFE0-12224E93D273}"/>
              </a:ext>
            </a:extLst>
          </p:cNvPr>
          <p:cNvSpPr txBox="1"/>
          <p:nvPr/>
        </p:nvSpPr>
        <p:spPr>
          <a:xfrm>
            <a:off x="1868149" y="971240"/>
            <a:ext cx="6931077" cy="5416868"/>
          </a:xfrm>
          <a:prstGeom prst="rect">
            <a:avLst/>
          </a:prstGeom>
          <a:noFill/>
        </p:spPr>
        <p:txBody>
          <a:bodyPr wrap="square" rtlCol="0">
            <a:spAutoFit/>
          </a:bodyPr>
          <a:lstStyle/>
          <a:p>
            <a:pPr>
              <a:spcAft>
                <a:spcPts val="1200"/>
              </a:spcAft>
            </a:pPr>
            <a:r>
              <a:rPr lang="en-US" sz="2800" dirty="0">
                <a:latin typeface="Calibri" panose="020F0502020204030204" pitchFamily="34" charset="0"/>
              </a:rPr>
              <a:t>Team Member Roles and Responsibilities (R&amp;R)</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Review R&amp;R for each team member and determine whether any changes or adjustments are necessary</a:t>
            </a:r>
          </a:p>
          <a:p>
            <a:pPr marL="80010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Does each team member understand how they’re accountable to their R&amp;R?</a:t>
            </a:r>
          </a:p>
          <a:p>
            <a:pPr marL="80010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Does each team member understand how they contribute to key team business goals?</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Are R&amp;R documented for each team member?</a:t>
            </a:r>
          </a:p>
          <a:p>
            <a:pPr marL="80010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Is each person in their ideal role on the team?</a:t>
            </a:r>
          </a:p>
          <a:p>
            <a:pPr marL="80010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Are they updated over time as team members have new personal and professional experiences?</a:t>
            </a:r>
          </a:p>
          <a:p>
            <a:pPr marL="80010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Do they tap into the passions of each individual?</a:t>
            </a:r>
          </a:p>
        </p:txBody>
      </p:sp>
      <p:pic>
        <p:nvPicPr>
          <p:cNvPr id="4" name="Picture 3" descr="A picture containing text, sign&#10;&#10;Description automatically generated">
            <a:extLst>
              <a:ext uri="{FF2B5EF4-FFF2-40B4-BE49-F238E27FC236}">
                <a16:creationId xmlns:a16="http://schemas.microsoft.com/office/drawing/2014/main" id="{0625B8E2-0213-48A7-B0D8-E428DC393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82" y="1031200"/>
            <a:ext cx="1209667" cy="1183540"/>
          </a:xfrm>
          <a:prstGeom prst="rect">
            <a:avLst/>
          </a:prstGeom>
        </p:spPr>
      </p:pic>
    </p:spTree>
    <p:extLst>
      <p:ext uri="{BB962C8B-B14F-4D97-AF65-F5344CB8AC3E}">
        <p14:creationId xmlns:p14="http://schemas.microsoft.com/office/powerpoint/2010/main" val="225817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9A0B2-EAEA-4D17-AFE0-12224E93D273}"/>
              </a:ext>
            </a:extLst>
          </p:cNvPr>
          <p:cNvSpPr txBox="1"/>
          <p:nvPr/>
        </p:nvSpPr>
        <p:spPr>
          <a:xfrm>
            <a:off x="1868174" y="974962"/>
            <a:ext cx="6914298" cy="4678204"/>
          </a:xfrm>
          <a:prstGeom prst="rect">
            <a:avLst/>
          </a:prstGeom>
          <a:noFill/>
        </p:spPr>
        <p:txBody>
          <a:bodyPr wrap="square" rtlCol="0">
            <a:spAutoFit/>
          </a:bodyPr>
          <a:lstStyle/>
          <a:p>
            <a:pPr>
              <a:spcAft>
                <a:spcPts val="1200"/>
              </a:spcAft>
            </a:pPr>
            <a:r>
              <a:rPr lang="en-US" sz="2800" dirty="0">
                <a:latin typeface="Calibri" panose="020F0502020204030204" pitchFamily="34" charset="0"/>
              </a:rPr>
              <a:t>Proactive Services Delivered to Clients </a:t>
            </a:r>
          </a:p>
          <a:p>
            <a:pPr marL="344488"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Client Segmentation</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Discuss any adjustments to service model as a team</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Who will be responsible for implementing the changes?</a:t>
            </a:r>
          </a:p>
          <a:p>
            <a:pPr marL="793750" lvl="1" indent="-342900">
              <a:spcAft>
                <a:spcPts val="2400"/>
              </a:spcAft>
              <a:buClr>
                <a:srgbClr val="76BC46"/>
              </a:buClr>
              <a:buFont typeface="Wingdings" panose="05000000000000000000" pitchFamily="2" charset="2"/>
              <a:buChar char="ü"/>
            </a:pPr>
            <a:r>
              <a:rPr lang="en-US" sz="2000" b="0" dirty="0">
                <a:latin typeface="Calibri" panose="020F0502020204030204" pitchFamily="34" charset="0"/>
              </a:rPr>
              <a:t>Are there any clients who are no longer a ‘fit’?</a:t>
            </a:r>
          </a:p>
          <a:p>
            <a:pPr marL="344488"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Client Services</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Are all team members using a central tracking system and entering notes consistently?</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Is the proactive client service model documented?</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How often does the team review?</a:t>
            </a:r>
          </a:p>
        </p:txBody>
      </p:sp>
      <p:pic>
        <p:nvPicPr>
          <p:cNvPr id="4" name="Picture 3" descr="Icon&#10;&#10;Description automatically generated">
            <a:extLst>
              <a:ext uri="{FF2B5EF4-FFF2-40B4-BE49-F238E27FC236}">
                <a16:creationId xmlns:a16="http://schemas.microsoft.com/office/drawing/2014/main" id="{8FF0D766-B6CD-4D43-9B80-3104EC824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67" y="1083952"/>
            <a:ext cx="1036634" cy="1014244"/>
          </a:xfrm>
          <a:prstGeom prst="rect">
            <a:avLst/>
          </a:prstGeom>
        </p:spPr>
      </p:pic>
    </p:spTree>
    <p:extLst>
      <p:ext uri="{BB962C8B-B14F-4D97-AF65-F5344CB8AC3E}">
        <p14:creationId xmlns:p14="http://schemas.microsoft.com/office/powerpoint/2010/main" val="315086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9A0B2-EAEA-4D17-AFE0-12224E93D273}"/>
              </a:ext>
            </a:extLst>
          </p:cNvPr>
          <p:cNvSpPr txBox="1"/>
          <p:nvPr/>
        </p:nvSpPr>
        <p:spPr>
          <a:xfrm>
            <a:off x="1838171" y="974145"/>
            <a:ext cx="6819900" cy="4678204"/>
          </a:xfrm>
          <a:prstGeom prst="rect">
            <a:avLst/>
          </a:prstGeom>
          <a:noFill/>
        </p:spPr>
        <p:txBody>
          <a:bodyPr wrap="square" rtlCol="0">
            <a:spAutoFit/>
          </a:bodyPr>
          <a:lstStyle/>
          <a:p>
            <a:pPr>
              <a:spcAft>
                <a:spcPts val="1200"/>
              </a:spcAft>
            </a:pPr>
            <a:r>
              <a:rPr lang="en-US" sz="2800" dirty="0">
                <a:latin typeface="Calibri" panose="020F0502020204030204" pitchFamily="34" charset="0"/>
              </a:rPr>
              <a:t>Investment Implementation</a:t>
            </a:r>
          </a:p>
          <a:p>
            <a:pPr marL="344488"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Are all team members following the same process?</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Is the process documented</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Is regular communication regarding philosophy, ideas, and timing of changes delivered to all team members?</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Does the team have a standardized investment review process that’s consistently used with clients?</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Who drives the investment implementation and decisions for the team?</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Is there additional investment training needed?</a:t>
            </a:r>
          </a:p>
          <a:p>
            <a:pPr>
              <a:spcAft>
                <a:spcPts val="1200"/>
              </a:spcAft>
              <a:buClr>
                <a:srgbClr val="0086BD"/>
              </a:buClr>
            </a:pPr>
            <a:endParaRPr lang="en-US" sz="2000" b="0" dirty="0">
              <a:latin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33FBA985-99D0-4089-8A0B-7F38A3A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04" y="1181100"/>
            <a:ext cx="1209667" cy="1183540"/>
          </a:xfrm>
          <a:prstGeom prst="rect">
            <a:avLst/>
          </a:prstGeom>
        </p:spPr>
      </p:pic>
    </p:spTree>
    <p:extLst>
      <p:ext uri="{BB962C8B-B14F-4D97-AF65-F5344CB8AC3E}">
        <p14:creationId xmlns:p14="http://schemas.microsoft.com/office/powerpoint/2010/main" val="229340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9A0B2-EAEA-4D17-AFE0-12224E93D273}"/>
              </a:ext>
            </a:extLst>
          </p:cNvPr>
          <p:cNvSpPr txBox="1"/>
          <p:nvPr/>
        </p:nvSpPr>
        <p:spPr>
          <a:xfrm>
            <a:off x="1868150" y="977819"/>
            <a:ext cx="6617367" cy="5139869"/>
          </a:xfrm>
          <a:prstGeom prst="rect">
            <a:avLst/>
          </a:prstGeom>
          <a:noFill/>
        </p:spPr>
        <p:txBody>
          <a:bodyPr wrap="square" rtlCol="0">
            <a:spAutoFit/>
          </a:bodyPr>
          <a:lstStyle/>
          <a:p>
            <a:pPr>
              <a:spcAft>
                <a:spcPts val="1200"/>
              </a:spcAft>
            </a:pPr>
            <a:r>
              <a:rPr lang="en-US" sz="2800" dirty="0">
                <a:latin typeface="Calibri" panose="020F0502020204030204" pitchFamily="34" charset="0"/>
              </a:rPr>
              <a:t>Business Growth Initiatives</a:t>
            </a:r>
          </a:p>
          <a:p>
            <a:pPr marL="344488"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Business Plan</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Does every member have buy-in?</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Is it clear who owns or leads each initiative?</a:t>
            </a:r>
          </a:p>
          <a:p>
            <a:pPr marL="342900"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Sourcing New Clients/New Assets</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What is each team member’s commitment to growth?</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How are practice growth metrics tracked?	</a:t>
            </a:r>
          </a:p>
          <a:p>
            <a:pPr marL="354013" indent="-342900">
              <a:spcAft>
                <a:spcPts val="1200"/>
              </a:spcAft>
              <a:buClr>
                <a:srgbClr val="76BC46"/>
              </a:buClr>
              <a:buFont typeface="Wingdings" panose="05000000000000000000" pitchFamily="2" charset="2"/>
              <a:buChar char="§"/>
            </a:pPr>
            <a:r>
              <a:rPr lang="en-US" sz="2000" b="0" dirty="0">
                <a:latin typeface="Calibri" panose="020F0502020204030204" pitchFamily="34" charset="0"/>
              </a:rPr>
              <a:t>Referrals</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What is the team referral strategy?</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Have you met clients’ adult children/grandchildren?</a:t>
            </a:r>
          </a:p>
          <a:p>
            <a:pPr marL="793750" lvl="1" indent="-342900">
              <a:spcAft>
                <a:spcPts val="1200"/>
              </a:spcAft>
              <a:buClr>
                <a:srgbClr val="76BC46"/>
              </a:buClr>
              <a:buFont typeface="Wingdings" panose="05000000000000000000" pitchFamily="2" charset="2"/>
              <a:buChar char="ü"/>
            </a:pPr>
            <a:r>
              <a:rPr lang="en-US" sz="2000" b="0" dirty="0">
                <a:latin typeface="Calibri" panose="020F0502020204030204" pitchFamily="34" charset="0"/>
              </a:rPr>
              <a:t>What do you know about your clients' parents?</a:t>
            </a:r>
          </a:p>
        </p:txBody>
      </p:sp>
      <p:pic>
        <p:nvPicPr>
          <p:cNvPr id="4" name="Picture 3" descr="Icon&#10;&#10;Description automatically generated">
            <a:extLst>
              <a:ext uri="{FF2B5EF4-FFF2-40B4-BE49-F238E27FC236}">
                <a16:creationId xmlns:a16="http://schemas.microsoft.com/office/drawing/2014/main" id="{8DA5800D-D7D0-41A9-A5C3-D61B0579E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83" y="1181100"/>
            <a:ext cx="1209667" cy="1183540"/>
          </a:xfrm>
          <a:prstGeom prst="rect">
            <a:avLst/>
          </a:prstGeom>
        </p:spPr>
      </p:pic>
    </p:spTree>
    <p:extLst>
      <p:ext uri="{BB962C8B-B14F-4D97-AF65-F5344CB8AC3E}">
        <p14:creationId xmlns:p14="http://schemas.microsoft.com/office/powerpoint/2010/main" val="249977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8B1A1C-D420-439D-B4B0-42158411DAF2}"/>
              </a:ext>
            </a:extLst>
          </p:cNvPr>
          <p:cNvSpPr txBox="1"/>
          <p:nvPr/>
        </p:nvSpPr>
        <p:spPr>
          <a:xfrm>
            <a:off x="4019138" y="2845112"/>
            <a:ext cx="2838862" cy="1631216"/>
          </a:xfrm>
          <a:prstGeom prst="rect">
            <a:avLst/>
          </a:prstGeom>
          <a:noFill/>
        </p:spPr>
        <p:txBody>
          <a:bodyPr wrap="square" rtlCol="0">
            <a:spAutoFit/>
          </a:bodyPr>
          <a:lstStyle/>
          <a:p>
            <a:r>
              <a:rPr lang="en-US" sz="2800" b="0" dirty="0">
                <a:latin typeface="Calibri" panose="020F0502020204030204" pitchFamily="34" charset="0"/>
                <a:cs typeface="Calibri" panose="020F0502020204030204" pitchFamily="34" charset="0"/>
              </a:rPr>
              <a:t>Case Study:</a:t>
            </a:r>
          </a:p>
          <a:p>
            <a:r>
              <a:rPr lang="en-US" sz="3600" b="0" dirty="0">
                <a:latin typeface="Calibri" panose="020F0502020204030204" pitchFamily="34" charset="0"/>
                <a:cs typeface="Calibri" panose="020F0502020204030204" pitchFamily="34" charset="0"/>
              </a:rPr>
              <a:t>Setting Goals and Strategy</a:t>
            </a:r>
          </a:p>
        </p:txBody>
      </p:sp>
      <p:pic>
        <p:nvPicPr>
          <p:cNvPr id="5" name="Picture 4">
            <a:extLst>
              <a:ext uri="{FF2B5EF4-FFF2-40B4-BE49-F238E27FC236}">
                <a16:creationId xmlns:a16="http://schemas.microsoft.com/office/drawing/2014/main" id="{D2009806-4EA8-4830-909C-345CD93EB1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63118" y="2992312"/>
            <a:ext cx="873889" cy="873375"/>
          </a:xfrm>
          <a:prstGeom prst="rect">
            <a:avLst/>
          </a:prstGeom>
        </p:spPr>
      </p:pic>
    </p:spTree>
    <p:extLst>
      <p:ext uri="{BB962C8B-B14F-4D97-AF65-F5344CB8AC3E}">
        <p14:creationId xmlns:p14="http://schemas.microsoft.com/office/powerpoint/2010/main" val="6526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329183-714C-462E-8F34-EBB780DBBB03}"/>
              </a:ext>
            </a:extLst>
          </p:cNvPr>
          <p:cNvPicPr>
            <a:picLocks noChangeAspect="1"/>
          </p:cNvPicPr>
          <p:nvPr/>
        </p:nvPicPr>
        <p:blipFill rotWithShape="1">
          <a:blip r:embed="rId3">
            <a:extLst>
              <a:ext uri="{28A0092B-C50C-407E-A947-70E740481C1C}">
                <a14:useLocalDpi xmlns:a14="http://schemas.microsoft.com/office/drawing/2010/main" val="0"/>
              </a:ext>
            </a:extLst>
          </a:blip>
          <a:srcRect l="2332" r="5538"/>
          <a:stretch/>
        </p:blipFill>
        <p:spPr>
          <a:xfrm>
            <a:off x="-9939" y="0"/>
            <a:ext cx="9477506" cy="6857999"/>
          </a:xfrm>
          <a:prstGeom prst="rect">
            <a:avLst/>
          </a:prstGeom>
        </p:spPr>
      </p:pic>
      <p:sp>
        <p:nvSpPr>
          <p:cNvPr id="7" name="Rectangle 6">
            <a:extLst>
              <a:ext uri="{FF2B5EF4-FFF2-40B4-BE49-F238E27FC236}">
                <a16:creationId xmlns:a16="http://schemas.microsoft.com/office/drawing/2014/main" id="{6EED9909-BA30-4BD3-8353-CD9C3838D5EF}"/>
              </a:ext>
            </a:extLst>
          </p:cNvPr>
          <p:cNvSpPr/>
          <p:nvPr/>
        </p:nvSpPr>
        <p:spPr>
          <a:xfrm>
            <a:off x="-326571" y="2848155"/>
            <a:ext cx="5010150" cy="16097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pPr>
              <a:defRPr/>
            </a:pPr>
            <a:fld id="{098F27AE-F8A1-453E-8C2F-3FD5FC6AA2AE}" type="slidenum">
              <a:rPr lang="en-US" smtClean="0"/>
              <a:pPr>
                <a:defRPr/>
              </a:pPr>
              <a:t>19</a:t>
            </a:fld>
            <a:endParaRPr lang="en-US" dirty="0"/>
          </a:p>
        </p:txBody>
      </p:sp>
      <p:sp>
        <p:nvSpPr>
          <p:cNvPr id="6" name="TextBox 5"/>
          <p:cNvSpPr txBox="1"/>
          <p:nvPr/>
        </p:nvSpPr>
        <p:spPr>
          <a:xfrm>
            <a:off x="815427" y="3237520"/>
            <a:ext cx="7736304" cy="830997"/>
          </a:xfrm>
          <a:prstGeom prst="rect">
            <a:avLst/>
          </a:prstGeom>
          <a:noFill/>
        </p:spPr>
        <p:txBody>
          <a:bodyPr wrap="square" rtlCol="0">
            <a:spAutoFit/>
          </a:bodyPr>
          <a:lstStyle/>
          <a:p>
            <a:pPr>
              <a:spcAft>
                <a:spcPts val="1200"/>
              </a:spcAft>
              <a:buClr>
                <a:srgbClr val="0086BD"/>
              </a:buClr>
            </a:pPr>
            <a:r>
              <a:rPr lang="en-US" sz="4800" dirty="0">
                <a:solidFill>
                  <a:schemeClr val="bg1"/>
                </a:solidFill>
                <a:latin typeface="Calibri" panose="020F0502020204030204" pitchFamily="34" charset="0"/>
              </a:rPr>
              <a:t>Principles</a:t>
            </a:r>
          </a:p>
        </p:txBody>
      </p:sp>
      <p:sp>
        <p:nvSpPr>
          <p:cNvPr id="9" name="Rectangle 24">
            <a:extLst>
              <a:ext uri="{FF2B5EF4-FFF2-40B4-BE49-F238E27FC236}">
                <a16:creationId xmlns:a16="http://schemas.microsoft.com/office/drawing/2014/main" id="{BA91962E-911E-4EFA-A18F-05BB3882E922}"/>
              </a:ext>
            </a:extLst>
          </p:cNvPr>
          <p:cNvSpPr>
            <a:spLocks noChangeArrowheads="1"/>
          </p:cNvSpPr>
          <p:nvPr/>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2022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i="0" dirty="0">
                <a:solidFill>
                  <a:schemeClr val="bg1"/>
                </a:solidFill>
                <a:latin typeface="Calibri" panose="020F0502020204030204" pitchFamily="34" charset="0"/>
              </a:rPr>
              <a:t>NOT</a:t>
            </a:r>
            <a:r>
              <a:rPr lang="en-US" sz="800" i="0" baseline="0" dirty="0">
                <a:solidFill>
                  <a:schemeClr val="bg1"/>
                </a:solidFill>
                <a:latin typeface="Calibri" panose="020F0502020204030204" pitchFamily="34" charset="0"/>
              </a:rPr>
              <a:t> FOR USE WITH THE PUBLIC. This material is for informational (or educational) purposes only.</a:t>
            </a:r>
            <a:endParaRPr lang="en-US" b="0" i="0" dirty="0">
              <a:solidFill>
                <a:schemeClr val="bg1"/>
              </a:solidFill>
              <a:latin typeface="Calibri" panose="020F0502020204030204" pitchFamily="34" charset="0"/>
              <a:cs typeface="ＭＳ Ｐゴシック"/>
            </a:endParaRPr>
          </a:p>
        </p:txBody>
      </p:sp>
    </p:spTree>
    <p:extLst>
      <p:ext uri="{BB962C8B-B14F-4D97-AF65-F5344CB8AC3E}">
        <p14:creationId xmlns:p14="http://schemas.microsoft.com/office/powerpoint/2010/main" val="306377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336930"/>
            <a:ext cx="8681720" cy="481711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Investing</a:t>
            </a:r>
            <a:r>
              <a:rPr sz="1200" b="1" spc="-5" dirty="0">
                <a:latin typeface="Calibri"/>
                <a:cs typeface="Calibri"/>
              </a:rPr>
              <a:t> </a:t>
            </a:r>
            <a:r>
              <a:rPr sz="1200" b="1" dirty="0">
                <a:latin typeface="Calibri"/>
                <a:cs typeface="Calibri"/>
              </a:rPr>
              <a:t>involves</a:t>
            </a:r>
            <a:r>
              <a:rPr sz="1200" b="1" spc="-10" dirty="0">
                <a:latin typeface="Calibri"/>
                <a:cs typeface="Calibri"/>
              </a:rPr>
              <a:t> </a:t>
            </a:r>
            <a:r>
              <a:rPr sz="1200" b="1" dirty="0">
                <a:latin typeface="Calibri"/>
                <a:cs typeface="Calibri"/>
              </a:rPr>
              <a:t>risk</a:t>
            </a:r>
            <a:r>
              <a:rPr sz="1200" b="1" spc="-10" dirty="0">
                <a:latin typeface="Calibri"/>
                <a:cs typeface="Calibri"/>
              </a:rPr>
              <a:t> </a:t>
            </a:r>
            <a:r>
              <a:rPr sz="1200" b="1" dirty="0">
                <a:latin typeface="Calibri"/>
                <a:cs typeface="Calibri"/>
              </a:rPr>
              <a:t>including</a:t>
            </a:r>
            <a:r>
              <a:rPr sz="1200" b="1" spc="10" dirty="0">
                <a:latin typeface="Calibri"/>
                <a:cs typeface="Calibri"/>
              </a:rPr>
              <a:t> </a:t>
            </a:r>
            <a:r>
              <a:rPr sz="1200" b="1" dirty="0">
                <a:latin typeface="Calibri"/>
                <a:cs typeface="Calibri"/>
              </a:rPr>
              <a:t>possible loss</a:t>
            </a:r>
            <a:r>
              <a:rPr sz="1200" b="1" spc="-10" dirty="0">
                <a:latin typeface="Calibri"/>
                <a:cs typeface="Calibri"/>
              </a:rPr>
              <a:t> </a:t>
            </a:r>
            <a:r>
              <a:rPr sz="1200" b="1" dirty="0">
                <a:latin typeface="Calibri"/>
                <a:cs typeface="Calibri"/>
              </a:rPr>
              <a:t>of</a:t>
            </a:r>
            <a:r>
              <a:rPr sz="1200" b="1" spc="-5" dirty="0">
                <a:latin typeface="Calibri"/>
                <a:cs typeface="Calibri"/>
              </a:rPr>
              <a:t> </a:t>
            </a:r>
            <a:r>
              <a:rPr sz="1200" b="1" dirty="0">
                <a:latin typeface="Calibri"/>
                <a:cs typeface="Calibri"/>
              </a:rPr>
              <a:t>principal.</a:t>
            </a:r>
            <a:r>
              <a:rPr sz="1200" b="1" spc="5" dirty="0">
                <a:latin typeface="Calibri"/>
                <a:cs typeface="Calibri"/>
              </a:rPr>
              <a:t> </a:t>
            </a:r>
            <a:r>
              <a:rPr sz="1200" spc="-10" dirty="0">
                <a:latin typeface="Calibri"/>
                <a:cs typeface="Calibri"/>
              </a:rPr>
              <a:t>Information</a:t>
            </a:r>
            <a:r>
              <a:rPr sz="1200" spc="-40"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current</a:t>
            </a:r>
            <a:r>
              <a:rPr sz="1200" spc="-40" dirty="0">
                <a:latin typeface="Calibri"/>
                <a:cs typeface="Calibri"/>
              </a:rPr>
              <a:t> </a:t>
            </a:r>
            <a:r>
              <a:rPr sz="1200" dirty="0">
                <a:latin typeface="Calibri"/>
                <a:cs typeface="Calibri"/>
              </a:rPr>
              <a:t>as</a:t>
            </a:r>
            <a:r>
              <a:rPr sz="1200" spc="1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date</a:t>
            </a:r>
            <a:r>
              <a:rPr sz="1200" spc="-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this</a:t>
            </a:r>
            <a:r>
              <a:rPr sz="1200" spc="-10" dirty="0">
                <a:latin typeface="Calibri"/>
                <a:cs typeface="Calibri"/>
              </a:rPr>
              <a:t> material.</a:t>
            </a:r>
            <a:endParaRPr sz="1200">
              <a:latin typeface="Calibri"/>
              <a:cs typeface="Calibri"/>
            </a:endParaRPr>
          </a:p>
          <a:p>
            <a:pPr>
              <a:lnSpc>
                <a:spcPct val="100000"/>
              </a:lnSpc>
              <a:spcBef>
                <a:spcPts val="35"/>
              </a:spcBef>
            </a:pPr>
            <a:endParaRPr sz="1150">
              <a:latin typeface="Calibri"/>
              <a:cs typeface="Calibri"/>
            </a:endParaRPr>
          </a:p>
          <a:p>
            <a:pPr marL="12700" marR="130810">
              <a:lnSpc>
                <a:spcPct val="100000"/>
              </a:lnSpc>
            </a:pPr>
            <a:r>
              <a:rPr sz="1200" dirty="0">
                <a:latin typeface="Calibri"/>
                <a:cs typeface="Calibri"/>
              </a:rPr>
              <a:t>Any</a:t>
            </a:r>
            <a:r>
              <a:rPr sz="1200" spc="-25" dirty="0">
                <a:latin typeface="Calibri"/>
                <a:cs typeface="Calibri"/>
              </a:rPr>
              <a:t> </a:t>
            </a:r>
            <a:r>
              <a:rPr sz="1200" dirty="0">
                <a:latin typeface="Calibri"/>
                <a:cs typeface="Calibri"/>
              </a:rPr>
              <a:t>opinions</a:t>
            </a:r>
            <a:r>
              <a:rPr sz="1200" spc="-30" dirty="0">
                <a:latin typeface="Calibri"/>
                <a:cs typeface="Calibri"/>
              </a:rPr>
              <a:t> </a:t>
            </a:r>
            <a:r>
              <a:rPr sz="1200" dirty="0">
                <a:latin typeface="Calibri"/>
                <a:cs typeface="Calibri"/>
              </a:rPr>
              <a:t>expressed</a:t>
            </a:r>
            <a:r>
              <a:rPr sz="1200" spc="-15" dirty="0">
                <a:latin typeface="Calibri"/>
                <a:cs typeface="Calibri"/>
              </a:rPr>
              <a:t> </a:t>
            </a:r>
            <a:r>
              <a:rPr sz="1200" dirty="0">
                <a:latin typeface="Calibri"/>
                <a:cs typeface="Calibri"/>
              </a:rPr>
              <a:t>herein</a:t>
            </a:r>
            <a:r>
              <a:rPr sz="1200" spc="-35" dirty="0">
                <a:latin typeface="Calibri"/>
                <a:cs typeface="Calibri"/>
              </a:rPr>
              <a:t> </a:t>
            </a:r>
            <a:r>
              <a:rPr sz="1200" dirty="0">
                <a:latin typeface="Calibri"/>
                <a:cs typeface="Calibri"/>
              </a:rPr>
              <a:t>are</a:t>
            </a:r>
            <a:r>
              <a:rPr sz="1200" spc="-10" dirty="0">
                <a:latin typeface="Calibri"/>
                <a:cs typeface="Calibri"/>
              </a:rPr>
              <a:t> </a:t>
            </a:r>
            <a:r>
              <a:rPr sz="1200" dirty="0">
                <a:latin typeface="Calibri"/>
                <a:cs typeface="Calibri"/>
              </a:rPr>
              <a:t>from</a:t>
            </a:r>
            <a:r>
              <a:rPr sz="1200" spc="-20" dirty="0">
                <a:latin typeface="Calibri"/>
                <a:cs typeface="Calibri"/>
              </a:rPr>
              <a:t> </a:t>
            </a:r>
            <a:r>
              <a:rPr sz="1200" dirty="0">
                <a:latin typeface="Calibri"/>
                <a:cs typeface="Calibri"/>
              </a:rPr>
              <a:t>a third</a:t>
            </a:r>
            <a:r>
              <a:rPr sz="1200" spc="-45" dirty="0">
                <a:latin typeface="Calibri"/>
                <a:cs typeface="Calibri"/>
              </a:rPr>
              <a:t> </a:t>
            </a:r>
            <a:r>
              <a:rPr sz="1200" dirty="0">
                <a:latin typeface="Calibri"/>
                <a:cs typeface="Calibri"/>
              </a:rPr>
              <a:t>party</a:t>
            </a:r>
            <a:r>
              <a:rPr sz="1200" spc="-45"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are</a:t>
            </a:r>
            <a:r>
              <a:rPr sz="1200" spc="-15" dirty="0">
                <a:latin typeface="Calibri"/>
                <a:cs typeface="Calibri"/>
              </a:rPr>
              <a:t> </a:t>
            </a:r>
            <a:r>
              <a:rPr sz="1200" dirty="0">
                <a:latin typeface="Calibri"/>
                <a:cs typeface="Calibri"/>
              </a:rPr>
              <a:t>given</a:t>
            </a:r>
            <a:r>
              <a:rPr sz="1200" spc="-10"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good</a:t>
            </a:r>
            <a:r>
              <a:rPr sz="1200" spc="-15" dirty="0">
                <a:latin typeface="Calibri"/>
                <a:cs typeface="Calibri"/>
              </a:rPr>
              <a:t> </a:t>
            </a:r>
            <a:r>
              <a:rPr sz="1200" dirty="0">
                <a:latin typeface="Calibri"/>
                <a:cs typeface="Calibri"/>
              </a:rPr>
              <a:t>faith,</a:t>
            </a:r>
            <a:r>
              <a:rPr sz="1200" spc="-25" dirty="0">
                <a:latin typeface="Calibri"/>
                <a:cs typeface="Calibri"/>
              </a:rPr>
              <a:t> </a:t>
            </a:r>
            <a:r>
              <a:rPr sz="1200" dirty="0">
                <a:latin typeface="Calibri"/>
                <a:cs typeface="Calibri"/>
              </a:rPr>
              <a:t>are</a:t>
            </a:r>
            <a:r>
              <a:rPr sz="1200" spc="-15" dirty="0">
                <a:latin typeface="Calibri"/>
                <a:cs typeface="Calibri"/>
              </a:rPr>
              <a:t> </a:t>
            </a:r>
            <a:r>
              <a:rPr sz="1200" dirty="0">
                <a:latin typeface="Calibri"/>
                <a:cs typeface="Calibri"/>
              </a:rPr>
              <a:t>subject</a:t>
            </a:r>
            <a:r>
              <a:rPr sz="1200" spc="-20" dirty="0">
                <a:latin typeface="Calibri"/>
                <a:cs typeface="Calibri"/>
              </a:rPr>
              <a:t> </a:t>
            </a:r>
            <a:r>
              <a:rPr sz="1200" dirty="0">
                <a:latin typeface="Calibri"/>
                <a:cs typeface="Calibri"/>
              </a:rPr>
              <a:t>to</a:t>
            </a:r>
            <a:r>
              <a:rPr sz="1200" spc="-5" dirty="0">
                <a:latin typeface="Calibri"/>
                <a:cs typeface="Calibri"/>
              </a:rPr>
              <a:t> </a:t>
            </a:r>
            <a:r>
              <a:rPr sz="1200" dirty="0">
                <a:latin typeface="Calibri"/>
                <a:cs typeface="Calibri"/>
              </a:rPr>
              <a:t>change</a:t>
            </a:r>
            <a:r>
              <a:rPr sz="1200" spc="-20" dirty="0">
                <a:latin typeface="Calibri"/>
                <a:cs typeface="Calibri"/>
              </a:rPr>
              <a:t> </a:t>
            </a:r>
            <a:r>
              <a:rPr sz="1200" dirty="0">
                <a:latin typeface="Calibri"/>
                <a:cs typeface="Calibri"/>
              </a:rPr>
              <a:t>without</a:t>
            </a:r>
            <a:r>
              <a:rPr sz="1200" spc="-20" dirty="0">
                <a:latin typeface="Calibri"/>
                <a:cs typeface="Calibri"/>
              </a:rPr>
              <a:t> </a:t>
            </a:r>
            <a:r>
              <a:rPr sz="1200" dirty="0">
                <a:latin typeface="Calibri"/>
                <a:cs typeface="Calibri"/>
              </a:rPr>
              <a:t>notice,</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are</a:t>
            </a:r>
            <a:r>
              <a:rPr sz="1200" spc="-10" dirty="0">
                <a:latin typeface="Calibri"/>
                <a:cs typeface="Calibri"/>
              </a:rPr>
              <a:t> considered </a:t>
            </a:r>
            <a:r>
              <a:rPr sz="1200" dirty="0">
                <a:latin typeface="Calibri"/>
                <a:cs typeface="Calibri"/>
              </a:rPr>
              <a:t>correct</a:t>
            </a:r>
            <a:r>
              <a:rPr sz="1200" spc="-20" dirty="0">
                <a:latin typeface="Calibri"/>
                <a:cs typeface="Calibri"/>
              </a:rPr>
              <a:t> </a:t>
            </a:r>
            <a:r>
              <a:rPr sz="1200" dirty="0">
                <a:latin typeface="Calibri"/>
                <a:cs typeface="Calibri"/>
              </a:rPr>
              <a:t>as</a:t>
            </a:r>
            <a:r>
              <a:rPr sz="1200" spc="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the</a:t>
            </a:r>
            <a:r>
              <a:rPr sz="1200" spc="-30" dirty="0">
                <a:latin typeface="Calibri"/>
                <a:cs typeface="Calibri"/>
              </a:rPr>
              <a:t> </a:t>
            </a:r>
            <a:r>
              <a:rPr sz="1200" dirty="0">
                <a:latin typeface="Calibri"/>
                <a:cs typeface="Calibri"/>
              </a:rPr>
              <a:t>stated</a:t>
            </a:r>
            <a:r>
              <a:rPr sz="1200" spc="-25" dirty="0">
                <a:latin typeface="Calibri"/>
                <a:cs typeface="Calibri"/>
              </a:rPr>
              <a:t> </a:t>
            </a:r>
            <a:r>
              <a:rPr sz="1200" dirty="0">
                <a:latin typeface="Calibri"/>
                <a:cs typeface="Calibri"/>
              </a:rPr>
              <a:t>date</a:t>
            </a:r>
            <a:r>
              <a:rPr sz="1200" spc="-30"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their</a:t>
            </a:r>
            <a:r>
              <a:rPr sz="1200" spc="-35" dirty="0">
                <a:latin typeface="Calibri"/>
                <a:cs typeface="Calibri"/>
              </a:rPr>
              <a:t> </a:t>
            </a:r>
            <a:r>
              <a:rPr sz="1200" spc="-10" dirty="0">
                <a:latin typeface="Calibri"/>
                <a:cs typeface="Calibri"/>
              </a:rPr>
              <a:t>issue.</a:t>
            </a:r>
            <a:endParaRPr sz="1200">
              <a:latin typeface="Calibri"/>
              <a:cs typeface="Calibri"/>
            </a:endParaRPr>
          </a:p>
          <a:p>
            <a:pPr>
              <a:lnSpc>
                <a:spcPct val="100000"/>
              </a:lnSpc>
              <a:spcBef>
                <a:spcPts val="35"/>
              </a:spcBef>
            </a:pPr>
            <a:endParaRPr sz="1150">
              <a:latin typeface="Calibri"/>
              <a:cs typeface="Calibri"/>
            </a:endParaRPr>
          </a:p>
          <a:p>
            <a:pPr marL="12700" marR="11430">
              <a:lnSpc>
                <a:spcPct val="100000"/>
              </a:lnSpc>
            </a:pPr>
            <a:r>
              <a:rPr sz="1200" b="1" dirty="0">
                <a:latin typeface="Calibri"/>
                <a:cs typeface="Calibri"/>
              </a:rPr>
              <a:t>Merrill</a:t>
            </a:r>
            <a:r>
              <a:rPr sz="1200" b="1" spc="-20" dirty="0">
                <a:latin typeface="Calibri"/>
                <a:cs typeface="Calibri"/>
              </a:rPr>
              <a:t> </a:t>
            </a:r>
            <a:r>
              <a:rPr sz="1200" b="1" dirty="0">
                <a:latin typeface="Calibri"/>
                <a:cs typeface="Calibri"/>
              </a:rPr>
              <a:t>Lynch,</a:t>
            </a:r>
            <a:r>
              <a:rPr sz="1200" b="1" spc="5" dirty="0">
                <a:latin typeface="Calibri"/>
                <a:cs typeface="Calibri"/>
              </a:rPr>
              <a:t> </a:t>
            </a:r>
            <a:r>
              <a:rPr sz="1200" b="1" dirty="0">
                <a:latin typeface="Calibri"/>
                <a:cs typeface="Calibri"/>
              </a:rPr>
              <a:t>Pierce,</a:t>
            </a:r>
            <a:r>
              <a:rPr sz="1200" b="1" spc="-30" dirty="0">
                <a:latin typeface="Calibri"/>
                <a:cs typeface="Calibri"/>
              </a:rPr>
              <a:t> </a:t>
            </a:r>
            <a:r>
              <a:rPr sz="1200" b="1" dirty="0">
                <a:latin typeface="Calibri"/>
                <a:cs typeface="Calibri"/>
              </a:rPr>
              <a:t>Fenner</a:t>
            </a:r>
            <a:r>
              <a:rPr sz="1200" b="1" spc="-5" dirty="0">
                <a:latin typeface="Calibri"/>
                <a:cs typeface="Calibri"/>
              </a:rPr>
              <a:t> </a:t>
            </a:r>
            <a:r>
              <a:rPr sz="1200" b="1" dirty="0">
                <a:latin typeface="Calibri"/>
                <a:cs typeface="Calibri"/>
              </a:rPr>
              <a:t>&amp;</a:t>
            </a:r>
            <a:r>
              <a:rPr sz="1200" b="1" spc="-15" dirty="0">
                <a:latin typeface="Calibri"/>
                <a:cs typeface="Calibri"/>
              </a:rPr>
              <a:t> </a:t>
            </a:r>
            <a:r>
              <a:rPr sz="1200" b="1" dirty="0">
                <a:latin typeface="Calibri"/>
                <a:cs typeface="Calibri"/>
              </a:rPr>
              <a:t>Smith</a:t>
            </a:r>
            <a:r>
              <a:rPr sz="1200" b="1" spc="-10" dirty="0">
                <a:latin typeface="Calibri"/>
                <a:cs typeface="Calibri"/>
              </a:rPr>
              <a:t> Incorporated</a:t>
            </a:r>
            <a:r>
              <a:rPr sz="1200" b="1" spc="-25" dirty="0">
                <a:latin typeface="Calibri"/>
                <a:cs typeface="Calibri"/>
              </a:rPr>
              <a:t> </a:t>
            </a:r>
            <a:r>
              <a:rPr sz="1200" b="1" dirty="0">
                <a:latin typeface="Calibri"/>
                <a:cs typeface="Calibri"/>
              </a:rPr>
              <a:t>is</a:t>
            </a:r>
            <a:r>
              <a:rPr sz="1200" b="1" spc="-20" dirty="0">
                <a:latin typeface="Calibri"/>
                <a:cs typeface="Calibri"/>
              </a:rPr>
              <a:t> </a:t>
            </a:r>
            <a:r>
              <a:rPr sz="1200" b="1" dirty="0">
                <a:latin typeface="Calibri"/>
                <a:cs typeface="Calibri"/>
              </a:rPr>
              <a:t>not</a:t>
            </a:r>
            <a:r>
              <a:rPr sz="1200" b="1" spc="-5" dirty="0">
                <a:latin typeface="Calibri"/>
                <a:cs typeface="Calibri"/>
              </a:rPr>
              <a:t> </a:t>
            </a:r>
            <a:r>
              <a:rPr sz="1200" b="1" dirty="0">
                <a:latin typeface="Calibri"/>
                <a:cs typeface="Calibri"/>
              </a:rPr>
              <a:t>a</a:t>
            </a:r>
            <a:r>
              <a:rPr sz="1200" b="1" spc="-15" dirty="0">
                <a:latin typeface="Calibri"/>
                <a:cs typeface="Calibri"/>
              </a:rPr>
              <a:t> </a:t>
            </a:r>
            <a:r>
              <a:rPr sz="1200" b="1" dirty="0">
                <a:latin typeface="Calibri"/>
                <a:cs typeface="Calibri"/>
              </a:rPr>
              <a:t>tax</a:t>
            </a:r>
            <a:r>
              <a:rPr sz="1200" b="1" spc="-20" dirty="0">
                <a:latin typeface="Calibri"/>
                <a:cs typeface="Calibri"/>
              </a:rPr>
              <a:t> </a:t>
            </a:r>
            <a:r>
              <a:rPr sz="1200" b="1" dirty="0">
                <a:latin typeface="Calibri"/>
                <a:cs typeface="Calibri"/>
              </a:rPr>
              <a:t>or</a:t>
            </a:r>
            <a:r>
              <a:rPr sz="1200" b="1" spc="-15" dirty="0">
                <a:latin typeface="Calibri"/>
                <a:cs typeface="Calibri"/>
              </a:rPr>
              <a:t> </a:t>
            </a:r>
            <a:r>
              <a:rPr sz="1200" b="1" dirty="0">
                <a:latin typeface="Calibri"/>
                <a:cs typeface="Calibri"/>
              </a:rPr>
              <a:t>legal</a:t>
            </a:r>
            <a:r>
              <a:rPr sz="1200" b="1" spc="15" dirty="0">
                <a:latin typeface="Calibri"/>
                <a:cs typeface="Calibri"/>
              </a:rPr>
              <a:t> </a:t>
            </a:r>
            <a:r>
              <a:rPr sz="1200" b="1" spc="-10" dirty="0">
                <a:latin typeface="Calibri"/>
                <a:cs typeface="Calibri"/>
              </a:rPr>
              <a:t>advisor.</a:t>
            </a:r>
            <a:r>
              <a:rPr sz="1200" b="1" spc="-15" dirty="0">
                <a:latin typeface="Calibri"/>
                <a:cs typeface="Calibri"/>
              </a:rPr>
              <a:t> </a:t>
            </a:r>
            <a:r>
              <a:rPr sz="1200" b="1" dirty="0">
                <a:latin typeface="Calibri"/>
                <a:cs typeface="Calibri"/>
              </a:rPr>
              <a:t>Clients</a:t>
            </a:r>
            <a:r>
              <a:rPr sz="1200" b="1" spc="-25" dirty="0">
                <a:latin typeface="Calibri"/>
                <a:cs typeface="Calibri"/>
              </a:rPr>
              <a:t> </a:t>
            </a:r>
            <a:r>
              <a:rPr sz="1200" b="1" dirty="0">
                <a:latin typeface="Calibri"/>
                <a:cs typeface="Calibri"/>
              </a:rPr>
              <a:t>should</a:t>
            </a:r>
            <a:r>
              <a:rPr sz="1200" b="1" spc="-5" dirty="0">
                <a:latin typeface="Calibri"/>
                <a:cs typeface="Calibri"/>
              </a:rPr>
              <a:t> </a:t>
            </a:r>
            <a:r>
              <a:rPr sz="1200" b="1" dirty="0">
                <a:latin typeface="Calibri"/>
                <a:cs typeface="Calibri"/>
              </a:rPr>
              <a:t>consult</a:t>
            </a:r>
            <a:r>
              <a:rPr sz="1200" b="1" spc="-15" dirty="0">
                <a:latin typeface="Calibri"/>
                <a:cs typeface="Calibri"/>
              </a:rPr>
              <a:t> </a:t>
            </a:r>
            <a:r>
              <a:rPr sz="1200" b="1" dirty="0">
                <a:latin typeface="Calibri"/>
                <a:cs typeface="Calibri"/>
              </a:rPr>
              <a:t>a</a:t>
            </a:r>
            <a:r>
              <a:rPr sz="1200" b="1" spc="-15" dirty="0">
                <a:latin typeface="Calibri"/>
                <a:cs typeface="Calibri"/>
              </a:rPr>
              <a:t> </a:t>
            </a:r>
            <a:r>
              <a:rPr sz="1200" b="1" dirty="0">
                <a:latin typeface="Calibri"/>
                <a:cs typeface="Calibri"/>
              </a:rPr>
              <a:t>personal</a:t>
            </a:r>
            <a:r>
              <a:rPr sz="1200" b="1" spc="-15" dirty="0">
                <a:latin typeface="Calibri"/>
                <a:cs typeface="Calibri"/>
              </a:rPr>
              <a:t> </a:t>
            </a:r>
            <a:r>
              <a:rPr sz="1200" b="1" dirty="0">
                <a:latin typeface="Calibri"/>
                <a:cs typeface="Calibri"/>
              </a:rPr>
              <a:t>tax</a:t>
            </a:r>
            <a:r>
              <a:rPr sz="1200" b="1" spc="-20" dirty="0">
                <a:latin typeface="Calibri"/>
                <a:cs typeface="Calibri"/>
              </a:rPr>
              <a:t> </a:t>
            </a:r>
            <a:r>
              <a:rPr sz="1200" b="1" dirty="0">
                <a:latin typeface="Calibri"/>
                <a:cs typeface="Calibri"/>
              </a:rPr>
              <a:t>or</a:t>
            </a:r>
            <a:r>
              <a:rPr sz="1200" b="1" spc="-5" dirty="0">
                <a:latin typeface="Calibri"/>
                <a:cs typeface="Calibri"/>
              </a:rPr>
              <a:t> </a:t>
            </a:r>
            <a:r>
              <a:rPr sz="1200" b="1" dirty="0">
                <a:latin typeface="Calibri"/>
                <a:cs typeface="Calibri"/>
              </a:rPr>
              <a:t>legal</a:t>
            </a:r>
            <a:r>
              <a:rPr sz="1200" b="1" spc="10" dirty="0">
                <a:latin typeface="Calibri"/>
                <a:cs typeface="Calibri"/>
              </a:rPr>
              <a:t> </a:t>
            </a:r>
            <a:r>
              <a:rPr sz="1200" b="1" dirty="0">
                <a:latin typeface="Calibri"/>
                <a:cs typeface="Calibri"/>
              </a:rPr>
              <a:t>advisor</a:t>
            </a:r>
            <a:r>
              <a:rPr sz="1200" b="1" spc="-15" dirty="0">
                <a:latin typeface="Calibri"/>
                <a:cs typeface="Calibri"/>
              </a:rPr>
              <a:t> </a:t>
            </a:r>
            <a:r>
              <a:rPr sz="1200" b="1" spc="-10" dirty="0">
                <a:latin typeface="Calibri"/>
                <a:cs typeface="Calibri"/>
              </a:rPr>
              <a:t>prior </a:t>
            </a:r>
            <a:r>
              <a:rPr sz="1200" b="1" dirty="0">
                <a:latin typeface="Calibri"/>
                <a:cs typeface="Calibri"/>
              </a:rPr>
              <a:t>to</a:t>
            </a:r>
            <a:r>
              <a:rPr sz="1200" b="1" spc="-15" dirty="0">
                <a:latin typeface="Calibri"/>
                <a:cs typeface="Calibri"/>
              </a:rPr>
              <a:t> </a:t>
            </a:r>
            <a:r>
              <a:rPr sz="1200" b="1" dirty="0">
                <a:latin typeface="Calibri"/>
                <a:cs typeface="Calibri"/>
              </a:rPr>
              <a:t>making</a:t>
            </a:r>
            <a:r>
              <a:rPr sz="1200" b="1" spc="10" dirty="0">
                <a:latin typeface="Calibri"/>
                <a:cs typeface="Calibri"/>
              </a:rPr>
              <a:t> </a:t>
            </a:r>
            <a:r>
              <a:rPr sz="1200" b="1" dirty="0">
                <a:latin typeface="Calibri"/>
                <a:cs typeface="Calibri"/>
              </a:rPr>
              <a:t>any</a:t>
            </a:r>
            <a:r>
              <a:rPr sz="1200" b="1" spc="-5" dirty="0">
                <a:latin typeface="Calibri"/>
                <a:cs typeface="Calibri"/>
              </a:rPr>
              <a:t> </a:t>
            </a:r>
            <a:r>
              <a:rPr sz="1200" b="1" dirty="0">
                <a:latin typeface="Calibri"/>
                <a:cs typeface="Calibri"/>
              </a:rPr>
              <a:t>tax</a:t>
            </a:r>
            <a:r>
              <a:rPr sz="1200" b="1" spc="-20" dirty="0">
                <a:latin typeface="Calibri"/>
                <a:cs typeface="Calibri"/>
              </a:rPr>
              <a:t> </a:t>
            </a:r>
            <a:r>
              <a:rPr sz="1200" b="1" dirty="0">
                <a:latin typeface="Calibri"/>
                <a:cs typeface="Calibri"/>
              </a:rPr>
              <a:t>or</a:t>
            </a:r>
            <a:r>
              <a:rPr sz="1200" b="1" spc="-15" dirty="0">
                <a:latin typeface="Calibri"/>
                <a:cs typeface="Calibri"/>
              </a:rPr>
              <a:t> </a:t>
            </a:r>
            <a:r>
              <a:rPr sz="1200" b="1" dirty="0">
                <a:latin typeface="Calibri"/>
                <a:cs typeface="Calibri"/>
              </a:rPr>
              <a:t>legal</a:t>
            </a:r>
            <a:r>
              <a:rPr sz="1200" b="1" spc="25" dirty="0">
                <a:latin typeface="Calibri"/>
                <a:cs typeface="Calibri"/>
              </a:rPr>
              <a:t> </a:t>
            </a:r>
            <a:r>
              <a:rPr sz="1200" b="1" spc="-10" dirty="0">
                <a:latin typeface="Calibri"/>
                <a:cs typeface="Calibri"/>
              </a:rPr>
              <a:t>related</a:t>
            </a:r>
            <a:r>
              <a:rPr sz="1200" b="1" spc="-30" dirty="0">
                <a:latin typeface="Calibri"/>
                <a:cs typeface="Calibri"/>
              </a:rPr>
              <a:t> </a:t>
            </a:r>
            <a:r>
              <a:rPr sz="1200" b="1" spc="-10" dirty="0">
                <a:latin typeface="Calibri"/>
                <a:cs typeface="Calibri"/>
              </a:rPr>
              <a:t>investment</a:t>
            </a:r>
            <a:r>
              <a:rPr sz="1200" b="1" spc="-25" dirty="0">
                <a:latin typeface="Calibri"/>
                <a:cs typeface="Calibri"/>
              </a:rPr>
              <a:t> </a:t>
            </a:r>
            <a:r>
              <a:rPr sz="1200" b="1" spc="-10" dirty="0">
                <a:latin typeface="Calibri"/>
                <a:cs typeface="Calibri"/>
              </a:rPr>
              <a:t>decisions.</a:t>
            </a:r>
            <a:endParaRPr sz="1200">
              <a:latin typeface="Calibri"/>
              <a:cs typeface="Calibri"/>
            </a:endParaRPr>
          </a:p>
          <a:p>
            <a:pPr>
              <a:lnSpc>
                <a:spcPct val="100000"/>
              </a:lnSpc>
              <a:spcBef>
                <a:spcPts val="35"/>
              </a:spcBef>
            </a:pPr>
            <a:endParaRPr sz="1150">
              <a:latin typeface="Calibri"/>
              <a:cs typeface="Calibri"/>
            </a:endParaRPr>
          </a:p>
          <a:p>
            <a:pPr marL="12700" marR="331470">
              <a:lnSpc>
                <a:spcPct val="100000"/>
              </a:lnSpc>
            </a:pPr>
            <a:r>
              <a:rPr sz="1200" dirty="0">
                <a:latin typeface="Calibri"/>
                <a:cs typeface="Calibri"/>
              </a:rPr>
              <a:t>Bank</a:t>
            </a:r>
            <a:r>
              <a:rPr sz="1200" spc="-15" dirty="0">
                <a:latin typeface="Calibri"/>
                <a:cs typeface="Calibri"/>
              </a:rPr>
              <a:t> </a:t>
            </a:r>
            <a:r>
              <a:rPr sz="1200" dirty="0">
                <a:latin typeface="Calibri"/>
                <a:cs typeface="Calibri"/>
              </a:rPr>
              <a:t>of America</a:t>
            </a:r>
            <a:r>
              <a:rPr sz="1200" spc="20" dirty="0">
                <a:latin typeface="Calibri"/>
                <a:cs typeface="Calibri"/>
              </a:rPr>
              <a:t> </a:t>
            </a:r>
            <a:r>
              <a:rPr sz="1200" spc="-10" dirty="0">
                <a:latin typeface="Calibri"/>
                <a:cs typeface="Calibri"/>
              </a:rPr>
              <a:t>Corporation</a:t>
            </a:r>
            <a:r>
              <a:rPr sz="1200" spc="-35" dirty="0">
                <a:latin typeface="Calibri"/>
                <a:cs typeface="Calibri"/>
              </a:rPr>
              <a:t> </a:t>
            </a:r>
            <a:r>
              <a:rPr sz="1200" dirty="0">
                <a:latin typeface="Calibri"/>
                <a:cs typeface="Calibri"/>
              </a:rPr>
              <a:t>(“Bank of America”)</a:t>
            </a:r>
            <a:r>
              <a:rPr sz="1200" spc="15"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financial</a:t>
            </a:r>
            <a:r>
              <a:rPr sz="1200" spc="-15" dirty="0">
                <a:latin typeface="Calibri"/>
                <a:cs typeface="Calibri"/>
              </a:rPr>
              <a:t> </a:t>
            </a:r>
            <a:r>
              <a:rPr sz="1200" dirty="0">
                <a:latin typeface="Calibri"/>
                <a:cs typeface="Calibri"/>
              </a:rPr>
              <a:t>holding</a:t>
            </a:r>
            <a:r>
              <a:rPr sz="1200" spc="-30" dirty="0">
                <a:latin typeface="Calibri"/>
                <a:cs typeface="Calibri"/>
              </a:rPr>
              <a:t> </a:t>
            </a:r>
            <a:r>
              <a:rPr sz="1200" dirty="0">
                <a:latin typeface="Calibri"/>
                <a:cs typeface="Calibri"/>
              </a:rPr>
              <a:t>company</a:t>
            </a:r>
            <a:r>
              <a:rPr sz="1200" spc="-15" dirty="0">
                <a:latin typeface="Calibri"/>
                <a:cs typeface="Calibri"/>
              </a:rPr>
              <a:t> </a:t>
            </a:r>
            <a:r>
              <a:rPr sz="1200" dirty="0">
                <a:latin typeface="Calibri"/>
                <a:cs typeface="Calibri"/>
              </a:rPr>
              <a:t>that,</a:t>
            </a:r>
            <a:r>
              <a:rPr sz="1200" spc="-30" dirty="0">
                <a:latin typeface="Calibri"/>
                <a:cs typeface="Calibri"/>
              </a:rPr>
              <a:t> </a:t>
            </a:r>
            <a:r>
              <a:rPr sz="1200" dirty="0">
                <a:latin typeface="Calibri"/>
                <a:cs typeface="Calibri"/>
              </a:rPr>
              <a:t>through</a:t>
            </a:r>
            <a:r>
              <a:rPr sz="1200" spc="-25" dirty="0">
                <a:latin typeface="Calibri"/>
                <a:cs typeface="Calibri"/>
              </a:rPr>
              <a:t> </a:t>
            </a:r>
            <a:r>
              <a:rPr sz="1200" dirty="0">
                <a:latin typeface="Calibri"/>
                <a:cs typeface="Calibri"/>
              </a:rPr>
              <a:t>its</a:t>
            </a:r>
            <a:r>
              <a:rPr sz="1200" spc="-5" dirty="0">
                <a:latin typeface="Calibri"/>
                <a:cs typeface="Calibri"/>
              </a:rPr>
              <a:t> </a:t>
            </a:r>
            <a:r>
              <a:rPr sz="1200" dirty="0">
                <a:latin typeface="Calibri"/>
                <a:cs typeface="Calibri"/>
              </a:rPr>
              <a:t>subsidiaries</a:t>
            </a:r>
            <a:r>
              <a:rPr sz="1200" spc="-20" dirty="0">
                <a:latin typeface="Calibri"/>
                <a:cs typeface="Calibri"/>
              </a:rPr>
              <a:t> </a:t>
            </a:r>
            <a:r>
              <a:rPr sz="1200" dirty="0">
                <a:latin typeface="Calibri"/>
                <a:cs typeface="Calibri"/>
              </a:rPr>
              <a:t>and</a:t>
            </a:r>
            <a:r>
              <a:rPr sz="1200" spc="-10" dirty="0">
                <a:latin typeface="Calibri"/>
                <a:cs typeface="Calibri"/>
              </a:rPr>
              <a:t> affiliated</a:t>
            </a:r>
            <a:r>
              <a:rPr sz="1200" spc="-25" dirty="0">
                <a:latin typeface="Calibri"/>
                <a:cs typeface="Calibri"/>
              </a:rPr>
              <a:t> </a:t>
            </a:r>
            <a:r>
              <a:rPr sz="1200" spc="-10" dirty="0">
                <a:latin typeface="Calibri"/>
                <a:cs typeface="Calibri"/>
              </a:rPr>
              <a:t>companies, </a:t>
            </a:r>
            <a:r>
              <a:rPr sz="1200" dirty="0">
                <a:latin typeface="Calibri"/>
                <a:cs typeface="Calibri"/>
              </a:rPr>
              <a:t>provides</a:t>
            </a:r>
            <a:r>
              <a:rPr sz="1200" spc="-30" dirty="0">
                <a:latin typeface="Calibri"/>
                <a:cs typeface="Calibri"/>
              </a:rPr>
              <a:t> </a:t>
            </a:r>
            <a:r>
              <a:rPr sz="1200" dirty="0">
                <a:latin typeface="Calibri"/>
                <a:cs typeface="Calibri"/>
              </a:rPr>
              <a:t>banking</a:t>
            </a:r>
            <a:r>
              <a:rPr sz="1200" spc="-30" dirty="0">
                <a:latin typeface="Calibri"/>
                <a:cs typeface="Calibri"/>
              </a:rPr>
              <a:t> </a:t>
            </a:r>
            <a:r>
              <a:rPr sz="1200" dirty="0">
                <a:latin typeface="Calibri"/>
                <a:cs typeface="Calibri"/>
              </a:rPr>
              <a:t>and</a:t>
            </a:r>
            <a:r>
              <a:rPr sz="1200" spc="-10" dirty="0">
                <a:latin typeface="Calibri"/>
                <a:cs typeface="Calibri"/>
              </a:rPr>
              <a:t> investment </a:t>
            </a:r>
            <a:r>
              <a:rPr sz="1200" dirty="0">
                <a:latin typeface="Calibri"/>
                <a:cs typeface="Calibri"/>
              </a:rPr>
              <a:t>products</a:t>
            </a:r>
            <a:r>
              <a:rPr sz="1200" spc="-20"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other</a:t>
            </a:r>
            <a:r>
              <a:rPr sz="1200" spc="-15" dirty="0">
                <a:latin typeface="Calibri"/>
                <a:cs typeface="Calibri"/>
              </a:rPr>
              <a:t> </a:t>
            </a:r>
            <a:r>
              <a:rPr sz="1200" dirty="0">
                <a:latin typeface="Calibri"/>
                <a:cs typeface="Calibri"/>
              </a:rPr>
              <a:t>financial</a:t>
            </a:r>
            <a:r>
              <a:rPr sz="1200" spc="-30" dirty="0">
                <a:latin typeface="Calibri"/>
                <a:cs typeface="Calibri"/>
              </a:rPr>
              <a:t> </a:t>
            </a:r>
            <a:r>
              <a:rPr sz="1200" dirty="0">
                <a:latin typeface="Calibri"/>
                <a:cs typeface="Calibri"/>
              </a:rPr>
              <a:t>services</a:t>
            </a:r>
            <a:r>
              <a:rPr sz="1200" spc="25" dirty="0">
                <a:latin typeface="Calibri"/>
                <a:cs typeface="Calibri"/>
              </a:rPr>
              <a:t> </a:t>
            </a:r>
            <a:r>
              <a:rPr sz="1200" spc="-50" dirty="0">
                <a:latin typeface="Calibri"/>
                <a:cs typeface="Calibri"/>
              </a:rPr>
              <a:t>.</a:t>
            </a:r>
            <a:endParaRPr sz="1200">
              <a:latin typeface="Calibri"/>
              <a:cs typeface="Calibri"/>
            </a:endParaRPr>
          </a:p>
          <a:p>
            <a:pPr>
              <a:lnSpc>
                <a:spcPct val="100000"/>
              </a:lnSpc>
              <a:spcBef>
                <a:spcPts val="20"/>
              </a:spcBef>
            </a:pPr>
            <a:endParaRPr sz="1400">
              <a:latin typeface="Calibri"/>
              <a:cs typeface="Calibri"/>
            </a:endParaRPr>
          </a:p>
          <a:p>
            <a:pPr marL="12700" marR="5080">
              <a:lnSpc>
                <a:spcPct val="100000"/>
              </a:lnSpc>
            </a:pPr>
            <a:r>
              <a:rPr sz="1200" dirty="0">
                <a:latin typeface="Calibri"/>
                <a:cs typeface="Calibri"/>
              </a:rPr>
              <a:t>Merrill</a:t>
            </a:r>
            <a:r>
              <a:rPr sz="1200" spc="-35" dirty="0">
                <a:latin typeface="Calibri"/>
                <a:cs typeface="Calibri"/>
              </a:rPr>
              <a:t> </a:t>
            </a:r>
            <a:r>
              <a:rPr sz="1200" spc="-10" dirty="0">
                <a:latin typeface="Calibri"/>
                <a:cs typeface="Calibri"/>
              </a:rPr>
              <a:t>Lynch,</a:t>
            </a:r>
            <a:r>
              <a:rPr sz="1200" spc="-25" dirty="0">
                <a:latin typeface="Calibri"/>
                <a:cs typeface="Calibri"/>
              </a:rPr>
              <a:t> </a:t>
            </a:r>
            <a:r>
              <a:rPr sz="1200" dirty="0">
                <a:latin typeface="Calibri"/>
                <a:cs typeface="Calibri"/>
              </a:rPr>
              <a:t>Pierce,</a:t>
            </a:r>
            <a:r>
              <a:rPr sz="1200" spc="5" dirty="0">
                <a:latin typeface="Calibri"/>
                <a:cs typeface="Calibri"/>
              </a:rPr>
              <a:t> </a:t>
            </a:r>
            <a:r>
              <a:rPr sz="1200" dirty="0">
                <a:latin typeface="Calibri"/>
                <a:cs typeface="Calibri"/>
              </a:rPr>
              <a:t>Fenner</a:t>
            </a:r>
            <a:r>
              <a:rPr sz="1200" spc="-30" dirty="0">
                <a:latin typeface="Calibri"/>
                <a:cs typeface="Calibri"/>
              </a:rPr>
              <a:t> </a:t>
            </a:r>
            <a:r>
              <a:rPr sz="1200" dirty="0">
                <a:latin typeface="Calibri"/>
                <a:cs typeface="Calibri"/>
              </a:rPr>
              <a:t>&amp;</a:t>
            </a:r>
            <a:r>
              <a:rPr sz="1200" spc="-10" dirty="0">
                <a:latin typeface="Calibri"/>
                <a:cs typeface="Calibri"/>
              </a:rPr>
              <a:t> </a:t>
            </a:r>
            <a:r>
              <a:rPr sz="1200" dirty="0">
                <a:latin typeface="Calibri"/>
                <a:cs typeface="Calibri"/>
              </a:rPr>
              <a:t>Smith</a:t>
            </a:r>
            <a:r>
              <a:rPr sz="1200" spc="-5" dirty="0">
                <a:latin typeface="Calibri"/>
                <a:cs typeface="Calibri"/>
              </a:rPr>
              <a:t> </a:t>
            </a:r>
            <a:r>
              <a:rPr sz="1200" spc="-10" dirty="0">
                <a:latin typeface="Calibri"/>
                <a:cs typeface="Calibri"/>
              </a:rPr>
              <a:t>Incorporated</a:t>
            </a:r>
            <a:r>
              <a:rPr sz="1200" spc="-40" dirty="0">
                <a:latin typeface="Calibri"/>
                <a:cs typeface="Calibri"/>
              </a:rPr>
              <a:t> </a:t>
            </a:r>
            <a:r>
              <a:rPr sz="1200" dirty="0">
                <a:latin typeface="Calibri"/>
                <a:cs typeface="Calibri"/>
              </a:rPr>
              <a:t>(also</a:t>
            </a:r>
            <a:r>
              <a:rPr sz="1200" spc="5" dirty="0">
                <a:latin typeface="Calibri"/>
                <a:cs typeface="Calibri"/>
              </a:rPr>
              <a:t> </a:t>
            </a:r>
            <a:r>
              <a:rPr sz="1200" spc="-10" dirty="0">
                <a:latin typeface="Calibri"/>
                <a:cs typeface="Calibri"/>
              </a:rPr>
              <a:t>referred</a:t>
            </a:r>
            <a:r>
              <a:rPr sz="1200" spc="-40" dirty="0">
                <a:latin typeface="Calibri"/>
                <a:cs typeface="Calibri"/>
              </a:rPr>
              <a:t> </a:t>
            </a:r>
            <a:r>
              <a:rPr sz="1200" dirty="0">
                <a:latin typeface="Calibri"/>
                <a:cs typeface="Calibri"/>
              </a:rPr>
              <a:t>to</a:t>
            </a:r>
            <a:r>
              <a:rPr sz="1200" spc="-5" dirty="0">
                <a:latin typeface="Calibri"/>
                <a:cs typeface="Calibri"/>
              </a:rPr>
              <a:t> </a:t>
            </a:r>
            <a:r>
              <a:rPr sz="1200" dirty="0">
                <a:latin typeface="Calibri"/>
                <a:cs typeface="Calibri"/>
              </a:rPr>
              <a:t>as</a:t>
            </a:r>
            <a:r>
              <a:rPr sz="1200" spc="15" dirty="0">
                <a:latin typeface="Calibri"/>
                <a:cs typeface="Calibri"/>
              </a:rPr>
              <a:t> </a:t>
            </a:r>
            <a:r>
              <a:rPr sz="1200" dirty="0">
                <a:latin typeface="Calibri"/>
                <a:cs typeface="Calibri"/>
              </a:rPr>
              <a:t>“MLPF&amp;S”</a:t>
            </a:r>
            <a:r>
              <a:rPr sz="1200" spc="-20" dirty="0">
                <a:latin typeface="Calibri"/>
                <a:cs typeface="Calibri"/>
              </a:rPr>
              <a:t> </a:t>
            </a:r>
            <a:r>
              <a:rPr sz="1200" dirty="0">
                <a:latin typeface="Calibri"/>
                <a:cs typeface="Calibri"/>
              </a:rPr>
              <a:t>or</a:t>
            </a:r>
            <a:r>
              <a:rPr sz="1200" spc="-10" dirty="0">
                <a:latin typeface="Calibri"/>
                <a:cs typeface="Calibri"/>
              </a:rPr>
              <a:t> </a:t>
            </a:r>
            <a:r>
              <a:rPr sz="1200" dirty="0">
                <a:latin typeface="Calibri"/>
                <a:cs typeface="Calibri"/>
              </a:rPr>
              <a:t>“Merrill”)</a:t>
            </a:r>
            <a:r>
              <a:rPr sz="1200" spc="-40" dirty="0">
                <a:latin typeface="Calibri"/>
                <a:cs typeface="Calibri"/>
              </a:rPr>
              <a:t> </a:t>
            </a:r>
            <a:r>
              <a:rPr sz="1200" dirty="0">
                <a:latin typeface="Calibri"/>
                <a:cs typeface="Calibri"/>
              </a:rPr>
              <a:t>makes</a:t>
            </a:r>
            <a:r>
              <a:rPr sz="1200" spc="25" dirty="0">
                <a:latin typeface="Calibri"/>
                <a:cs typeface="Calibri"/>
              </a:rPr>
              <a:t> </a:t>
            </a:r>
            <a:r>
              <a:rPr sz="1200" dirty="0">
                <a:latin typeface="Calibri"/>
                <a:cs typeface="Calibri"/>
              </a:rPr>
              <a:t>available</a:t>
            </a:r>
            <a:r>
              <a:rPr sz="1200" spc="-20" dirty="0">
                <a:latin typeface="Calibri"/>
                <a:cs typeface="Calibri"/>
              </a:rPr>
              <a:t> </a:t>
            </a:r>
            <a:r>
              <a:rPr sz="1200" dirty="0">
                <a:latin typeface="Calibri"/>
                <a:cs typeface="Calibri"/>
              </a:rPr>
              <a:t>certain</a:t>
            </a:r>
            <a:r>
              <a:rPr sz="1200" spc="-15" dirty="0">
                <a:latin typeface="Calibri"/>
                <a:cs typeface="Calibri"/>
              </a:rPr>
              <a:t> </a:t>
            </a:r>
            <a:r>
              <a:rPr sz="1200" spc="-10" dirty="0">
                <a:latin typeface="Calibri"/>
                <a:cs typeface="Calibri"/>
              </a:rPr>
              <a:t>investment</a:t>
            </a:r>
            <a:r>
              <a:rPr sz="1200" spc="-15" dirty="0">
                <a:latin typeface="Calibri"/>
                <a:cs typeface="Calibri"/>
              </a:rPr>
              <a:t> </a:t>
            </a:r>
            <a:r>
              <a:rPr sz="1200" spc="-10" dirty="0">
                <a:latin typeface="Calibri"/>
                <a:cs typeface="Calibri"/>
              </a:rPr>
              <a:t>products </a:t>
            </a:r>
            <a:r>
              <a:rPr sz="1200" dirty="0">
                <a:latin typeface="Calibri"/>
                <a:cs typeface="Calibri"/>
              </a:rPr>
              <a:t>sponsored,</a:t>
            </a:r>
            <a:r>
              <a:rPr sz="1200" spc="-20" dirty="0">
                <a:latin typeface="Calibri"/>
                <a:cs typeface="Calibri"/>
              </a:rPr>
              <a:t> </a:t>
            </a:r>
            <a:r>
              <a:rPr sz="1200" dirty="0">
                <a:latin typeface="Calibri"/>
                <a:cs typeface="Calibri"/>
              </a:rPr>
              <a:t>managed,</a:t>
            </a:r>
            <a:r>
              <a:rPr sz="1200" spc="-20" dirty="0">
                <a:latin typeface="Calibri"/>
                <a:cs typeface="Calibri"/>
              </a:rPr>
              <a:t> </a:t>
            </a:r>
            <a:r>
              <a:rPr sz="1200" spc="-10" dirty="0">
                <a:latin typeface="Calibri"/>
                <a:cs typeface="Calibri"/>
              </a:rPr>
              <a:t>distributed</a:t>
            </a:r>
            <a:r>
              <a:rPr sz="1200" spc="-40" dirty="0">
                <a:latin typeface="Calibri"/>
                <a:cs typeface="Calibri"/>
              </a:rPr>
              <a:t> </a:t>
            </a:r>
            <a:r>
              <a:rPr sz="1200" dirty="0">
                <a:latin typeface="Calibri"/>
                <a:cs typeface="Calibri"/>
              </a:rPr>
              <a:t>or</a:t>
            </a:r>
            <a:r>
              <a:rPr sz="1200" spc="5" dirty="0">
                <a:latin typeface="Calibri"/>
                <a:cs typeface="Calibri"/>
              </a:rPr>
              <a:t> </a:t>
            </a:r>
            <a:r>
              <a:rPr sz="1200" dirty="0">
                <a:latin typeface="Calibri"/>
                <a:cs typeface="Calibri"/>
              </a:rPr>
              <a:t>provided</a:t>
            </a:r>
            <a:r>
              <a:rPr sz="1200" spc="-40" dirty="0">
                <a:latin typeface="Calibri"/>
                <a:cs typeface="Calibri"/>
              </a:rPr>
              <a:t> </a:t>
            </a:r>
            <a:r>
              <a:rPr sz="1200" dirty="0">
                <a:latin typeface="Calibri"/>
                <a:cs typeface="Calibri"/>
              </a:rPr>
              <a:t>by</a:t>
            </a:r>
            <a:r>
              <a:rPr sz="1200" spc="-25" dirty="0">
                <a:latin typeface="Calibri"/>
                <a:cs typeface="Calibri"/>
              </a:rPr>
              <a:t> </a:t>
            </a:r>
            <a:r>
              <a:rPr sz="1200" dirty="0">
                <a:latin typeface="Calibri"/>
                <a:cs typeface="Calibri"/>
              </a:rPr>
              <a:t>companies that</a:t>
            </a:r>
            <a:r>
              <a:rPr sz="1200" spc="-15" dirty="0">
                <a:latin typeface="Calibri"/>
                <a:cs typeface="Calibri"/>
              </a:rPr>
              <a:t> </a:t>
            </a:r>
            <a:r>
              <a:rPr sz="1200" dirty="0">
                <a:latin typeface="Calibri"/>
                <a:cs typeface="Calibri"/>
              </a:rPr>
              <a:t>are</a:t>
            </a:r>
            <a:r>
              <a:rPr sz="1200" spc="-5" dirty="0">
                <a:latin typeface="Calibri"/>
                <a:cs typeface="Calibri"/>
              </a:rPr>
              <a:t> </a:t>
            </a:r>
            <a:r>
              <a:rPr sz="1200" dirty="0">
                <a:latin typeface="Calibri"/>
                <a:cs typeface="Calibri"/>
              </a:rPr>
              <a:t>affiliates</a:t>
            </a:r>
            <a:r>
              <a:rPr sz="1200" spc="-1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Bank</a:t>
            </a:r>
            <a:r>
              <a:rPr sz="1200" spc="-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America</a:t>
            </a:r>
            <a:r>
              <a:rPr sz="1200" spc="15" dirty="0">
                <a:latin typeface="Calibri"/>
                <a:cs typeface="Calibri"/>
              </a:rPr>
              <a:t> </a:t>
            </a:r>
            <a:r>
              <a:rPr sz="1200" spc="-10" dirty="0">
                <a:latin typeface="Calibri"/>
                <a:cs typeface="Calibri"/>
              </a:rPr>
              <a:t>Corporation</a:t>
            </a:r>
            <a:r>
              <a:rPr sz="1200" spc="-40" dirty="0">
                <a:latin typeface="Calibri"/>
                <a:cs typeface="Calibri"/>
              </a:rPr>
              <a:t> </a:t>
            </a:r>
            <a:r>
              <a:rPr sz="1200" dirty="0">
                <a:latin typeface="Calibri"/>
                <a:cs typeface="Calibri"/>
              </a:rPr>
              <a:t>(“BofA</a:t>
            </a:r>
            <a:r>
              <a:rPr sz="1200" spc="5" dirty="0">
                <a:latin typeface="Calibri"/>
                <a:cs typeface="Calibri"/>
              </a:rPr>
              <a:t> </a:t>
            </a:r>
            <a:r>
              <a:rPr sz="1200" spc="-10" dirty="0">
                <a:latin typeface="Calibri"/>
                <a:cs typeface="Calibri"/>
              </a:rPr>
              <a:t>Corp.”).</a:t>
            </a:r>
            <a:r>
              <a:rPr sz="1200" spc="-25" dirty="0">
                <a:latin typeface="Calibri"/>
                <a:cs typeface="Calibri"/>
              </a:rPr>
              <a:t> </a:t>
            </a:r>
            <a:r>
              <a:rPr sz="1200" dirty="0">
                <a:latin typeface="Calibri"/>
                <a:cs typeface="Calibri"/>
              </a:rPr>
              <a:t>MLPF&amp;S</a:t>
            </a:r>
            <a:r>
              <a:rPr sz="1200" spc="-10" dirty="0">
                <a:latin typeface="Calibri"/>
                <a:cs typeface="Calibri"/>
              </a:rPr>
              <a:t> </a:t>
            </a:r>
            <a:r>
              <a:rPr sz="1200" dirty="0">
                <a:latin typeface="Calibri"/>
                <a:cs typeface="Calibri"/>
              </a:rPr>
              <a:t>is</a:t>
            </a:r>
            <a:r>
              <a:rPr sz="1200" spc="5" dirty="0">
                <a:latin typeface="Calibri"/>
                <a:cs typeface="Calibri"/>
              </a:rPr>
              <a:t> </a:t>
            </a:r>
            <a:r>
              <a:rPr sz="1200" spc="-50" dirty="0">
                <a:latin typeface="Calibri"/>
                <a:cs typeface="Calibri"/>
              </a:rPr>
              <a:t>a </a:t>
            </a:r>
            <a:r>
              <a:rPr sz="1200" spc="-10" dirty="0">
                <a:latin typeface="Calibri"/>
                <a:cs typeface="Calibri"/>
              </a:rPr>
              <a:t>registered</a:t>
            </a:r>
            <a:r>
              <a:rPr sz="1200" spc="-35" dirty="0">
                <a:latin typeface="Calibri"/>
                <a:cs typeface="Calibri"/>
              </a:rPr>
              <a:t> </a:t>
            </a:r>
            <a:r>
              <a:rPr sz="1200" spc="-10" dirty="0">
                <a:latin typeface="Calibri"/>
                <a:cs typeface="Calibri"/>
              </a:rPr>
              <a:t>broker-</a:t>
            </a:r>
            <a:r>
              <a:rPr sz="1200" spc="-20" dirty="0">
                <a:latin typeface="Calibri"/>
                <a:cs typeface="Calibri"/>
              </a:rPr>
              <a:t>dealer,</a:t>
            </a:r>
            <a:r>
              <a:rPr sz="1200" spc="-30" dirty="0">
                <a:latin typeface="Calibri"/>
                <a:cs typeface="Calibri"/>
              </a:rPr>
              <a:t> </a:t>
            </a:r>
            <a:r>
              <a:rPr sz="1200" spc="-10" dirty="0">
                <a:latin typeface="Calibri"/>
                <a:cs typeface="Calibri"/>
              </a:rPr>
              <a:t>registered</a:t>
            </a:r>
            <a:r>
              <a:rPr sz="1200" spc="-30" dirty="0">
                <a:latin typeface="Calibri"/>
                <a:cs typeface="Calibri"/>
              </a:rPr>
              <a:t> </a:t>
            </a:r>
            <a:r>
              <a:rPr sz="1200" spc="-10" dirty="0">
                <a:latin typeface="Calibri"/>
                <a:cs typeface="Calibri"/>
              </a:rPr>
              <a:t>investment adviser,</a:t>
            </a:r>
            <a:r>
              <a:rPr sz="1200" spc="-5" dirty="0">
                <a:latin typeface="Calibri"/>
                <a:cs typeface="Calibri"/>
              </a:rPr>
              <a:t> </a:t>
            </a:r>
            <a:r>
              <a:rPr sz="1200" dirty="0">
                <a:latin typeface="Calibri"/>
                <a:cs typeface="Calibri"/>
              </a:rPr>
              <a:t>Member</a:t>
            </a:r>
            <a:r>
              <a:rPr sz="1200" spc="-20" dirty="0">
                <a:latin typeface="Calibri"/>
                <a:cs typeface="Calibri"/>
              </a:rPr>
              <a:t> </a:t>
            </a:r>
            <a:r>
              <a:rPr sz="1200" dirty="0">
                <a:latin typeface="Calibri"/>
                <a:cs typeface="Calibri"/>
              </a:rPr>
              <a:t>SIPC</a:t>
            </a:r>
            <a:r>
              <a:rPr sz="1200" spc="5"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wholly</a:t>
            </a:r>
            <a:r>
              <a:rPr sz="1200" spc="5" dirty="0">
                <a:latin typeface="Calibri"/>
                <a:cs typeface="Calibri"/>
              </a:rPr>
              <a:t> </a:t>
            </a:r>
            <a:r>
              <a:rPr sz="1200" dirty="0">
                <a:latin typeface="Calibri"/>
                <a:cs typeface="Calibri"/>
              </a:rPr>
              <a:t>owned subsidiary</a:t>
            </a:r>
            <a:r>
              <a:rPr sz="1200" spc="-40" dirty="0">
                <a:latin typeface="Calibri"/>
                <a:cs typeface="Calibri"/>
              </a:rPr>
              <a:t> </a:t>
            </a:r>
            <a:r>
              <a:rPr sz="1200" dirty="0">
                <a:latin typeface="Calibri"/>
                <a:cs typeface="Calibri"/>
              </a:rPr>
              <a:t>of BofA</a:t>
            </a:r>
            <a:r>
              <a:rPr sz="1200" spc="10" dirty="0">
                <a:latin typeface="Calibri"/>
                <a:cs typeface="Calibri"/>
              </a:rPr>
              <a:t> </a:t>
            </a:r>
            <a:r>
              <a:rPr sz="1200" dirty="0">
                <a:latin typeface="Calibri"/>
                <a:cs typeface="Calibri"/>
              </a:rPr>
              <a:t>Corp.</a:t>
            </a:r>
            <a:r>
              <a:rPr sz="1200" spc="-10" dirty="0">
                <a:latin typeface="Calibri"/>
                <a:cs typeface="Calibri"/>
              </a:rPr>
              <a:t> </a:t>
            </a:r>
            <a:r>
              <a:rPr sz="1200" dirty="0">
                <a:latin typeface="Calibri"/>
                <a:cs typeface="Calibri"/>
              </a:rPr>
              <a:t>Merrill</a:t>
            </a:r>
            <a:r>
              <a:rPr sz="1200" spc="-30" dirty="0">
                <a:latin typeface="Calibri"/>
                <a:cs typeface="Calibri"/>
              </a:rPr>
              <a:t> </a:t>
            </a:r>
            <a:r>
              <a:rPr sz="1200" dirty="0">
                <a:latin typeface="Calibri"/>
                <a:cs typeface="Calibri"/>
              </a:rPr>
              <a:t>Lynch Life</a:t>
            </a:r>
            <a:r>
              <a:rPr sz="1200" spc="-15" dirty="0">
                <a:latin typeface="Calibri"/>
                <a:cs typeface="Calibri"/>
              </a:rPr>
              <a:t> </a:t>
            </a:r>
            <a:r>
              <a:rPr sz="1200" spc="-10" dirty="0">
                <a:latin typeface="Calibri"/>
                <a:cs typeface="Calibri"/>
              </a:rPr>
              <a:t>Agency </a:t>
            </a:r>
            <a:r>
              <a:rPr sz="1200" dirty="0">
                <a:latin typeface="Calibri"/>
                <a:cs typeface="Calibri"/>
              </a:rPr>
              <a:t>Inc.</a:t>
            </a:r>
            <a:r>
              <a:rPr sz="1200" spc="15" dirty="0">
                <a:latin typeface="Calibri"/>
                <a:cs typeface="Calibri"/>
              </a:rPr>
              <a:t> </a:t>
            </a:r>
            <a:r>
              <a:rPr sz="1200" dirty="0">
                <a:latin typeface="Calibri"/>
                <a:cs typeface="Calibri"/>
              </a:rPr>
              <a:t>(“MLLA”)</a:t>
            </a:r>
            <a:r>
              <a:rPr sz="1200" spc="5"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a</a:t>
            </a:r>
            <a:r>
              <a:rPr sz="1200" spc="25" dirty="0">
                <a:latin typeface="Calibri"/>
                <a:cs typeface="Calibri"/>
              </a:rPr>
              <a:t> </a:t>
            </a:r>
            <a:r>
              <a:rPr sz="1200" dirty="0">
                <a:latin typeface="Calibri"/>
                <a:cs typeface="Calibri"/>
              </a:rPr>
              <a:t>licensed</a:t>
            </a:r>
            <a:r>
              <a:rPr sz="1200" spc="10" dirty="0">
                <a:latin typeface="Calibri"/>
                <a:cs typeface="Calibri"/>
              </a:rPr>
              <a:t> </a:t>
            </a:r>
            <a:r>
              <a:rPr sz="1200" dirty="0">
                <a:latin typeface="Calibri"/>
                <a:cs typeface="Calibri"/>
              </a:rPr>
              <a:t>insurance agency</a:t>
            </a:r>
            <a:r>
              <a:rPr sz="1200" spc="5" dirty="0">
                <a:latin typeface="Calibri"/>
                <a:cs typeface="Calibri"/>
              </a:rPr>
              <a:t> </a:t>
            </a:r>
            <a:r>
              <a:rPr sz="1200" dirty="0">
                <a:latin typeface="Calibri"/>
                <a:cs typeface="Calibri"/>
              </a:rPr>
              <a:t>and a</a:t>
            </a:r>
            <a:r>
              <a:rPr sz="1200" spc="25" dirty="0">
                <a:latin typeface="Calibri"/>
                <a:cs typeface="Calibri"/>
              </a:rPr>
              <a:t> </a:t>
            </a:r>
            <a:r>
              <a:rPr sz="1200" dirty="0">
                <a:latin typeface="Calibri"/>
                <a:cs typeface="Calibri"/>
              </a:rPr>
              <a:t>wholly</a:t>
            </a:r>
            <a:r>
              <a:rPr sz="1200" spc="20" dirty="0">
                <a:latin typeface="Calibri"/>
                <a:cs typeface="Calibri"/>
              </a:rPr>
              <a:t> </a:t>
            </a:r>
            <a:r>
              <a:rPr sz="1200" dirty="0">
                <a:latin typeface="Calibri"/>
                <a:cs typeface="Calibri"/>
              </a:rPr>
              <a:t>owned subsidiary</a:t>
            </a:r>
            <a:r>
              <a:rPr sz="1200" spc="-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BofA</a:t>
            </a:r>
            <a:r>
              <a:rPr sz="1200" spc="25" dirty="0">
                <a:latin typeface="Calibri"/>
                <a:cs typeface="Calibri"/>
              </a:rPr>
              <a:t> </a:t>
            </a:r>
            <a:r>
              <a:rPr sz="1200" spc="-10" dirty="0">
                <a:latin typeface="Calibri"/>
                <a:cs typeface="Calibri"/>
              </a:rPr>
              <a:t>Corp.</a:t>
            </a:r>
            <a:endParaRPr sz="1200">
              <a:latin typeface="Calibri"/>
              <a:cs typeface="Calibri"/>
            </a:endParaRPr>
          </a:p>
          <a:p>
            <a:pPr>
              <a:lnSpc>
                <a:spcPct val="100000"/>
              </a:lnSpc>
              <a:spcBef>
                <a:spcPts val="35"/>
              </a:spcBef>
            </a:pPr>
            <a:endParaRPr sz="1150">
              <a:latin typeface="Calibri"/>
              <a:cs typeface="Calibri"/>
            </a:endParaRPr>
          </a:p>
          <a:p>
            <a:pPr marL="12700" marR="158750">
              <a:lnSpc>
                <a:spcPct val="100000"/>
              </a:lnSpc>
            </a:pPr>
            <a:r>
              <a:rPr sz="1200" dirty="0">
                <a:latin typeface="Calibri"/>
                <a:cs typeface="Calibri"/>
              </a:rPr>
              <a:t>This</a:t>
            </a:r>
            <a:r>
              <a:rPr sz="1200" spc="-25" dirty="0">
                <a:latin typeface="Calibri"/>
                <a:cs typeface="Calibri"/>
              </a:rPr>
              <a:t> </a:t>
            </a:r>
            <a:r>
              <a:rPr sz="1200" dirty="0">
                <a:latin typeface="Calibri"/>
                <a:cs typeface="Calibri"/>
              </a:rPr>
              <a:t>material</a:t>
            </a:r>
            <a:r>
              <a:rPr sz="1200" spc="-15" dirty="0">
                <a:latin typeface="Calibri"/>
                <a:cs typeface="Calibri"/>
              </a:rPr>
              <a:t> </a:t>
            </a:r>
            <a:r>
              <a:rPr sz="1200" dirty="0">
                <a:latin typeface="Calibri"/>
                <a:cs typeface="Calibri"/>
              </a:rPr>
              <a:t>does</a:t>
            </a:r>
            <a:r>
              <a:rPr sz="1200" spc="-25" dirty="0">
                <a:latin typeface="Calibri"/>
                <a:cs typeface="Calibri"/>
              </a:rPr>
              <a:t> </a:t>
            </a:r>
            <a:r>
              <a:rPr sz="1200" dirty="0">
                <a:latin typeface="Calibri"/>
                <a:cs typeface="Calibri"/>
              </a:rPr>
              <a:t>not</a:t>
            </a:r>
            <a:r>
              <a:rPr sz="1200" spc="-20" dirty="0">
                <a:latin typeface="Calibri"/>
                <a:cs typeface="Calibri"/>
              </a:rPr>
              <a:t> </a:t>
            </a:r>
            <a:r>
              <a:rPr sz="1200" dirty="0">
                <a:latin typeface="Calibri"/>
                <a:cs typeface="Calibri"/>
              </a:rPr>
              <a:t>take</a:t>
            </a:r>
            <a:r>
              <a:rPr sz="1200" spc="-20" dirty="0">
                <a:latin typeface="Calibri"/>
                <a:cs typeface="Calibri"/>
              </a:rPr>
              <a:t> </a:t>
            </a:r>
            <a:r>
              <a:rPr sz="1200" dirty="0">
                <a:latin typeface="Calibri"/>
                <a:cs typeface="Calibri"/>
              </a:rPr>
              <a:t>into</a:t>
            </a:r>
            <a:r>
              <a:rPr sz="1200" spc="-20" dirty="0">
                <a:latin typeface="Calibri"/>
                <a:cs typeface="Calibri"/>
              </a:rPr>
              <a:t> </a:t>
            </a:r>
            <a:r>
              <a:rPr sz="1200" dirty="0">
                <a:latin typeface="Calibri"/>
                <a:cs typeface="Calibri"/>
              </a:rPr>
              <a:t>account</a:t>
            </a:r>
            <a:r>
              <a:rPr sz="1200" spc="-25"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client’s</a:t>
            </a:r>
            <a:r>
              <a:rPr sz="1200" spc="-15" dirty="0">
                <a:latin typeface="Calibri"/>
                <a:cs typeface="Calibri"/>
              </a:rPr>
              <a:t> </a:t>
            </a:r>
            <a:r>
              <a:rPr sz="1200" dirty="0">
                <a:latin typeface="Calibri"/>
                <a:cs typeface="Calibri"/>
              </a:rPr>
              <a:t>particular</a:t>
            </a:r>
            <a:r>
              <a:rPr sz="1200" spc="-25" dirty="0">
                <a:latin typeface="Calibri"/>
                <a:cs typeface="Calibri"/>
              </a:rPr>
              <a:t> </a:t>
            </a:r>
            <a:r>
              <a:rPr sz="1200" dirty="0">
                <a:latin typeface="Calibri"/>
                <a:cs typeface="Calibri"/>
              </a:rPr>
              <a:t>investment</a:t>
            </a:r>
            <a:r>
              <a:rPr sz="1200" spc="-20" dirty="0">
                <a:latin typeface="Calibri"/>
                <a:cs typeface="Calibri"/>
              </a:rPr>
              <a:t> </a:t>
            </a:r>
            <a:r>
              <a:rPr sz="1200" dirty="0">
                <a:latin typeface="Calibri"/>
                <a:cs typeface="Calibri"/>
              </a:rPr>
              <a:t>objectives,</a:t>
            </a:r>
            <a:r>
              <a:rPr sz="1200" spc="-25" dirty="0">
                <a:latin typeface="Calibri"/>
                <a:cs typeface="Calibri"/>
              </a:rPr>
              <a:t> </a:t>
            </a:r>
            <a:r>
              <a:rPr sz="1200" dirty="0">
                <a:latin typeface="Calibri"/>
                <a:cs typeface="Calibri"/>
              </a:rPr>
              <a:t>financial</a:t>
            </a:r>
            <a:r>
              <a:rPr sz="1200" spc="-20" dirty="0">
                <a:latin typeface="Calibri"/>
                <a:cs typeface="Calibri"/>
              </a:rPr>
              <a:t> </a:t>
            </a:r>
            <a:r>
              <a:rPr sz="1200" dirty="0">
                <a:latin typeface="Calibri"/>
                <a:cs typeface="Calibri"/>
              </a:rPr>
              <a:t>situations,</a:t>
            </a:r>
            <a:r>
              <a:rPr sz="1200" spc="-25"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needs</a:t>
            </a:r>
            <a:r>
              <a:rPr sz="1200" spc="-20" dirty="0">
                <a:latin typeface="Calibri"/>
                <a:cs typeface="Calibri"/>
              </a:rPr>
              <a:t> </a:t>
            </a:r>
            <a:r>
              <a:rPr sz="1200" dirty="0">
                <a:latin typeface="Calibri"/>
                <a:cs typeface="Calibri"/>
              </a:rPr>
              <a:t>and</a:t>
            </a:r>
            <a:r>
              <a:rPr sz="1200" spc="-25"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not</a:t>
            </a:r>
            <a:r>
              <a:rPr sz="1200" spc="-25" dirty="0">
                <a:latin typeface="Calibri"/>
                <a:cs typeface="Calibri"/>
              </a:rPr>
              <a:t> </a:t>
            </a:r>
            <a:r>
              <a:rPr sz="1200" dirty="0">
                <a:latin typeface="Calibri"/>
                <a:cs typeface="Calibri"/>
              </a:rPr>
              <a:t>intended</a:t>
            </a:r>
            <a:r>
              <a:rPr sz="1200" spc="-20" dirty="0">
                <a:latin typeface="Calibri"/>
                <a:cs typeface="Calibri"/>
              </a:rPr>
              <a:t> </a:t>
            </a:r>
            <a:r>
              <a:rPr sz="1200" dirty="0">
                <a:latin typeface="Calibri"/>
                <a:cs typeface="Calibri"/>
              </a:rPr>
              <a:t>as</a:t>
            </a:r>
            <a:r>
              <a:rPr sz="1200" spc="-20" dirty="0">
                <a:latin typeface="Calibri"/>
                <a:cs typeface="Calibri"/>
              </a:rPr>
              <a:t> </a:t>
            </a:r>
            <a:r>
              <a:rPr sz="1200" spc="-50" dirty="0">
                <a:latin typeface="Calibri"/>
                <a:cs typeface="Calibri"/>
              </a:rPr>
              <a:t>a </a:t>
            </a:r>
            <a:r>
              <a:rPr sz="1200" dirty="0">
                <a:latin typeface="Calibri"/>
                <a:cs typeface="Calibri"/>
              </a:rPr>
              <a:t>recommendation,</a:t>
            </a:r>
            <a:r>
              <a:rPr sz="1200" spc="-20" dirty="0">
                <a:latin typeface="Calibri"/>
                <a:cs typeface="Calibri"/>
              </a:rPr>
              <a:t> </a:t>
            </a:r>
            <a:r>
              <a:rPr sz="1200" dirty="0">
                <a:latin typeface="Calibri"/>
                <a:cs typeface="Calibri"/>
              </a:rPr>
              <a:t>offer</a:t>
            </a:r>
            <a:r>
              <a:rPr sz="1200" spc="-20"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solicitation</a:t>
            </a:r>
            <a:r>
              <a:rPr sz="1200" spc="-20" dirty="0">
                <a:latin typeface="Calibri"/>
                <a:cs typeface="Calibri"/>
              </a:rPr>
              <a:t> </a:t>
            </a:r>
            <a:r>
              <a:rPr sz="1200" dirty="0">
                <a:latin typeface="Calibri"/>
                <a:cs typeface="Calibri"/>
              </a:rPr>
              <a:t>for</a:t>
            </a:r>
            <a:r>
              <a:rPr sz="1200" spc="-20"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purchase</a:t>
            </a:r>
            <a:r>
              <a:rPr sz="1200" spc="-20"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sale</a:t>
            </a:r>
            <a:r>
              <a:rPr sz="1200" spc="-20" dirty="0">
                <a:latin typeface="Calibri"/>
                <a:cs typeface="Calibri"/>
              </a:rPr>
              <a:t> </a:t>
            </a:r>
            <a:r>
              <a:rPr sz="1200" dirty="0">
                <a:latin typeface="Calibri"/>
                <a:cs typeface="Calibri"/>
              </a:rPr>
              <a:t>of</a:t>
            </a:r>
            <a:r>
              <a:rPr sz="1200" spc="-20" dirty="0">
                <a:latin typeface="Calibri"/>
                <a:cs typeface="Calibri"/>
              </a:rPr>
              <a:t> </a:t>
            </a:r>
            <a:r>
              <a:rPr sz="1200" dirty="0">
                <a:latin typeface="Calibri"/>
                <a:cs typeface="Calibri"/>
              </a:rPr>
              <a:t>any</a:t>
            </a:r>
            <a:r>
              <a:rPr sz="1200" spc="-25" dirty="0">
                <a:latin typeface="Calibri"/>
                <a:cs typeface="Calibri"/>
              </a:rPr>
              <a:t> </a:t>
            </a:r>
            <a:r>
              <a:rPr sz="1200" dirty="0">
                <a:latin typeface="Calibri"/>
                <a:cs typeface="Calibri"/>
              </a:rPr>
              <a:t>security</a:t>
            </a:r>
            <a:r>
              <a:rPr sz="1200" spc="-20"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investment</a:t>
            </a:r>
            <a:r>
              <a:rPr sz="1200" spc="-20" dirty="0">
                <a:latin typeface="Calibri"/>
                <a:cs typeface="Calibri"/>
              </a:rPr>
              <a:t> </a:t>
            </a:r>
            <a:r>
              <a:rPr sz="1200" dirty="0">
                <a:latin typeface="Calibri"/>
                <a:cs typeface="Calibri"/>
              </a:rPr>
              <a:t>strategy.</a:t>
            </a:r>
            <a:r>
              <a:rPr sz="1200" spc="-20" dirty="0">
                <a:latin typeface="Calibri"/>
                <a:cs typeface="Calibri"/>
              </a:rPr>
              <a:t> </a:t>
            </a:r>
            <a:r>
              <a:rPr sz="1200" dirty="0">
                <a:latin typeface="Calibri"/>
                <a:cs typeface="Calibri"/>
              </a:rPr>
              <a:t>Merrill</a:t>
            </a:r>
            <a:r>
              <a:rPr sz="1200" spc="-20" dirty="0">
                <a:latin typeface="Calibri"/>
                <a:cs typeface="Calibri"/>
              </a:rPr>
              <a:t> </a:t>
            </a:r>
            <a:r>
              <a:rPr sz="1200" dirty="0">
                <a:latin typeface="Calibri"/>
                <a:cs typeface="Calibri"/>
              </a:rPr>
              <a:t>offers</a:t>
            </a:r>
            <a:r>
              <a:rPr sz="1200" spc="-20"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broad</a:t>
            </a:r>
            <a:r>
              <a:rPr sz="1200" spc="-20" dirty="0">
                <a:latin typeface="Calibri"/>
                <a:cs typeface="Calibri"/>
              </a:rPr>
              <a:t> </a:t>
            </a:r>
            <a:r>
              <a:rPr sz="1200" dirty="0">
                <a:latin typeface="Calibri"/>
                <a:cs typeface="Calibri"/>
              </a:rPr>
              <a:t>range</a:t>
            </a:r>
            <a:r>
              <a:rPr sz="1200" spc="-15" dirty="0">
                <a:latin typeface="Calibri"/>
                <a:cs typeface="Calibri"/>
              </a:rPr>
              <a:t> </a:t>
            </a:r>
            <a:r>
              <a:rPr sz="1200" spc="-25" dirty="0">
                <a:latin typeface="Calibri"/>
                <a:cs typeface="Calibri"/>
              </a:rPr>
              <a:t>of </a:t>
            </a:r>
            <a:r>
              <a:rPr sz="1200" dirty="0">
                <a:latin typeface="Calibri"/>
                <a:cs typeface="Calibri"/>
              </a:rPr>
              <a:t>brokerage,</a:t>
            </a:r>
            <a:r>
              <a:rPr sz="1200" spc="-40" dirty="0">
                <a:latin typeface="Calibri"/>
                <a:cs typeface="Calibri"/>
              </a:rPr>
              <a:t> </a:t>
            </a:r>
            <a:r>
              <a:rPr sz="1200" dirty="0">
                <a:latin typeface="Calibri"/>
                <a:cs typeface="Calibri"/>
              </a:rPr>
              <a:t>investment</a:t>
            </a:r>
            <a:r>
              <a:rPr sz="1200" spc="-35" dirty="0">
                <a:latin typeface="Calibri"/>
                <a:cs typeface="Calibri"/>
              </a:rPr>
              <a:t> </a:t>
            </a:r>
            <a:r>
              <a:rPr sz="1200" dirty="0">
                <a:latin typeface="Calibri"/>
                <a:cs typeface="Calibri"/>
              </a:rPr>
              <a:t>advisory</a:t>
            </a:r>
            <a:r>
              <a:rPr sz="1200" spc="-35" dirty="0">
                <a:latin typeface="Calibri"/>
                <a:cs typeface="Calibri"/>
              </a:rPr>
              <a:t> </a:t>
            </a:r>
            <a:r>
              <a:rPr sz="1200" dirty="0">
                <a:latin typeface="Calibri"/>
                <a:cs typeface="Calibri"/>
              </a:rPr>
              <a:t>(including</a:t>
            </a:r>
            <a:r>
              <a:rPr sz="1200" spc="-35" dirty="0">
                <a:latin typeface="Calibri"/>
                <a:cs typeface="Calibri"/>
              </a:rPr>
              <a:t> </a:t>
            </a:r>
            <a:r>
              <a:rPr sz="1200" dirty="0">
                <a:latin typeface="Calibri"/>
                <a:cs typeface="Calibri"/>
              </a:rPr>
              <a:t>financial</a:t>
            </a:r>
            <a:r>
              <a:rPr sz="1200" spc="-35" dirty="0">
                <a:latin typeface="Calibri"/>
                <a:cs typeface="Calibri"/>
              </a:rPr>
              <a:t> </a:t>
            </a:r>
            <a:r>
              <a:rPr sz="1200" dirty="0">
                <a:latin typeface="Calibri"/>
                <a:cs typeface="Calibri"/>
              </a:rPr>
              <a:t>planning)</a:t>
            </a:r>
            <a:r>
              <a:rPr sz="1200" spc="-35" dirty="0">
                <a:latin typeface="Calibri"/>
                <a:cs typeface="Calibri"/>
              </a:rPr>
              <a:t> </a:t>
            </a:r>
            <a:r>
              <a:rPr sz="1200" dirty="0">
                <a:latin typeface="Calibri"/>
                <a:cs typeface="Calibri"/>
              </a:rPr>
              <a:t>and</a:t>
            </a:r>
            <a:r>
              <a:rPr sz="1200" spc="-35" dirty="0">
                <a:latin typeface="Calibri"/>
                <a:cs typeface="Calibri"/>
              </a:rPr>
              <a:t> </a:t>
            </a:r>
            <a:r>
              <a:rPr sz="1200" dirty="0">
                <a:latin typeface="Calibri"/>
                <a:cs typeface="Calibri"/>
              </a:rPr>
              <a:t>other</a:t>
            </a:r>
            <a:r>
              <a:rPr sz="1200" spc="-35" dirty="0">
                <a:latin typeface="Calibri"/>
                <a:cs typeface="Calibri"/>
              </a:rPr>
              <a:t> </a:t>
            </a:r>
            <a:r>
              <a:rPr sz="1200" dirty="0">
                <a:latin typeface="Calibri"/>
                <a:cs typeface="Calibri"/>
              </a:rPr>
              <a:t>services.</a:t>
            </a:r>
            <a:r>
              <a:rPr sz="1200" spc="-35" dirty="0">
                <a:latin typeface="Calibri"/>
                <a:cs typeface="Calibri"/>
              </a:rPr>
              <a:t> </a:t>
            </a:r>
            <a:r>
              <a:rPr sz="1200" dirty="0">
                <a:latin typeface="Calibri"/>
                <a:cs typeface="Calibri"/>
              </a:rPr>
              <a:t>There</a:t>
            </a:r>
            <a:r>
              <a:rPr sz="1200" spc="-35" dirty="0">
                <a:latin typeface="Calibri"/>
                <a:cs typeface="Calibri"/>
              </a:rPr>
              <a:t> </a:t>
            </a:r>
            <a:r>
              <a:rPr sz="1200" dirty="0">
                <a:latin typeface="Calibri"/>
                <a:cs typeface="Calibri"/>
              </a:rPr>
              <a:t>are</a:t>
            </a:r>
            <a:r>
              <a:rPr sz="1200" spc="-35" dirty="0">
                <a:latin typeface="Calibri"/>
                <a:cs typeface="Calibri"/>
              </a:rPr>
              <a:t> </a:t>
            </a:r>
            <a:r>
              <a:rPr sz="1200" dirty="0">
                <a:latin typeface="Calibri"/>
                <a:cs typeface="Calibri"/>
              </a:rPr>
              <a:t>important</a:t>
            </a:r>
            <a:r>
              <a:rPr sz="1200" spc="-35" dirty="0">
                <a:latin typeface="Calibri"/>
                <a:cs typeface="Calibri"/>
              </a:rPr>
              <a:t> </a:t>
            </a:r>
            <a:r>
              <a:rPr sz="1200" dirty="0">
                <a:latin typeface="Calibri"/>
                <a:cs typeface="Calibri"/>
              </a:rPr>
              <a:t>differences</a:t>
            </a:r>
            <a:r>
              <a:rPr sz="1200" spc="-35" dirty="0">
                <a:latin typeface="Calibri"/>
                <a:cs typeface="Calibri"/>
              </a:rPr>
              <a:t> </a:t>
            </a:r>
            <a:r>
              <a:rPr sz="1200" dirty="0">
                <a:latin typeface="Calibri"/>
                <a:cs typeface="Calibri"/>
              </a:rPr>
              <a:t>between</a:t>
            </a:r>
            <a:r>
              <a:rPr sz="1200" spc="-35" dirty="0">
                <a:latin typeface="Calibri"/>
                <a:cs typeface="Calibri"/>
              </a:rPr>
              <a:t> </a:t>
            </a:r>
            <a:r>
              <a:rPr sz="1200" dirty="0">
                <a:latin typeface="Calibri"/>
                <a:cs typeface="Calibri"/>
              </a:rPr>
              <a:t>brokerage</a:t>
            </a:r>
            <a:r>
              <a:rPr sz="1200" spc="-35" dirty="0">
                <a:latin typeface="Calibri"/>
                <a:cs typeface="Calibri"/>
              </a:rPr>
              <a:t> </a:t>
            </a:r>
            <a:r>
              <a:rPr sz="1200" spc="-25" dirty="0">
                <a:latin typeface="Calibri"/>
                <a:cs typeface="Calibri"/>
              </a:rPr>
              <a:t>and </a:t>
            </a:r>
            <a:r>
              <a:rPr sz="1200" dirty="0">
                <a:latin typeface="Calibri"/>
                <a:cs typeface="Calibri"/>
              </a:rPr>
              <a:t>investment</a:t>
            </a:r>
            <a:r>
              <a:rPr sz="1200" spc="-20" dirty="0">
                <a:latin typeface="Calibri"/>
                <a:cs typeface="Calibri"/>
              </a:rPr>
              <a:t> </a:t>
            </a:r>
            <a:r>
              <a:rPr sz="1200" dirty="0">
                <a:latin typeface="Calibri"/>
                <a:cs typeface="Calibri"/>
              </a:rPr>
              <a:t>advisory</a:t>
            </a:r>
            <a:r>
              <a:rPr sz="1200" spc="-15" dirty="0">
                <a:latin typeface="Calibri"/>
                <a:cs typeface="Calibri"/>
              </a:rPr>
              <a:t> </a:t>
            </a:r>
            <a:r>
              <a:rPr sz="1200" dirty="0">
                <a:latin typeface="Calibri"/>
                <a:cs typeface="Calibri"/>
              </a:rPr>
              <a:t>services,</a:t>
            </a:r>
            <a:r>
              <a:rPr sz="1200" spc="-20" dirty="0">
                <a:latin typeface="Calibri"/>
                <a:cs typeface="Calibri"/>
              </a:rPr>
              <a:t> </a:t>
            </a:r>
            <a:r>
              <a:rPr sz="1200" dirty="0">
                <a:latin typeface="Calibri"/>
                <a:cs typeface="Calibri"/>
              </a:rPr>
              <a:t>including</a:t>
            </a:r>
            <a:r>
              <a:rPr sz="1200" spc="-15"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type</a:t>
            </a:r>
            <a:r>
              <a:rPr sz="1200" spc="-1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advice</a:t>
            </a:r>
            <a:r>
              <a:rPr sz="1200" spc="-2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assistance</a:t>
            </a:r>
            <a:r>
              <a:rPr sz="1200" spc="-15" dirty="0">
                <a:latin typeface="Calibri"/>
                <a:cs typeface="Calibri"/>
              </a:rPr>
              <a:t> </a:t>
            </a:r>
            <a:r>
              <a:rPr sz="1200" dirty="0">
                <a:latin typeface="Calibri"/>
                <a:cs typeface="Calibri"/>
              </a:rPr>
              <a:t>provided,</a:t>
            </a:r>
            <a:r>
              <a:rPr sz="1200" spc="-20" dirty="0">
                <a:latin typeface="Calibri"/>
                <a:cs typeface="Calibri"/>
              </a:rPr>
              <a:t> </a:t>
            </a:r>
            <a:r>
              <a:rPr sz="1200" dirty="0">
                <a:latin typeface="Calibri"/>
                <a:cs typeface="Calibri"/>
              </a:rPr>
              <a:t>the</a:t>
            </a:r>
            <a:r>
              <a:rPr sz="1200" spc="-10" dirty="0">
                <a:latin typeface="Calibri"/>
                <a:cs typeface="Calibri"/>
              </a:rPr>
              <a:t> </a:t>
            </a:r>
            <a:r>
              <a:rPr sz="1200" dirty="0">
                <a:latin typeface="Calibri"/>
                <a:cs typeface="Calibri"/>
              </a:rPr>
              <a:t>fees</a:t>
            </a:r>
            <a:r>
              <a:rPr sz="1200" spc="-20" dirty="0">
                <a:latin typeface="Calibri"/>
                <a:cs typeface="Calibri"/>
              </a:rPr>
              <a:t> </a:t>
            </a:r>
            <a:r>
              <a:rPr sz="1200" dirty="0">
                <a:latin typeface="Calibri"/>
                <a:cs typeface="Calibri"/>
              </a:rPr>
              <a:t>charged,</a:t>
            </a:r>
            <a:r>
              <a:rPr sz="1200" spc="-1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the</a:t>
            </a:r>
            <a:r>
              <a:rPr sz="1200" spc="-15" dirty="0">
                <a:latin typeface="Calibri"/>
                <a:cs typeface="Calibri"/>
              </a:rPr>
              <a:t> </a:t>
            </a:r>
            <a:r>
              <a:rPr sz="1200" dirty="0">
                <a:latin typeface="Calibri"/>
                <a:cs typeface="Calibri"/>
              </a:rPr>
              <a:t>rights</a:t>
            </a:r>
            <a:r>
              <a:rPr sz="1200" spc="-1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obligations</a:t>
            </a:r>
            <a:r>
              <a:rPr sz="1200" spc="-15" dirty="0">
                <a:latin typeface="Calibri"/>
                <a:cs typeface="Calibri"/>
              </a:rPr>
              <a:t> </a:t>
            </a:r>
            <a:r>
              <a:rPr sz="1200" dirty="0">
                <a:latin typeface="Calibri"/>
                <a:cs typeface="Calibri"/>
              </a:rPr>
              <a:t>of</a:t>
            </a:r>
            <a:r>
              <a:rPr sz="1200" spc="-15" dirty="0">
                <a:latin typeface="Calibri"/>
                <a:cs typeface="Calibri"/>
              </a:rPr>
              <a:t> </a:t>
            </a:r>
            <a:r>
              <a:rPr sz="1200" spc="-25" dirty="0">
                <a:latin typeface="Calibri"/>
                <a:cs typeface="Calibri"/>
              </a:rPr>
              <a:t>the </a:t>
            </a:r>
            <a:r>
              <a:rPr sz="1200" dirty="0">
                <a:latin typeface="Calibri"/>
                <a:cs typeface="Calibri"/>
              </a:rPr>
              <a:t>parties.</a:t>
            </a:r>
            <a:r>
              <a:rPr sz="1200" spc="-30" dirty="0">
                <a:latin typeface="Calibri"/>
                <a:cs typeface="Calibri"/>
              </a:rPr>
              <a:t> </a:t>
            </a:r>
            <a:r>
              <a:rPr sz="1200" dirty="0">
                <a:latin typeface="Calibri"/>
                <a:cs typeface="Calibri"/>
              </a:rPr>
              <a:t>It</a:t>
            </a:r>
            <a:r>
              <a:rPr sz="1200" spc="-20" dirty="0">
                <a:latin typeface="Calibri"/>
                <a:cs typeface="Calibri"/>
              </a:rPr>
              <a:t> </a:t>
            </a:r>
            <a:r>
              <a:rPr sz="1200" dirty="0">
                <a:latin typeface="Calibri"/>
                <a:cs typeface="Calibri"/>
              </a:rPr>
              <a:t>is</a:t>
            </a:r>
            <a:r>
              <a:rPr sz="1200" spc="-30" dirty="0">
                <a:latin typeface="Calibri"/>
                <a:cs typeface="Calibri"/>
              </a:rPr>
              <a:t> </a:t>
            </a:r>
            <a:r>
              <a:rPr sz="1200" dirty="0">
                <a:latin typeface="Calibri"/>
                <a:cs typeface="Calibri"/>
              </a:rPr>
              <a:t>important</a:t>
            </a:r>
            <a:r>
              <a:rPr sz="1200" spc="-25" dirty="0">
                <a:latin typeface="Calibri"/>
                <a:cs typeface="Calibri"/>
              </a:rPr>
              <a:t> </a:t>
            </a:r>
            <a:r>
              <a:rPr sz="1200" dirty="0">
                <a:latin typeface="Calibri"/>
                <a:cs typeface="Calibri"/>
              </a:rPr>
              <a:t>to</a:t>
            </a:r>
            <a:r>
              <a:rPr sz="1200" spc="-25" dirty="0">
                <a:latin typeface="Calibri"/>
                <a:cs typeface="Calibri"/>
              </a:rPr>
              <a:t> </a:t>
            </a:r>
            <a:r>
              <a:rPr sz="1200" dirty="0">
                <a:latin typeface="Calibri"/>
                <a:cs typeface="Calibri"/>
              </a:rPr>
              <a:t>understand</a:t>
            </a:r>
            <a:r>
              <a:rPr sz="1200" spc="-25"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differences,</a:t>
            </a:r>
            <a:r>
              <a:rPr sz="1200" spc="-25" dirty="0">
                <a:latin typeface="Calibri"/>
                <a:cs typeface="Calibri"/>
              </a:rPr>
              <a:t> </a:t>
            </a:r>
            <a:r>
              <a:rPr sz="1200" dirty="0">
                <a:latin typeface="Calibri"/>
                <a:cs typeface="Calibri"/>
              </a:rPr>
              <a:t>particularly</a:t>
            </a:r>
            <a:r>
              <a:rPr sz="1200" spc="-25" dirty="0">
                <a:latin typeface="Calibri"/>
                <a:cs typeface="Calibri"/>
              </a:rPr>
              <a:t> </a:t>
            </a:r>
            <a:r>
              <a:rPr sz="1200" dirty="0">
                <a:latin typeface="Calibri"/>
                <a:cs typeface="Calibri"/>
              </a:rPr>
              <a:t>when</a:t>
            </a:r>
            <a:r>
              <a:rPr sz="1200" spc="-25" dirty="0">
                <a:latin typeface="Calibri"/>
                <a:cs typeface="Calibri"/>
              </a:rPr>
              <a:t> </a:t>
            </a:r>
            <a:r>
              <a:rPr sz="1200" dirty="0">
                <a:latin typeface="Calibri"/>
                <a:cs typeface="Calibri"/>
              </a:rPr>
              <a:t>determining</a:t>
            </a:r>
            <a:r>
              <a:rPr sz="1200" spc="-25" dirty="0">
                <a:latin typeface="Calibri"/>
                <a:cs typeface="Calibri"/>
              </a:rPr>
              <a:t> </a:t>
            </a:r>
            <a:r>
              <a:rPr sz="1200" dirty="0">
                <a:latin typeface="Calibri"/>
                <a:cs typeface="Calibri"/>
              </a:rPr>
              <a:t>which</a:t>
            </a:r>
            <a:r>
              <a:rPr sz="1200" spc="-25" dirty="0">
                <a:latin typeface="Calibri"/>
                <a:cs typeface="Calibri"/>
              </a:rPr>
              <a:t> </a:t>
            </a:r>
            <a:r>
              <a:rPr sz="1200" dirty="0">
                <a:latin typeface="Calibri"/>
                <a:cs typeface="Calibri"/>
              </a:rPr>
              <a:t>service</a:t>
            </a:r>
            <a:r>
              <a:rPr sz="1200" spc="-25" dirty="0">
                <a:latin typeface="Calibri"/>
                <a:cs typeface="Calibri"/>
              </a:rPr>
              <a:t> </a:t>
            </a:r>
            <a:r>
              <a:rPr sz="1200" dirty="0">
                <a:latin typeface="Calibri"/>
                <a:cs typeface="Calibri"/>
              </a:rPr>
              <a:t>or</a:t>
            </a:r>
            <a:r>
              <a:rPr sz="1200" spc="-30" dirty="0">
                <a:latin typeface="Calibri"/>
                <a:cs typeface="Calibri"/>
              </a:rPr>
              <a:t> </a:t>
            </a:r>
            <a:r>
              <a:rPr sz="1200" dirty="0">
                <a:latin typeface="Calibri"/>
                <a:cs typeface="Calibri"/>
              </a:rPr>
              <a:t>services</a:t>
            </a:r>
            <a:r>
              <a:rPr sz="1200" spc="-25" dirty="0">
                <a:latin typeface="Calibri"/>
                <a:cs typeface="Calibri"/>
              </a:rPr>
              <a:t> </a:t>
            </a:r>
            <a:r>
              <a:rPr sz="1200" dirty="0">
                <a:latin typeface="Calibri"/>
                <a:cs typeface="Calibri"/>
              </a:rPr>
              <a:t>to</a:t>
            </a:r>
            <a:r>
              <a:rPr sz="1200" spc="-20" dirty="0">
                <a:latin typeface="Calibri"/>
                <a:cs typeface="Calibri"/>
              </a:rPr>
              <a:t> </a:t>
            </a:r>
            <a:r>
              <a:rPr sz="1200" spc="-10" dirty="0">
                <a:latin typeface="Calibri"/>
                <a:cs typeface="Calibri"/>
              </a:rPr>
              <a:t>select.</a:t>
            </a:r>
            <a:endParaRPr sz="1200">
              <a:latin typeface="Calibri"/>
              <a:cs typeface="Calibri"/>
            </a:endParaRPr>
          </a:p>
          <a:p>
            <a:pPr>
              <a:lnSpc>
                <a:spcPct val="100000"/>
              </a:lnSpc>
              <a:spcBef>
                <a:spcPts val="40"/>
              </a:spcBef>
            </a:pPr>
            <a:endParaRPr sz="1150">
              <a:latin typeface="Calibri"/>
              <a:cs typeface="Calibri"/>
            </a:endParaRPr>
          </a:p>
          <a:p>
            <a:pPr marL="12700" marR="260350">
              <a:lnSpc>
                <a:spcPct val="100000"/>
              </a:lnSpc>
            </a:pPr>
            <a:r>
              <a:rPr sz="1200" dirty="0">
                <a:latin typeface="Calibri"/>
                <a:cs typeface="Calibri"/>
              </a:rPr>
              <a:t>Nothing</a:t>
            </a:r>
            <a:r>
              <a:rPr sz="1200" spc="-15" dirty="0">
                <a:latin typeface="Calibri"/>
                <a:cs typeface="Calibri"/>
              </a:rPr>
              <a:t> </a:t>
            </a:r>
            <a:r>
              <a:rPr sz="1200" dirty="0">
                <a:latin typeface="Calibri"/>
                <a:cs typeface="Calibri"/>
              </a:rPr>
              <a:t>discussed</a:t>
            </a:r>
            <a:r>
              <a:rPr sz="1200" spc="15" dirty="0">
                <a:latin typeface="Calibri"/>
                <a:cs typeface="Calibri"/>
              </a:rPr>
              <a:t> </a:t>
            </a:r>
            <a:r>
              <a:rPr sz="1200" dirty="0">
                <a:latin typeface="Calibri"/>
                <a:cs typeface="Calibri"/>
              </a:rPr>
              <a:t>or</a:t>
            </a:r>
            <a:r>
              <a:rPr sz="1200" spc="30" dirty="0">
                <a:latin typeface="Calibri"/>
                <a:cs typeface="Calibri"/>
              </a:rPr>
              <a:t> </a:t>
            </a:r>
            <a:r>
              <a:rPr sz="1200" dirty="0">
                <a:latin typeface="Calibri"/>
                <a:cs typeface="Calibri"/>
              </a:rPr>
              <a:t>suggested</a:t>
            </a:r>
            <a:r>
              <a:rPr sz="1200" spc="10" dirty="0">
                <a:latin typeface="Calibri"/>
                <a:cs typeface="Calibri"/>
              </a:rPr>
              <a:t> </a:t>
            </a:r>
            <a:r>
              <a:rPr sz="1200" dirty="0">
                <a:latin typeface="Calibri"/>
                <a:cs typeface="Calibri"/>
              </a:rPr>
              <a:t>in</a:t>
            </a:r>
            <a:r>
              <a:rPr sz="1200" spc="20" dirty="0">
                <a:latin typeface="Calibri"/>
                <a:cs typeface="Calibri"/>
              </a:rPr>
              <a:t> </a:t>
            </a:r>
            <a:r>
              <a:rPr sz="1200" dirty="0">
                <a:latin typeface="Calibri"/>
                <a:cs typeface="Calibri"/>
              </a:rPr>
              <a:t>these</a:t>
            </a:r>
            <a:r>
              <a:rPr sz="1200" spc="15" dirty="0">
                <a:latin typeface="Calibri"/>
                <a:cs typeface="Calibri"/>
              </a:rPr>
              <a:t> </a:t>
            </a:r>
            <a:r>
              <a:rPr sz="1200" dirty="0">
                <a:latin typeface="Calibri"/>
                <a:cs typeface="Calibri"/>
              </a:rPr>
              <a:t>materials</a:t>
            </a:r>
            <a:r>
              <a:rPr sz="1200" spc="15" dirty="0">
                <a:latin typeface="Calibri"/>
                <a:cs typeface="Calibri"/>
              </a:rPr>
              <a:t> </a:t>
            </a:r>
            <a:r>
              <a:rPr sz="1200" dirty="0">
                <a:latin typeface="Calibri"/>
                <a:cs typeface="Calibri"/>
              </a:rPr>
              <a:t>should</a:t>
            </a:r>
            <a:r>
              <a:rPr sz="1200" spc="5" dirty="0">
                <a:latin typeface="Calibri"/>
                <a:cs typeface="Calibri"/>
              </a:rPr>
              <a:t> </a:t>
            </a:r>
            <a:r>
              <a:rPr sz="1200" dirty="0">
                <a:latin typeface="Calibri"/>
                <a:cs typeface="Calibri"/>
              </a:rPr>
              <a:t>be</a:t>
            </a:r>
            <a:r>
              <a:rPr sz="1200" spc="15" dirty="0">
                <a:latin typeface="Calibri"/>
                <a:cs typeface="Calibri"/>
              </a:rPr>
              <a:t> </a:t>
            </a:r>
            <a:r>
              <a:rPr sz="1200" dirty="0">
                <a:latin typeface="Calibri"/>
                <a:cs typeface="Calibri"/>
              </a:rPr>
              <a:t>construed</a:t>
            </a:r>
            <a:r>
              <a:rPr sz="1200" spc="-10" dirty="0">
                <a:latin typeface="Calibri"/>
                <a:cs typeface="Calibri"/>
              </a:rPr>
              <a:t> </a:t>
            </a:r>
            <a:r>
              <a:rPr sz="1200" dirty="0">
                <a:latin typeface="Calibri"/>
                <a:cs typeface="Calibri"/>
              </a:rPr>
              <a:t>as</a:t>
            </a:r>
            <a:r>
              <a:rPr sz="1200" spc="40" dirty="0">
                <a:latin typeface="Calibri"/>
                <a:cs typeface="Calibri"/>
              </a:rPr>
              <a:t> </a:t>
            </a:r>
            <a:r>
              <a:rPr sz="1200" dirty="0">
                <a:latin typeface="Calibri"/>
                <a:cs typeface="Calibri"/>
              </a:rPr>
              <a:t>permission</a:t>
            </a:r>
            <a:r>
              <a:rPr sz="1200" spc="10" dirty="0">
                <a:latin typeface="Calibri"/>
                <a:cs typeface="Calibri"/>
              </a:rPr>
              <a:t> </a:t>
            </a:r>
            <a:r>
              <a:rPr sz="1200" dirty="0">
                <a:latin typeface="Calibri"/>
                <a:cs typeface="Calibri"/>
              </a:rPr>
              <a:t>to</a:t>
            </a:r>
            <a:r>
              <a:rPr sz="1200" spc="30" dirty="0">
                <a:latin typeface="Calibri"/>
                <a:cs typeface="Calibri"/>
              </a:rPr>
              <a:t> </a:t>
            </a:r>
            <a:r>
              <a:rPr sz="1200" dirty="0">
                <a:latin typeface="Calibri"/>
                <a:cs typeface="Calibri"/>
              </a:rPr>
              <a:t>supersede</a:t>
            </a:r>
            <a:r>
              <a:rPr sz="1200" spc="10"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circumvent</a:t>
            </a:r>
            <a:r>
              <a:rPr sz="1200" spc="10" dirty="0">
                <a:latin typeface="Calibri"/>
                <a:cs typeface="Calibri"/>
              </a:rPr>
              <a:t> </a:t>
            </a:r>
            <a:r>
              <a:rPr sz="1200" dirty="0">
                <a:latin typeface="Calibri"/>
                <a:cs typeface="Calibri"/>
              </a:rPr>
              <a:t>any</a:t>
            </a:r>
            <a:r>
              <a:rPr sz="1200" spc="5" dirty="0">
                <a:latin typeface="Calibri"/>
                <a:cs typeface="Calibri"/>
              </a:rPr>
              <a:t> </a:t>
            </a:r>
            <a:r>
              <a:rPr sz="1200" dirty="0">
                <a:latin typeface="Calibri"/>
                <a:cs typeface="Calibri"/>
              </a:rPr>
              <a:t>Bank</a:t>
            </a:r>
            <a:r>
              <a:rPr sz="1200" spc="20" dirty="0">
                <a:latin typeface="Calibri"/>
                <a:cs typeface="Calibri"/>
              </a:rPr>
              <a:t> </a:t>
            </a:r>
            <a:r>
              <a:rPr sz="1200" dirty="0">
                <a:latin typeface="Calibri"/>
                <a:cs typeface="Calibri"/>
              </a:rPr>
              <a:t>of</a:t>
            </a:r>
            <a:r>
              <a:rPr sz="1200" spc="20" dirty="0">
                <a:latin typeface="Calibri"/>
                <a:cs typeface="Calibri"/>
              </a:rPr>
              <a:t> </a:t>
            </a:r>
            <a:r>
              <a:rPr sz="1200" spc="-10" dirty="0">
                <a:latin typeface="Calibri"/>
                <a:cs typeface="Calibri"/>
              </a:rPr>
              <a:t>America, </a:t>
            </a:r>
            <a:r>
              <a:rPr sz="1200" dirty="0">
                <a:latin typeface="Calibri"/>
                <a:cs typeface="Calibri"/>
              </a:rPr>
              <a:t>Merrill</a:t>
            </a:r>
            <a:r>
              <a:rPr sz="1200" spc="-5" dirty="0">
                <a:latin typeface="Calibri"/>
                <a:cs typeface="Calibri"/>
              </a:rPr>
              <a:t> </a:t>
            </a:r>
            <a:r>
              <a:rPr sz="1200" dirty="0">
                <a:latin typeface="Calibri"/>
                <a:cs typeface="Calibri"/>
              </a:rPr>
              <a:t>Lynch,</a:t>
            </a:r>
            <a:r>
              <a:rPr sz="1200" spc="-25" dirty="0">
                <a:latin typeface="Calibri"/>
                <a:cs typeface="Calibri"/>
              </a:rPr>
              <a:t> </a:t>
            </a:r>
            <a:r>
              <a:rPr sz="1200" dirty="0">
                <a:latin typeface="Calibri"/>
                <a:cs typeface="Calibri"/>
              </a:rPr>
              <a:t>Pierce, Fenner</a:t>
            </a:r>
            <a:r>
              <a:rPr sz="1200" spc="-35" dirty="0">
                <a:latin typeface="Calibri"/>
                <a:cs typeface="Calibri"/>
              </a:rPr>
              <a:t> </a:t>
            </a:r>
            <a:r>
              <a:rPr sz="1200" dirty="0">
                <a:latin typeface="Calibri"/>
                <a:cs typeface="Calibri"/>
              </a:rPr>
              <a:t>&amp;</a:t>
            </a:r>
            <a:r>
              <a:rPr sz="1200" spc="-15" dirty="0">
                <a:latin typeface="Calibri"/>
                <a:cs typeface="Calibri"/>
              </a:rPr>
              <a:t> </a:t>
            </a:r>
            <a:r>
              <a:rPr sz="1200" dirty="0">
                <a:latin typeface="Calibri"/>
                <a:cs typeface="Calibri"/>
              </a:rPr>
              <a:t>Smith</a:t>
            </a:r>
            <a:r>
              <a:rPr sz="1200" spc="-10" dirty="0">
                <a:latin typeface="Calibri"/>
                <a:cs typeface="Calibri"/>
              </a:rPr>
              <a:t> </a:t>
            </a:r>
            <a:r>
              <a:rPr sz="1200" dirty="0">
                <a:latin typeface="Calibri"/>
                <a:cs typeface="Calibri"/>
              </a:rPr>
              <a:t>Incorporated</a:t>
            </a:r>
            <a:r>
              <a:rPr sz="1200" spc="-45" dirty="0">
                <a:latin typeface="Calibri"/>
                <a:cs typeface="Calibri"/>
              </a:rPr>
              <a:t> </a:t>
            </a:r>
            <a:r>
              <a:rPr sz="1200" dirty="0">
                <a:latin typeface="Calibri"/>
                <a:cs typeface="Calibri"/>
              </a:rPr>
              <a:t>policies, procedures,</a:t>
            </a:r>
            <a:r>
              <a:rPr sz="1200" spc="-40" dirty="0">
                <a:latin typeface="Calibri"/>
                <a:cs typeface="Calibri"/>
              </a:rPr>
              <a:t> </a:t>
            </a:r>
            <a:r>
              <a:rPr sz="1200" dirty="0">
                <a:latin typeface="Calibri"/>
                <a:cs typeface="Calibri"/>
              </a:rPr>
              <a:t>rules,</a:t>
            </a:r>
            <a:r>
              <a:rPr sz="1200" spc="-10" dirty="0">
                <a:latin typeface="Calibri"/>
                <a:cs typeface="Calibri"/>
              </a:rPr>
              <a:t> </a:t>
            </a:r>
            <a:r>
              <a:rPr sz="1200" dirty="0">
                <a:latin typeface="Calibri"/>
                <a:cs typeface="Calibri"/>
              </a:rPr>
              <a:t>and</a:t>
            </a:r>
            <a:r>
              <a:rPr sz="1200" spc="-15" dirty="0">
                <a:latin typeface="Calibri"/>
                <a:cs typeface="Calibri"/>
              </a:rPr>
              <a:t> </a:t>
            </a:r>
            <a:r>
              <a:rPr sz="1200" spc="-10" dirty="0">
                <a:latin typeface="Calibri"/>
                <a:cs typeface="Calibri"/>
              </a:rPr>
              <a:t>guidelines.</a:t>
            </a:r>
            <a:endParaRPr sz="1200">
              <a:latin typeface="Calibri"/>
              <a:cs typeface="Calibri"/>
            </a:endParaRPr>
          </a:p>
          <a:p>
            <a:pPr>
              <a:lnSpc>
                <a:spcPct val="100000"/>
              </a:lnSpc>
              <a:spcBef>
                <a:spcPts val="35"/>
              </a:spcBef>
            </a:pPr>
            <a:endParaRPr sz="1150">
              <a:latin typeface="Calibri"/>
              <a:cs typeface="Calibri"/>
            </a:endParaRPr>
          </a:p>
          <a:p>
            <a:pPr marL="12700">
              <a:lnSpc>
                <a:spcPct val="100000"/>
              </a:lnSpc>
            </a:pPr>
            <a:r>
              <a:rPr sz="1200" dirty="0">
                <a:latin typeface="Calibri"/>
                <a:cs typeface="Calibri"/>
              </a:rPr>
              <a:t>Investment</a:t>
            </a:r>
            <a:r>
              <a:rPr sz="1200" spc="10" dirty="0">
                <a:latin typeface="Calibri"/>
                <a:cs typeface="Calibri"/>
              </a:rPr>
              <a:t> </a:t>
            </a:r>
            <a:r>
              <a:rPr sz="1200" dirty="0">
                <a:latin typeface="Calibri"/>
                <a:cs typeface="Calibri"/>
              </a:rPr>
              <a:t>products</a:t>
            </a:r>
            <a:r>
              <a:rPr sz="1200" spc="-5" dirty="0">
                <a:latin typeface="Calibri"/>
                <a:cs typeface="Calibri"/>
              </a:rPr>
              <a:t> </a:t>
            </a:r>
            <a:r>
              <a:rPr sz="1200" dirty="0">
                <a:latin typeface="Calibri"/>
                <a:cs typeface="Calibri"/>
              </a:rPr>
              <a:t>offered</a:t>
            </a:r>
            <a:r>
              <a:rPr sz="1200" spc="-15" dirty="0">
                <a:latin typeface="Calibri"/>
                <a:cs typeface="Calibri"/>
              </a:rPr>
              <a:t> </a:t>
            </a:r>
            <a:r>
              <a:rPr sz="1200" dirty="0">
                <a:latin typeface="Calibri"/>
                <a:cs typeface="Calibri"/>
              </a:rPr>
              <a:t>through</a:t>
            </a:r>
            <a:r>
              <a:rPr sz="1200" spc="-5" dirty="0">
                <a:latin typeface="Calibri"/>
                <a:cs typeface="Calibri"/>
              </a:rPr>
              <a:t> </a:t>
            </a:r>
            <a:r>
              <a:rPr sz="1200" dirty="0">
                <a:latin typeface="Calibri"/>
                <a:cs typeface="Calibri"/>
              </a:rPr>
              <a:t>MLPF&amp;S</a:t>
            </a:r>
            <a:r>
              <a:rPr sz="1200" spc="1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insurance</a:t>
            </a:r>
            <a:r>
              <a:rPr sz="1200" spc="5"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annuity</a:t>
            </a:r>
            <a:r>
              <a:rPr sz="1200" spc="-10" dirty="0">
                <a:latin typeface="Calibri"/>
                <a:cs typeface="Calibri"/>
              </a:rPr>
              <a:t> </a:t>
            </a:r>
            <a:r>
              <a:rPr sz="1200" dirty="0">
                <a:latin typeface="Calibri"/>
                <a:cs typeface="Calibri"/>
              </a:rPr>
              <a:t>products</a:t>
            </a:r>
            <a:r>
              <a:rPr sz="1200" spc="5" dirty="0">
                <a:latin typeface="Calibri"/>
                <a:cs typeface="Calibri"/>
              </a:rPr>
              <a:t> </a:t>
            </a:r>
            <a:r>
              <a:rPr sz="1200" dirty="0">
                <a:latin typeface="Calibri"/>
                <a:cs typeface="Calibri"/>
              </a:rPr>
              <a:t>offered</a:t>
            </a:r>
            <a:r>
              <a:rPr sz="1200" spc="-15" dirty="0">
                <a:latin typeface="Calibri"/>
                <a:cs typeface="Calibri"/>
              </a:rPr>
              <a:t> </a:t>
            </a:r>
            <a:r>
              <a:rPr sz="1200" dirty="0">
                <a:latin typeface="Calibri"/>
                <a:cs typeface="Calibri"/>
              </a:rPr>
              <a:t>through</a:t>
            </a:r>
            <a:r>
              <a:rPr sz="1200" spc="-15" dirty="0">
                <a:latin typeface="Calibri"/>
                <a:cs typeface="Calibri"/>
              </a:rPr>
              <a:t> </a:t>
            </a:r>
            <a:r>
              <a:rPr sz="1200" dirty="0">
                <a:latin typeface="Calibri"/>
                <a:cs typeface="Calibri"/>
              </a:rPr>
              <a:t>Merrill</a:t>
            </a:r>
            <a:r>
              <a:rPr sz="1200" spc="10" dirty="0">
                <a:latin typeface="Calibri"/>
                <a:cs typeface="Calibri"/>
              </a:rPr>
              <a:t> </a:t>
            </a:r>
            <a:r>
              <a:rPr sz="1200" dirty="0">
                <a:latin typeface="Calibri"/>
                <a:cs typeface="Calibri"/>
              </a:rPr>
              <a:t>Lynch</a:t>
            </a:r>
            <a:r>
              <a:rPr sz="1200" spc="15" dirty="0">
                <a:latin typeface="Calibri"/>
                <a:cs typeface="Calibri"/>
              </a:rPr>
              <a:t> </a:t>
            </a:r>
            <a:r>
              <a:rPr sz="1200" dirty="0">
                <a:latin typeface="Calibri"/>
                <a:cs typeface="Calibri"/>
              </a:rPr>
              <a:t>Life</a:t>
            </a:r>
            <a:r>
              <a:rPr sz="1200" spc="5" dirty="0">
                <a:latin typeface="Calibri"/>
                <a:cs typeface="Calibri"/>
              </a:rPr>
              <a:t> </a:t>
            </a:r>
            <a:r>
              <a:rPr sz="1200" dirty="0">
                <a:latin typeface="Calibri"/>
                <a:cs typeface="Calibri"/>
              </a:rPr>
              <a:t>Agency</a:t>
            </a:r>
            <a:r>
              <a:rPr sz="1200" spc="35" dirty="0">
                <a:latin typeface="Calibri"/>
                <a:cs typeface="Calibri"/>
              </a:rPr>
              <a:t> </a:t>
            </a:r>
            <a:r>
              <a:rPr sz="1100" spc="-10" dirty="0">
                <a:latin typeface="Arial"/>
                <a:cs typeface="Arial"/>
              </a:rPr>
              <a:t>Inc.:</a:t>
            </a:r>
            <a:endParaRPr sz="1100">
              <a:latin typeface="Arial"/>
              <a:cs typeface="Arial"/>
            </a:endParaRPr>
          </a:p>
        </p:txBody>
      </p:sp>
      <p:graphicFrame>
        <p:nvGraphicFramePr>
          <p:cNvPr id="3" name="object 3"/>
          <p:cNvGraphicFramePr>
            <a:graphicFrameLocks noGrp="1"/>
          </p:cNvGraphicFramePr>
          <p:nvPr/>
        </p:nvGraphicFramePr>
        <p:xfrm>
          <a:off x="1365250" y="5403850"/>
          <a:ext cx="7087868" cy="984250"/>
        </p:xfrm>
        <a:graphic>
          <a:graphicData uri="http://schemas.openxmlformats.org/drawingml/2006/table">
            <a:tbl>
              <a:tblPr firstRow="1" bandRow="1">
                <a:tableStyleId>{2D5ABB26-0587-4C30-8999-92F81FD0307C}</a:tableStyleId>
              </a:tblPr>
              <a:tblGrid>
                <a:gridCol w="2644140">
                  <a:extLst>
                    <a:ext uri="{9D8B030D-6E8A-4147-A177-3AD203B41FA5}">
                      <a16:colId xmlns:a16="http://schemas.microsoft.com/office/drawing/2014/main" val="20000"/>
                    </a:ext>
                  </a:extLst>
                </a:gridCol>
                <a:gridCol w="1739264">
                  <a:extLst>
                    <a:ext uri="{9D8B030D-6E8A-4147-A177-3AD203B41FA5}">
                      <a16:colId xmlns:a16="http://schemas.microsoft.com/office/drawing/2014/main" val="20001"/>
                    </a:ext>
                  </a:extLst>
                </a:gridCol>
                <a:gridCol w="2704464">
                  <a:extLst>
                    <a:ext uri="{9D8B030D-6E8A-4147-A177-3AD203B41FA5}">
                      <a16:colId xmlns:a16="http://schemas.microsoft.com/office/drawing/2014/main" val="20002"/>
                    </a:ext>
                  </a:extLst>
                </a:gridCol>
              </a:tblGrid>
              <a:tr h="457200">
                <a:tc>
                  <a:txBody>
                    <a:bodyPr/>
                    <a:lstStyle/>
                    <a:p>
                      <a:pPr marL="551815">
                        <a:lnSpc>
                          <a:spcPct val="100000"/>
                        </a:lnSpc>
                        <a:spcBef>
                          <a:spcPts val="1045"/>
                        </a:spcBef>
                      </a:pPr>
                      <a:r>
                        <a:rPr sz="1200" b="1" dirty="0">
                          <a:latin typeface="Arial"/>
                          <a:cs typeface="Arial"/>
                        </a:rPr>
                        <a:t>Are</a:t>
                      </a:r>
                      <a:r>
                        <a:rPr sz="1200" b="1" spc="-5" dirty="0">
                          <a:latin typeface="Arial"/>
                          <a:cs typeface="Arial"/>
                        </a:rPr>
                        <a:t> </a:t>
                      </a:r>
                      <a:r>
                        <a:rPr sz="1200" b="1" dirty="0">
                          <a:latin typeface="Arial"/>
                          <a:cs typeface="Arial"/>
                        </a:rPr>
                        <a:t>Not</a:t>
                      </a:r>
                      <a:r>
                        <a:rPr sz="1200" b="1" spc="-25" dirty="0">
                          <a:latin typeface="Arial"/>
                          <a:cs typeface="Arial"/>
                        </a:rPr>
                        <a:t> </a:t>
                      </a:r>
                      <a:r>
                        <a:rPr sz="1200" b="1" dirty="0">
                          <a:latin typeface="Arial"/>
                          <a:cs typeface="Arial"/>
                        </a:rPr>
                        <a:t>FDIC</a:t>
                      </a:r>
                      <a:r>
                        <a:rPr sz="1200" b="1" spc="-30" dirty="0">
                          <a:latin typeface="Arial"/>
                          <a:cs typeface="Arial"/>
                        </a:rPr>
                        <a:t> </a:t>
                      </a:r>
                      <a:r>
                        <a:rPr sz="1200" b="1" spc="-10" dirty="0">
                          <a:latin typeface="Arial"/>
                          <a:cs typeface="Arial"/>
                        </a:rPr>
                        <a:t>Insured</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045"/>
                        </a:spcBef>
                      </a:pPr>
                      <a:r>
                        <a:rPr sz="1200" b="1" dirty="0">
                          <a:latin typeface="Arial"/>
                          <a:cs typeface="Arial"/>
                        </a:rPr>
                        <a:t>May</a:t>
                      </a:r>
                      <a:r>
                        <a:rPr sz="1200" b="1" spc="-35" dirty="0">
                          <a:latin typeface="Arial"/>
                          <a:cs typeface="Arial"/>
                        </a:rPr>
                        <a:t> </a:t>
                      </a:r>
                      <a:r>
                        <a:rPr sz="1200" b="1" dirty="0">
                          <a:latin typeface="Arial"/>
                          <a:cs typeface="Arial"/>
                        </a:rPr>
                        <a:t>Lose</a:t>
                      </a:r>
                      <a:r>
                        <a:rPr sz="1200" b="1" spc="-30" dirty="0">
                          <a:latin typeface="Arial"/>
                          <a:cs typeface="Arial"/>
                        </a:rPr>
                        <a:t> </a:t>
                      </a:r>
                      <a:r>
                        <a:rPr sz="1200" b="1" spc="-20" dirty="0">
                          <a:latin typeface="Arial"/>
                          <a:cs typeface="Arial"/>
                        </a:rPr>
                        <a:t>Value</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4815">
                        <a:lnSpc>
                          <a:spcPct val="100000"/>
                        </a:lnSpc>
                        <a:spcBef>
                          <a:spcPts val="1045"/>
                        </a:spcBef>
                      </a:pPr>
                      <a:r>
                        <a:rPr sz="1200" b="1" dirty="0">
                          <a:latin typeface="Arial"/>
                          <a:cs typeface="Arial"/>
                        </a:rPr>
                        <a:t>Are</a:t>
                      </a:r>
                      <a:r>
                        <a:rPr sz="1200" b="1" spc="-10" dirty="0">
                          <a:latin typeface="Arial"/>
                          <a:cs typeface="Arial"/>
                        </a:rPr>
                        <a:t> </a:t>
                      </a:r>
                      <a:r>
                        <a:rPr sz="1200" b="1" dirty="0">
                          <a:latin typeface="Arial"/>
                          <a:cs typeface="Arial"/>
                        </a:rPr>
                        <a:t>Not</a:t>
                      </a:r>
                      <a:r>
                        <a:rPr sz="1200" b="1" spc="-30" dirty="0">
                          <a:latin typeface="Arial"/>
                          <a:cs typeface="Arial"/>
                        </a:rPr>
                        <a:t> </a:t>
                      </a:r>
                      <a:r>
                        <a:rPr sz="1200" b="1" dirty="0">
                          <a:latin typeface="Arial"/>
                          <a:cs typeface="Arial"/>
                        </a:rPr>
                        <a:t>Bank</a:t>
                      </a:r>
                      <a:r>
                        <a:rPr sz="1200" b="1" spc="-55" dirty="0">
                          <a:latin typeface="Arial"/>
                          <a:cs typeface="Arial"/>
                        </a:rPr>
                        <a:t> </a:t>
                      </a:r>
                      <a:r>
                        <a:rPr sz="1200" b="1" spc="-10" dirty="0">
                          <a:latin typeface="Arial"/>
                          <a:cs typeface="Arial"/>
                        </a:rPr>
                        <a:t>Guaranteed</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27050">
                <a:tc>
                  <a:txBody>
                    <a:bodyPr/>
                    <a:lstStyle/>
                    <a:p>
                      <a:pPr marL="582295" marR="177165" indent="-399415">
                        <a:lnSpc>
                          <a:spcPct val="100000"/>
                        </a:lnSpc>
                        <a:spcBef>
                          <a:spcPts val="600"/>
                        </a:spcBef>
                      </a:pPr>
                      <a:r>
                        <a:rPr sz="1200" b="1" dirty="0">
                          <a:latin typeface="Arial"/>
                          <a:cs typeface="Arial"/>
                        </a:rPr>
                        <a:t>Are</a:t>
                      </a:r>
                      <a:r>
                        <a:rPr sz="1200" b="1" spc="-5" dirty="0">
                          <a:latin typeface="Arial"/>
                          <a:cs typeface="Arial"/>
                        </a:rPr>
                        <a:t> </a:t>
                      </a:r>
                      <a:r>
                        <a:rPr sz="1200" b="1" dirty="0">
                          <a:latin typeface="Arial"/>
                          <a:cs typeface="Arial"/>
                        </a:rPr>
                        <a:t>Not</a:t>
                      </a:r>
                      <a:r>
                        <a:rPr sz="1200" b="1" spc="-20" dirty="0">
                          <a:latin typeface="Arial"/>
                          <a:cs typeface="Arial"/>
                        </a:rPr>
                        <a:t> </a:t>
                      </a:r>
                      <a:r>
                        <a:rPr sz="1200" b="1" dirty="0">
                          <a:latin typeface="Arial"/>
                          <a:cs typeface="Arial"/>
                        </a:rPr>
                        <a:t>Insured</a:t>
                      </a:r>
                      <a:r>
                        <a:rPr sz="1200" b="1" spc="-40" dirty="0">
                          <a:latin typeface="Arial"/>
                          <a:cs typeface="Arial"/>
                        </a:rPr>
                        <a:t> </a:t>
                      </a:r>
                      <a:r>
                        <a:rPr sz="1200" b="1" dirty="0">
                          <a:latin typeface="Arial"/>
                          <a:cs typeface="Arial"/>
                        </a:rPr>
                        <a:t>by</a:t>
                      </a:r>
                      <a:r>
                        <a:rPr sz="1200" b="1" spc="-70" dirty="0">
                          <a:latin typeface="Arial"/>
                          <a:cs typeface="Arial"/>
                        </a:rPr>
                        <a:t> </a:t>
                      </a:r>
                      <a:r>
                        <a:rPr sz="1200" b="1" dirty="0">
                          <a:latin typeface="Arial"/>
                          <a:cs typeface="Arial"/>
                        </a:rPr>
                        <a:t>Any</a:t>
                      </a:r>
                      <a:r>
                        <a:rPr sz="1200" b="1" spc="-5" dirty="0">
                          <a:latin typeface="Arial"/>
                          <a:cs typeface="Arial"/>
                        </a:rPr>
                        <a:t> </a:t>
                      </a:r>
                      <a:r>
                        <a:rPr sz="1200" b="1" spc="-10" dirty="0">
                          <a:latin typeface="Arial"/>
                          <a:cs typeface="Arial"/>
                        </a:rPr>
                        <a:t>Federal Government</a:t>
                      </a:r>
                      <a:r>
                        <a:rPr sz="1200" b="1" spc="5" dirty="0">
                          <a:latin typeface="Arial"/>
                          <a:cs typeface="Arial"/>
                        </a:rPr>
                        <a:t> </a:t>
                      </a:r>
                      <a:r>
                        <a:rPr sz="1200" b="1" spc="-10" dirty="0">
                          <a:latin typeface="Arial"/>
                          <a:cs typeface="Arial"/>
                        </a:rPr>
                        <a:t>Agency</a:t>
                      </a:r>
                      <a:endParaRPr sz="1200">
                        <a:latin typeface="Arial"/>
                        <a:cs typeface="Arial"/>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100">
                        <a:latin typeface="Times New Roman"/>
                        <a:cs typeface="Times New Roman"/>
                      </a:endParaRPr>
                    </a:p>
                    <a:p>
                      <a:pPr algn="ctr">
                        <a:lnSpc>
                          <a:spcPct val="100000"/>
                        </a:lnSpc>
                        <a:spcBef>
                          <a:spcPts val="5"/>
                        </a:spcBef>
                      </a:pPr>
                      <a:r>
                        <a:rPr sz="1200" b="1" dirty="0">
                          <a:latin typeface="Arial"/>
                          <a:cs typeface="Arial"/>
                        </a:rPr>
                        <a:t>Are</a:t>
                      </a:r>
                      <a:r>
                        <a:rPr sz="1200" b="1" spc="-15" dirty="0">
                          <a:latin typeface="Arial"/>
                          <a:cs typeface="Arial"/>
                        </a:rPr>
                        <a:t> </a:t>
                      </a:r>
                      <a:r>
                        <a:rPr sz="1200" b="1" dirty="0">
                          <a:latin typeface="Arial"/>
                          <a:cs typeface="Arial"/>
                        </a:rPr>
                        <a:t>Not</a:t>
                      </a:r>
                      <a:r>
                        <a:rPr sz="1200" b="1" spc="-25" dirty="0">
                          <a:latin typeface="Arial"/>
                          <a:cs typeface="Arial"/>
                        </a:rPr>
                        <a:t> </a:t>
                      </a:r>
                      <a:r>
                        <a:rPr sz="1200" b="1" spc="-10" dirty="0">
                          <a:latin typeface="Arial"/>
                          <a:cs typeface="Arial"/>
                        </a:rPr>
                        <a:t>Deposits</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1475" marR="362585" indent="8890">
                        <a:lnSpc>
                          <a:spcPct val="100000"/>
                        </a:lnSpc>
                        <a:spcBef>
                          <a:spcPts val="600"/>
                        </a:spcBef>
                      </a:pPr>
                      <a:r>
                        <a:rPr sz="1200" b="1" dirty="0">
                          <a:latin typeface="Arial"/>
                          <a:cs typeface="Arial"/>
                        </a:rPr>
                        <a:t>Are Not</a:t>
                      </a:r>
                      <a:r>
                        <a:rPr sz="1200" b="1" spc="-20" dirty="0">
                          <a:latin typeface="Arial"/>
                          <a:cs typeface="Arial"/>
                        </a:rPr>
                        <a:t> </a:t>
                      </a:r>
                      <a:r>
                        <a:rPr sz="1200" b="1" dirty="0">
                          <a:latin typeface="Arial"/>
                          <a:cs typeface="Arial"/>
                        </a:rPr>
                        <a:t>a</a:t>
                      </a:r>
                      <a:r>
                        <a:rPr sz="1200" b="1" spc="-30" dirty="0">
                          <a:latin typeface="Arial"/>
                          <a:cs typeface="Arial"/>
                        </a:rPr>
                        <a:t> </a:t>
                      </a:r>
                      <a:r>
                        <a:rPr sz="1200" b="1" dirty="0">
                          <a:latin typeface="Arial"/>
                          <a:cs typeface="Arial"/>
                        </a:rPr>
                        <a:t>Condition</a:t>
                      </a:r>
                      <a:r>
                        <a:rPr sz="1200" b="1" spc="10" dirty="0">
                          <a:latin typeface="Arial"/>
                          <a:cs typeface="Arial"/>
                        </a:rPr>
                        <a:t> </a:t>
                      </a:r>
                      <a:r>
                        <a:rPr sz="1200" b="1" dirty="0">
                          <a:latin typeface="Arial"/>
                          <a:cs typeface="Arial"/>
                        </a:rPr>
                        <a:t>to</a:t>
                      </a:r>
                      <a:r>
                        <a:rPr sz="1200" b="1" spc="-60" dirty="0">
                          <a:latin typeface="Arial"/>
                          <a:cs typeface="Arial"/>
                        </a:rPr>
                        <a:t> </a:t>
                      </a:r>
                      <a:r>
                        <a:rPr sz="1200" b="1" spc="-25" dirty="0">
                          <a:latin typeface="Arial"/>
                          <a:cs typeface="Arial"/>
                        </a:rPr>
                        <a:t>Any </a:t>
                      </a:r>
                      <a:r>
                        <a:rPr sz="1200" b="1" dirty="0">
                          <a:latin typeface="Arial"/>
                          <a:cs typeface="Arial"/>
                        </a:rPr>
                        <a:t>Banking</a:t>
                      </a:r>
                      <a:r>
                        <a:rPr sz="1200" b="1" spc="-30" dirty="0">
                          <a:latin typeface="Arial"/>
                          <a:cs typeface="Arial"/>
                        </a:rPr>
                        <a:t> </a:t>
                      </a:r>
                      <a:r>
                        <a:rPr sz="1200" b="1" dirty="0">
                          <a:latin typeface="Arial"/>
                          <a:cs typeface="Arial"/>
                        </a:rPr>
                        <a:t>Service</a:t>
                      </a:r>
                      <a:r>
                        <a:rPr sz="1200" b="1" spc="-50" dirty="0">
                          <a:latin typeface="Arial"/>
                          <a:cs typeface="Arial"/>
                        </a:rPr>
                        <a:t> </a:t>
                      </a:r>
                      <a:r>
                        <a:rPr sz="1200" b="1" dirty="0">
                          <a:latin typeface="Arial"/>
                          <a:cs typeface="Arial"/>
                        </a:rPr>
                        <a:t>or</a:t>
                      </a:r>
                      <a:r>
                        <a:rPr sz="1200" b="1" spc="-60" dirty="0">
                          <a:latin typeface="Arial"/>
                          <a:cs typeface="Arial"/>
                        </a:rPr>
                        <a:t> </a:t>
                      </a:r>
                      <a:r>
                        <a:rPr sz="1200" b="1" spc="-10" dirty="0">
                          <a:latin typeface="Arial"/>
                          <a:cs typeface="Arial"/>
                        </a:rPr>
                        <a:t>Activity</a:t>
                      </a:r>
                      <a:endParaRPr sz="1200">
                        <a:latin typeface="Arial"/>
                        <a:cs typeface="Arial"/>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D15FD-5BE1-4CA4-8861-5811A9356513}"/>
              </a:ext>
            </a:extLst>
          </p:cNvPr>
          <p:cNvSpPr>
            <a:spLocks noGrp="1"/>
          </p:cNvSpPr>
          <p:nvPr>
            <p:ph type="sldNum" sz="quarter" idx="4"/>
          </p:nvPr>
        </p:nvSpPr>
        <p:spPr/>
        <p:txBody>
          <a:bodyPr/>
          <a:lstStyle/>
          <a:p>
            <a:pPr>
              <a:defRPr/>
            </a:pPr>
            <a:fld id="{FA5A8862-80C2-408A-8382-EBC73C318804}" type="slidenum">
              <a:rPr lang="en-US" smtClean="0"/>
              <a:pPr>
                <a:defRPr/>
              </a:pPr>
              <a:t>20</a:t>
            </a:fld>
            <a:endParaRPr lang="en-US" dirty="0"/>
          </a:p>
        </p:txBody>
      </p:sp>
      <p:sp>
        <p:nvSpPr>
          <p:cNvPr id="6" name="TextBox 5">
            <a:extLst>
              <a:ext uri="{FF2B5EF4-FFF2-40B4-BE49-F238E27FC236}">
                <a16:creationId xmlns:a16="http://schemas.microsoft.com/office/drawing/2014/main" id="{916F7AF3-E6CE-4926-8C0D-09C94A7FC4EE}"/>
              </a:ext>
            </a:extLst>
          </p:cNvPr>
          <p:cNvSpPr txBox="1"/>
          <p:nvPr/>
        </p:nvSpPr>
        <p:spPr>
          <a:xfrm>
            <a:off x="2197903" y="5846544"/>
            <a:ext cx="4572000" cy="646331"/>
          </a:xfrm>
          <a:prstGeom prst="rect">
            <a:avLst/>
          </a:prstGeom>
          <a:noFill/>
        </p:spPr>
        <p:txBody>
          <a:bodyPr wrap="square">
            <a:spAutoFit/>
          </a:bodyPr>
          <a:lstStyle/>
          <a:p>
            <a:pPr algn="l"/>
            <a:r>
              <a:rPr lang="en-US" sz="900" b="0" i="0" dirty="0">
                <a:solidFill>
                  <a:srgbClr val="282828"/>
                </a:solidFill>
                <a:effectLst/>
                <a:latin typeface="Calibri" panose="020F0502020204030204" pitchFamily="34" charset="0"/>
                <a:cs typeface="Calibri" panose="020F0502020204030204" pitchFamily="34" charset="0"/>
              </a:rPr>
              <a:t>Source: Engaging Employees Starts with Remembering What Your Company Stands For, Harvard Business Review, 3/13/18</a:t>
            </a:r>
          </a:p>
          <a:p>
            <a:br>
              <a:rPr lang="en-US" sz="900" b="0" dirty="0">
                <a:latin typeface="Calibri" panose="020F0502020204030204" pitchFamily="34" charset="0"/>
                <a:cs typeface="Calibri" panose="020F0502020204030204" pitchFamily="34" charset="0"/>
              </a:rPr>
            </a:br>
            <a:endParaRPr lang="en-US" sz="9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A8F765-E5FD-4D1D-BCFA-BFE2A04AAAAD}"/>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197903" y="2293483"/>
            <a:ext cx="4748194" cy="2271033"/>
          </a:xfrm>
          <a:prstGeom prst="rect">
            <a:avLst/>
          </a:prstGeom>
        </p:spPr>
      </p:pic>
    </p:spTree>
    <p:extLst>
      <p:ext uri="{BB962C8B-B14F-4D97-AF65-F5344CB8AC3E}">
        <p14:creationId xmlns:p14="http://schemas.microsoft.com/office/powerpoint/2010/main" val="265281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21</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57911" y="986230"/>
            <a:ext cx="6815149" cy="4370427"/>
          </a:xfrm>
          <a:prstGeom prst="rect">
            <a:avLst/>
          </a:prstGeom>
          <a:noFill/>
        </p:spPr>
        <p:txBody>
          <a:bodyPr wrap="square" rtlCol="0">
            <a:spAutoFit/>
          </a:bodyPr>
          <a:lstStyle/>
          <a:p>
            <a:pPr>
              <a:spcAft>
                <a:spcPts val="1200"/>
              </a:spcAft>
            </a:pPr>
            <a:r>
              <a:rPr lang="en-US" sz="2800" dirty="0">
                <a:latin typeface="Calibri" panose="020F0502020204030204" pitchFamily="34" charset="0"/>
              </a:rPr>
              <a:t>Marketing/Branding</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Does your team focus on a specific niche? Has that focus been successful in growing the business?</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Can each team member articulate the common team value proposition? </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Does each team member use a consistent prospecting presentation when meeting with prospects?</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Is there a consistent set of materials used when meeting with clients?</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What marketing efforts is the team committed to in the upcoming year? Are they documented?</a:t>
            </a:r>
          </a:p>
        </p:txBody>
      </p:sp>
      <p:pic>
        <p:nvPicPr>
          <p:cNvPr id="6" name="Picture 5" descr="Icon&#10;&#10;Description automatically generated">
            <a:extLst>
              <a:ext uri="{FF2B5EF4-FFF2-40B4-BE49-F238E27FC236}">
                <a16:creationId xmlns:a16="http://schemas.microsoft.com/office/drawing/2014/main" id="{9EFC3E55-8C8E-45D5-9053-9946AB375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80" y="1192806"/>
            <a:ext cx="1377950" cy="1348188"/>
          </a:xfrm>
          <a:prstGeom prst="rect">
            <a:avLst/>
          </a:prstGeom>
        </p:spPr>
      </p:pic>
    </p:spTree>
    <p:extLst>
      <p:ext uri="{BB962C8B-B14F-4D97-AF65-F5344CB8AC3E}">
        <p14:creationId xmlns:p14="http://schemas.microsoft.com/office/powerpoint/2010/main" val="329030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22</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50697" y="980959"/>
            <a:ext cx="6807374" cy="3985706"/>
          </a:xfrm>
          <a:prstGeom prst="rect">
            <a:avLst/>
          </a:prstGeom>
          <a:noFill/>
        </p:spPr>
        <p:txBody>
          <a:bodyPr wrap="square" rtlCol="0">
            <a:spAutoFit/>
          </a:bodyPr>
          <a:lstStyle/>
          <a:p>
            <a:pPr marL="0" marR="0">
              <a:spcBef>
                <a:spcPts val="0"/>
              </a:spcBef>
              <a:spcAft>
                <a:spcPts val="1200"/>
              </a:spcAft>
            </a:pPr>
            <a:r>
              <a:rPr lang="en-US" sz="2800" b="1" dirty="0">
                <a:effectLst/>
                <a:latin typeface="Calibri" panose="020F0502020204030204" pitchFamily="34" charset="0"/>
                <a:ea typeface="Times New Roman" panose="02020603050405020304" pitchFamily="18" charset="0"/>
              </a:rPr>
              <a:t>Succession and Business Transition</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Clr>
                <a:srgbClr val="0086BD"/>
              </a:buClr>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Is your current team comprised of individuals who are positioned to keep the business running into the future?</a:t>
            </a:r>
            <a:endParaRPr lang="en-US" sz="2000" b="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Clr>
                <a:srgbClr val="0086BD"/>
              </a:buClr>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What could you do today to “future-proof” your practice?</a:t>
            </a:r>
            <a:endParaRPr lang="en-US" sz="2000" b="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Clr>
                <a:srgbClr val="0086BD"/>
              </a:buClr>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What’s each person’s ideal retirement transition strategy (if applicable)?</a:t>
            </a:r>
            <a:endParaRPr lang="en-US" sz="2000" b="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086BD"/>
              </a:buClr>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What’s each team member’s ideal work schedule, e.g.</a:t>
            </a:r>
            <a:r>
              <a:rPr lang="en-US" sz="2000" b="0" dirty="0">
                <a:latin typeface="Calibri" panose="020F0502020204030204" pitchFamily="34" charset="0"/>
                <a:ea typeface="Calibri" panose="020F0502020204030204" pitchFamily="34" charset="0"/>
                <a:cs typeface="Calibri" panose="020F0502020204030204" pitchFamily="34" charset="0"/>
              </a:rPr>
              <a:t>, </a:t>
            </a:r>
            <a:r>
              <a:rPr lang="en-US" sz="2000" b="0" dirty="0">
                <a:effectLst/>
                <a:latin typeface="Calibri" panose="020F0502020204030204" pitchFamily="34" charset="0"/>
                <a:ea typeface="Calibri" panose="020F0502020204030204" pitchFamily="34" charset="0"/>
                <a:cs typeface="Calibri" panose="020F0502020204030204" pitchFamily="34" charset="0"/>
              </a:rPr>
              <a:t>hours worked per week; vacation schedule; remote work; snowbird schedule, etc.)?</a:t>
            </a:r>
          </a:p>
          <a:p>
            <a:pPr marL="342900" indent="-342900">
              <a:spcBef>
                <a:spcPts val="0"/>
              </a:spcBef>
              <a:spcAft>
                <a:spcPts val="0"/>
              </a:spcAft>
              <a:buClr>
                <a:srgbClr val="0086BD"/>
              </a:buClr>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Will it be necessary to expand your team? What’s the ideal new team member for your team? </a:t>
            </a:r>
            <a:endParaRPr lang="en-US" sz="2000" b="0" dirty="0">
              <a:effectLst/>
              <a:latin typeface="Calibri" panose="020F0502020204030204" pitchFamily="34" charset="0"/>
              <a:ea typeface="Calibri" panose="020F0502020204030204" pitchFamily="34" charset="0"/>
            </a:endParaRPr>
          </a:p>
        </p:txBody>
      </p:sp>
      <p:pic>
        <p:nvPicPr>
          <p:cNvPr id="6" name="Picture 5" descr="Icon&#10;&#10;Description automatically generated">
            <a:extLst>
              <a:ext uri="{FF2B5EF4-FFF2-40B4-BE49-F238E27FC236}">
                <a16:creationId xmlns:a16="http://schemas.microsoft.com/office/drawing/2014/main" id="{CCE1F9B2-8DE2-4E89-8674-F456326BB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97" y="1273889"/>
            <a:ext cx="1049333" cy="1026669"/>
          </a:xfrm>
          <a:prstGeom prst="rect">
            <a:avLst/>
          </a:prstGeom>
        </p:spPr>
      </p:pic>
    </p:spTree>
    <p:extLst>
      <p:ext uri="{BB962C8B-B14F-4D97-AF65-F5344CB8AC3E}">
        <p14:creationId xmlns:p14="http://schemas.microsoft.com/office/powerpoint/2010/main" val="423169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23</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53159" y="973676"/>
            <a:ext cx="6819901" cy="4985980"/>
          </a:xfrm>
          <a:prstGeom prst="rect">
            <a:avLst/>
          </a:prstGeom>
          <a:noFill/>
        </p:spPr>
        <p:txBody>
          <a:bodyPr wrap="square" rtlCol="0">
            <a:spAutoFit/>
          </a:bodyPr>
          <a:lstStyle/>
          <a:p>
            <a:pPr>
              <a:spcAft>
                <a:spcPts val="1200"/>
              </a:spcAft>
            </a:pPr>
            <a:r>
              <a:rPr lang="en-US" sz="2800" dirty="0">
                <a:latin typeface="Calibri" panose="020F0502020204030204" pitchFamily="34" charset="0"/>
              </a:rPr>
              <a:t>Implementation and Accountability</a:t>
            </a:r>
          </a:p>
          <a:p>
            <a:pPr marL="344488"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What are key business metrics for this year?</a:t>
            </a:r>
          </a:p>
          <a:p>
            <a:pPr marL="793750" lvl="1" indent="-342900">
              <a:spcAft>
                <a:spcPts val="1200"/>
              </a:spcAft>
              <a:buClr>
                <a:srgbClr val="0086BD"/>
              </a:buClr>
              <a:buFont typeface="Wingdings" panose="05000000000000000000" pitchFamily="2" charset="2"/>
              <a:buChar char="ü"/>
            </a:pPr>
            <a:r>
              <a:rPr lang="en-US" sz="2000" b="0" dirty="0">
                <a:latin typeface="Calibri" panose="020F0502020204030204" pitchFamily="34" charset="0"/>
              </a:rPr>
              <a:t>Does each team member know how the metrics impact his/her professional development?</a:t>
            </a:r>
          </a:p>
          <a:p>
            <a:pPr marL="793750" lvl="1" indent="-342900">
              <a:spcAft>
                <a:spcPts val="1200"/>
              </a:spcAft>
              <a:buClr>
                <a:srgbClr val="0086BD"/>
              </a:buClr>
              <a:buFont typeface="Wingdings" panose="05000000000000000000" pitchFamily="2" charset="2"/>
              <a:buChar char="ü"/>
            </a:pPr>
            <a:r>
              <a:rPr lang="en-US" sz="2000" b="0" dirty="0">
                <a:latin typeface="Calibri" panose="020F0502020204030204" pitchFamily="34" charset="0"/>
              </a:rPr>
              <a:t>Are they documented in writing?</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Has the team agreed on and written down the top 1-3 focus areas/initiatives for this year?</a:t>
            </a:r>
          </a:p>
          <a:p>
            <a:pPr marL="342900"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What will be the greatest impediment to successfully implementing these ideas?</a:t>
            </a:r>
          </a:p>
          <a:p>
            <a:pPr marL="344488" indent="-342900">
              <a:spcAft>
                <a:spcPts val="1200"/>
              </a:spcAft>
              <a:buClr>
                <a:srgbClr val="0086BD"/>
              </a:buClr>
              <a:buFont typeface="Wingdings" panose="05000000000000000000" pitchFamily="2" charset="2"/>
              <a:buChar char="§"/>
            </a:pPr>
            <a:r>
              <a:rPr lang="en-US" sz="2000" b="0" dirty="0">
                <a:latin typeface="Calibri" panose="020F0502020204030204" pitchFamily="34" charset="0"/>
              </a:rPr>
              <a:t>Who holds the team accountable to goals?</a:t>
            </a:r>
          </a:p>
          <a:p>
            <a:pPr marL="793750" lvl="1" indent="-342900">
              <a:spcAft>
                <a:spcPts val="1200"/>
              </a:spcAft>
              <a:buClr>
                <a:srgbClr val="0086BD"/>
              </a:buClr>
              <a:buFont typeface="Wingdings" panose="05000000000000000000" pitchFamily="2" charset="2"/>
              <a:buChar char="ü"/>
            </a:pPr>
            <a:r>
              <a:rPr lang="en-US" sz="2000" b="0" dirty="0">
                <a:latin typeface="Calibri" panose="020F0502020204030204" pitchFamily="34" charset="0"/>
              </a:rPr>
              <a:t>Is there formal accountability feedback for team members?</a:t>
            </a:r>
          </a:p>
        </p:txBody>
      </p:sp>
      <p:pic>
        <p:nvPicPr>
          <p:cNvPr id="6" name="Picture 5" descr="Icon&#10;&#10;Description automatically generated">
            <a:extLst>
              <a:ext uri="{FF2B5EF4-FFF2-40B4-BE49-F238E27FC236}">
                <a16:creationId xmlns:a16="http://schemas.microsoft.com/office/drawing/2014/main" id="{75363EF7-9CB1-4A1A-8A36-F1587D71C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59" y="1230680"/>
            <a:ext cx="1073149" cy="1049971"/>
          </a:xfrm>
          <a:prstGeom prst="rect">
            <a:avLst/>
          </a:prstGeom>
        </p:spPr>
      </p:pic>
    </p:spTree>
    <p:extLst>
      <p:ext uri="{BB962C8B-B14F-4D97-AF65-F5344CB8AC3E}">
        <p14:creationId xmlns:p14="http://schemas.microsoft.com/office/powerpoint/2010/main" val="285608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251A5-94D7-4885-8CAD-335E835B43C6}"/>
              </a:ext>
            </a:extLst>
          </p:cNvPr>
          <p:cNvSpPr>
            <a:spLocks noGrp="1"/>
          </p:cNvSpPr>
          <p:nvPr>
            <p:ph type="sldNum" sz="quarter" idx="4"/>
          </p:nvPr>
        </p:nvSpPr>
        <p:spPr/>
        <p:txBody>
          <a:bodyPr/>
          <a:lstStyle/>
          <a:p>
            <a:pPr>
              <a:defRPr/>
            </a:pPr>
            <a:fld id="{FA5A8862-80C2-408A-8382-EBC73C318804}" type="slidenum">
              <a:rPr lang="en-US" smtClean="0"/>
              <a:pPr>
                <a:defRPr/>
              </a:pPr>
              <a:t>24</a:t>
            </a:fld>
            <a:endParaRPr lang="en-US" dirty="0"/>
          </a:p>
        </p:txBody>
      </p:sp>
      <p:sp>
        <p:nvSpPr>
          <p:cNvPr id="5" name="TextBox 4">
            <a:extLst>
              <a:ext uri="{FF2B5EF4-FFF2-40B4-BE49-F238E27FC236}">
                <a16:creationId xmlns:a16="http://schemas.microsoft.com/office/drawing/2014/main" id="{F76F573B-222D-4B6B-B3A2-CACA4D9B8958}"/>
              </a:ext>
            </a:extLst>
          </p:cNvPr>
          <p:cNvSpPr txBox="1"/>
          <p:nvPr/>
        </p:nvSpPr>
        <p:spPr>
          <a:xfrm>
            <a:off x="4019138" y="2992225"/>
            <a:ext cx="3048412" cy="1077218"/>
          </a:xfrm>
          <a:prstGeom prst="rect">
            <a:avLst/>
          </a:prstGeom>
          <a:noFill/>
        </p:spPr>
        <p:txBody>
          <a:bodyPr wrap="square" rtlCol="0">
            <a:spAutoFit/>
          </a:bodyPr>
          <a:lstStyle/>
          <a:p>
            <a:r>
              <a:rPr lang="en-US" sz="2800" b="0" dirty="0">
                <a:latin typeface="Calibri" panose="020F0502020204030204" pitchFamily="34" charset="0"/>
                <a:cs typeface="Calibri" panose="020F0502020204030204" pitchFamily="34" charset="0"/>
              </a:rPr>
              <a:t>Case Study: </a:t>
            </a:r>
            <a:br>
              <a:rPr lang="en-US"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Accountability</a:t>
            </a:r>
          </a:p>
        </p:txBody>
      </p:sp>
      <p:pic>
        <p:nvPicPr>
          <p:cNvPr id="6" name="Picture 5">
            <a:extLst>
              <a:ext uri="{FF2B5EF4-FFF2-40B4-BE49-F238E27FC236}">
                <a16:creationId xmlns:a16="http://schemas.microsoft.com/office/drawing/2014/main" id="{1DD663D1-CB15-42DF-9D7B-B2DC0DD155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94281" y="3133471"/>
            <a:ext cx="811563" cy="885284"/>
          </a:xfrm>
          <a:prstGeom prst="rect">
            <a:avLst/>
          </a:prstGeom>
        </p:spPr>
      </p:pic>
    </p:spTree>
    <p:extLst>
      <p:ext uri="{BB962C8B-B14F-4D97-AF65-F5344CB8AC3E}">
        <p14:creationId xmlns:p14="http://schemas.microsoft.com/office/powerpoint/2010/main" val="144265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8F27AE-F8A1-453E-8C2F-3FD5FC6AA2AE}" type="slidenum">
              <a:rPr lang="en-US" smtClean="0"/>
              <a:pPr>
                <a:defRPr/>
              </a:pPr>
              <a:t>25</a:t>
            </a:fld>
            <a:endParaRPr lang="en-US" dirty="0"/>
          </a:p>
        </p:txBody>
      </p:sp>
      <p:sp>
        <p:nvSpPr>
          <p:cNvPr id="6" name="TextBox 5"/>
          <p:cNvSpPr txBox="1"/>
          <p:nvPr/>
        </p:nvSpPr>
        <p:spPr>
          <a:xfrm>
            <a:off x="2511037" y="1009430"/>
            <a:ext cx="7736304" cy="523220"/>
          </a:xfrm>
          <a:prstGeom prst="rect">
            <a:avLst/>
          </a:prstGeom>
          <a:noFill/>
        </p:spPr>
        <p:txBody>
          <a:bodyPr wrap="square" rtlCol="0">
            <a:spAutoFit/>
          </a:bodyPr>
          <a:lstStyle/>
          <a:p>
            <a:pPr>
              <a:spcAft>
                <a:spcPts val="1200"/>
              </a:spcAft>
              <a:buClr>
                <a:srgbClr val="0086BD"/>
              </a:buClr>
            </a:pPr>
            <a:r>
              <a:rPr lang="en-US" sz="2800" dirty="0">
                <a:latin typeface="Calibri" panose="020F0502020204030204" pitchFamily="34" charset="0"/>
              </a:rPr>
              <a:t>To Summarize</a:t>
            </a:r>
          </a:p>
        </p:txBody>
      </p:sp>
      <p:sp>
        <p:nvSpPr>
          <p:cNvPr id="4" name="TextBox 3">
            <a:extLst>
              <a:ext uri="{FF2B5EF4-FFF2-40B4-BE49-F238E27FC236}">
                <a16:creationId xmlns:a16="http://schemas.microsoft.com/office/drawing/2014/main" id="{894021A6-44F3-48B4-B3E4-1B7D5838B886}"/>
              </a:ext>
            </a:extLst>
          </p:cNvPr>
          <p:cNvSpPr txBox="1"/>
          <p:nvPr/>
        </p:nvSpPr>
        <p:spPr>
          <a:xfrm>
            <a:off x="2511037" y="2122339"/>
            <a:ext cx="4789173" cy="4031873"/>
          </a:xfrm>
          <a:prstGeom prst="rect">
            <a:avLst/>
          </a:prstGeom>
          <a:noFill/>
        </p:spPr>
        <p:txBody>
          <a:bodyPr wrap="square" rtlCol="0">
            <a:spAutoFit/>
          </a:bodyPr>
          <a:lstStyle/>
          <a:p>
            <a:pPr>
              <a:spcAft>
                <a:spcPts val="0"/>
              </a:spcAft>
              <a:buClr>
                <a:srgbClr val="FA7A1E"/>
              </a:buClr>
            </a:pPr>
            <a:r>
              <a:rPr lang="en-US" sz="3600" dirty="0">
                <a:solidFill>
                  <a:srgbClr val="FA7A1E"/>
                </a:solidFill>
                <a:latin typeface="Calibri" panose="020F0502020204030204" pitchFamily="34" charset="0"/>
              </a:rPr>
              <a:t>People</a:t>
            </a:r>
          </a:p>
          <a:p>
            <a:pPr>
              <a:spcAft>
                <a:spcPts val="1200"/>
              </a:spcAft>
              <a:buClr>
                <a:srgbClr val="FA7A1E"/>
              </a:buClr>
            </a:pPr>
            <a:r>
              <a:rPr lang="en-US" sz="2400" b="0" dirty="0">
                <a:solidFill>
                  <a:srgbClr val="FA7A1E"/>
                </a:solidFill>
                <a:latin typeface="Calibri" panose="020F0502020204030204" pitchFamily="34" charset="0"/>
              </a:rPr>
              <a:t>Reflect on last year’s successes</a:t>
            </a:r>
          </a:p>
          <a:p>
            <a:pPr>
              <a:spcAft>
                <a:spcPts val="1200"/>
              </a:spcAft>
              <a:buClr>
                <a:srgbClr val="76BC46"/>
              </a:buClr>
            </a:pPr>
            <a:r>
              <a:rPr lang="en-US" sz="3600" dirty="0">
                <a:solidFill>
                  <a:srgbClr val="76BC46"/>
                </a:solidFill>
                <a:latin typeface="Calibri" panose="020F0502020204030204" pitchFamily="34" charset="0"/>
              </a:rPr>
              <a:t>Process</a:t>
            </a:r>
            <a:br>
              <a:rPr lang="en-US" sz="3600" dirty="0">
                <a:solidFill>
                  <a:srgbClr val="76BC46"/>
                </a:solidFill>
                <a:latin typeface="Calibri" panose="020F0502020204030204" pitchFamily="34" charset="0"/>
              </a:rPr>
            </a:br>
            <a:r>
              <a:rPr kumimoji="0" lang="en-US" sz="2400" b="0" i="0" u="none" strike="noStrike" kern="1200" cap="none" spc="0" normalizeH="0" baseline="0" noProof="0" dirty="0">
                <a:ln>
                  <a:noFill/>
                </a:ln>
                <a:solidFill>
                  <a:srgbClr val="76BC46"/>
                </a:solidFill>
                <a:effectLst/>
                <a:uLnTx/>
                <a:uFillTx/>
                <a:latin typeface="Calibri" panose="020F0502020204030204" pitchFamily="34" charset="0"/>
                <a:ea typeface="+mn-ea"/>
                <a:cs typeface="+mn-cs"/>
              </a:rPr>
              <a:t>Documentation and accountability</a:t>
            </a:r>
            <a:endParaRPr lang="en-US" sz="3600" dirty="0">
              <a:solidFill>
                <a:srgbClr val="76BC46"/>
              </a:solidFill>
              <a:latin typeface="Calibri" panose="020F0502020204030204" pitchFamily="34" charset="0"/>
            </a:endParaRPr>
          </a:p>
          <a:p>
            <a:pPr>
              <a:spcAft>
                <a:spcPts val="0"/>
              </a:spcAft>
              <a:buClr>
                <a:srgbClr val="0086BD"/>
              </a:buClr>
            </a:pPr>
            <a:r>
              <a:rPr lang="en-US" sz="3600" dirty="0">
                <a:solidFill>
                  <a:srgbClr val="0086BD"/>
                </a:solidFill>
                <a:latin typeface="Calibri" panose="020F0502020204030204" pitchFamily="34" charset="0"/>
              </a:rPr>
              <a:t>Principles</a:t>
            </a:r>
          </a:p>
          <a:p>
            <a:pPr>
              <a:spcAft>
                <a:spcPts val="1200"/>
              </a:spcAft>
              <a:buClr>
                <a:srgbClr val="0086BD"/>
              </a:buClr>
            </a:pPr>
            <a:r>
              <a:rPr lang="en-US" sz="2400" b="0" dirty="0">
                <a:solidFill>
                  <a:srgbClr val="0086BD"/>
                </a:solidFill>
                <a:latin typeface="Calibri" panose="020F0502020204030204" pitchFamily="34" charset="0"/>
              </a:rPr>
              <a:t>O</a:t>
            </a:r>
            <a:r>
              <a:rPr kumimoji="0" lang="en-US" sz="2400" b="0" i="0" u="none" strike="noStrike" kern="1200" cap="none" spc="0" normalizeH="0" baseline="0" noProof="0" dirty="0">
                <a:ln>
                  <a:noFill/>
                </a:ln>
                <a:solidFill>
                  <a:srgbClr val="0086BD"/>
                </a:solidFill>
                <a:effectLst/>
                <a:uLnTx/>
                <a:uFillTx/>
                <a:latin typeface="Calibri" panose="020F0502020204030204" pitchFamily="34" charset="0"/>
                <a:ea typeface="+mn-ea"/>
                <a:cs typeface="+mn-cs"/>
              </a:rPr>
              <a:t>ne consistent value proposition</a:t>
            </a:r>
            <a:endParaRPr lang="en-US" sz="3600" b="0" dirty="0">
              <a:solidFill>
                <a:srgbClr val="0086BD"/>
              </a:solidFill>
              <a:latin typeface="Calibri" panose="020F0502020204030204" pitchFamily="34" charset="0"/>
            </a:endParaRPr>
          </a:p>
          <a:p>
            <a:pPr>
              <a:spcAft>
                <a:spcPts val="1200"/>
              </a:spcAft>
              <a:buClr>
                <a:schemeClr val="tx1"/>
              </a:buClr>
            </a:pPr>
            <a:endParaRPr lang="en-US" sz="3600" b="0" dirty="0">
              <a:latin typeface="Calibri" panose="020F0502020204030204" pitchFamily="34" charset="0"/>
            </a:endParaRPr>
          </a:p>
        </p:txBody>
      </p:sp>
    </p:spTree>
    <p:extLst>
      <p:ext uri="{BB962C8B-B14F-4D97-AF65-F5344CB8AC3E}">
        <p14:creationId xmlns:p14="http://schemas.microsoft.com/office/powerpoint/2010/main" val="9045360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A62B1F-3427-43A8-8362-3CA0296B5F8E}"/>
              </a:ext>
            </a:extLst>
          </p:cNvPr>
          <p:cNvSpPr>
            <a:spLocks noGrp="1"/>
          </p:cNvSpPr>
          <p:nvPr>
            <p:ph type="sldNum" sz="quarter" idx="12"/>
          </p:nvPr>
        </p:nvSpPr>
        <p:spPr/>
        <p:txBody>
          <a:bodyPr/>
          <a:lstStyle/>
          <a:p>
            <a:pPr>
              <a:defRPr/>
            </a:pPr>
            <a:fld id="{8C305B3F-E5A9-4347-88D9-AB79E8B741D3}" type="slidenum">
              <a:rPr lang="en-US" smtClean="0"/>
              <a:pPr>
                <a:defRPr/>
              </a:pPr>
              <a:t>26</a:t>
            </a:fld>
            <a:endParaRPr lang="en-US" dirty="0"/>
          </a:p>
        </p:txBody>
      </p:sp>
      <p:sp>
        <p:nvSpPr>
          <p:cNvPr id="3" name="TextBox 2">
            <a:extLst>
              <a:ext uri="{FF2B5EF4-FFF2-40B4-BE49-F238E27FC236}">
                <a16:creationId xmlns:a16="http://schemas.microsoft.com/office/drawing/2014/main" id="{F119D199-61DD-4082-AD6D-1E08B72E1960}"/>
              </a:ext>
            </a:extLst>
          </p:cNvPr>
          <p:cNvSpPr txBox="1"/>
          <p:nvPr/>
        </p:nvSpPr>
        <p:spPr>
          <a:xfrm>
            <a:off x="703848" y="2498804"/>
            <a:ext cx="7736304" cy="1569660"/>
          </a:xfrm>
          <a:prstGeom prst="rect">
            <a:avLst/>
          </a:prstGeom>
          <a:noFill/>
        </p:spPr>
        <p:txBody>
          <a:bodyPr wrap="square" rtlCol="0">
            <a:spAutoFit/>
          </a:bodyPr>
          <a:lstStyle/>
          <a:p>
            <a:pPr algn="ctr">
              <a:spcAft>
                <a:spcPts val="1200"/>
              </a:spcAft>
              <a:buClr>
                <a:srgbClr val="0086BD"/>
              </a:buClr>
            </a:pPr>
            <a:r>
              <a:rPr lang="en-US" sz="4800" b="0" dirty="0">
                <a:latin typeface="Calibri" panose="020F0502020204030204" pitchFamily="34" charset="0"/>
              </a:rPr>
              <a:t>“If you cannot see it, you cannot achieve it.”</a:t>
            </a:r>
          </a:p>
        </p:txBody>
      </p:sp>
    </p:spTree>
    <p:extLst>
      <p:ext uri="{BB962C8B-B14F-4D97-AF65-F5344CB8AC3E}">
        <p14:creationId xmlns:p14="http://schemas.microsoft.com/office/powerpoint/2010/main" val="3136499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8F27AE-F8A1-453E-8C2F-3FD5FC6AA2AE}" type="slidenum">
              <a:rPr lang="en-US" smtClean="0"/>
              <a:pPr>
                <a:defRPr/>
              </a:pPr>
              <a:t>27</a:t>
            </a:fld>
            <a:endParaRPr lang="en-US" dirty="0"/>
          </a:p>
        </p:txBody>
      </p:sp>
      <p:sp>
        <p:nvSpPr>
          <p:cNvPr id="6" name="TextBox 5"/>
          <p:cNvSpPr txBox="1"/>
          <p:nvPr/>
        </p:nvSpPr>
        <p:spPr>
          <a:xfrm>
            <a:off x="714915" y="1925462"/>
            <a:ext cx="4021977" cy="2462213"/>
          </a:xfrm>
          <a:prstGeom prst="rect">
            <a:avLst/>
          </a:prstGeom>
          <a:noFill/>
        </p:spPr>
        <p:txBody>
          <a:bodyPr wrap="square" rtlCol="0">
            <a:spAutoFit/>
          </a:bodyPr>
          <a:lstStyle/>
          <a:p>
            <a:pPr>
              <a:spcAft>
                <a:spcPts val="1200"/>
              </a:spcAft>
              <a:buClr>
                <a:srgbClr val="0086BD"/>
              </a:buClr>
            </a:pPr>
            <a:r>
              <a:rPr lang="en-US" sz="2800" dirty="0">
                <a:latin typeface="Calibri" panose="020F0502020204030204" pitchFamily="34" charset="0"/>
              </a:rPr>
              <a:t>Next Steps</a:t>
            </a:r>
          </a:p>
          <a:p>
            <a:pPr marL="457200" indent="-457200">
              <a:spcAft>
                <a:spcPts val="1200"/>
              </a:spcAft>
              <a:buFont typeface="+mj-lt"/>
              <a:buAutoNum type="arabicPeriod"/>
            </a:pPr>
            <a:r>
              <a:rPr lang="en-US" sz="2400" b="0" dirty="0">
                <a:latin typeface="Calibri" panose="020F0502020204030204" pitchFamily="34" charset="0"/>
              </a:rPr>
              <a:t>Download our worksheet</a:t>
            </a:r>
          </a:p>
          <a:p>
            <a:pPr marL="457200" indent="-457200">
              <a:spcAft>
                <a:spcPts val="1200"/>
              </a:spcAft>
              <a:buFont typeface="+mj-lt"/>
              <a:buAutoNum type="arabicPeriod"/>
            </a:pPr>
            <a:r>
              <a:rPr lang="en-US" sz="2400" b="0" dirty="0">
                <a:latin typeface="Calibri" panose="020F0502020204030204" pitchFamily="34" charset="0"/>
              </a:rPr>
              <a:t>Tailor the sample agenda</a:t>
            </a:r>
          </a:p>
          <a:p>
            <a:pPr marL="457200" indent="-457200">
              <a:spcAft>
                <a:spcPts val="1200"/>
              </a:spcAft>
              <a:buFont typeface="+mj-lt"/>
              <a:buAutoNum type="arabicPeriod"/>
            </a:pPr>
            <a:r>
              <a:rPr lang="en-US" sz="2400" b="0" dirty="0">
                <a:latin typeface="Calibri" panose="020F0502020204030204" pitchFamily="34" charset="0"/>
              </a:rPr>
              <a:t>Put a team meeting date on the calendar. </a:t>
            </a:r>
          </a:p>
        </p:txBody>
      </p:sp>
      <p:sp>
        <p:nvSpPr>
          <p:cNvPr id="7" name="TextBox 6">
            <a:extLst>
              <a:ext uri="{FF2B5EF4-FFF2-40B4-BE49-F238E27FC236}">
                <a16:creationId xmlns:a16="http://schemas.microsoft.com/office/drawing/2014/main" id="{548B0C9E-48C7-4BE2-9C4C-14856D334CD8}"/>
              </a:ext>
            </a:extLst>
          </p:cNvPr>
          <p:cNvSpPr txBox="1"/>
          <p:nvPr/>
        </p:nvSpPr>
        <p:spPr>
          <a:xfrm>
            <a:off x="4809962" y="5150668"/>
            <a:ext cx="2529769" cy="307777"/>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Worksheet MAI367</a:t>
            </a:r>
          </a:p>
        </p:txBody>
      </p:sp>
      <p:pic>
        <p:nvPicPr>
          <p:cNvPr id="5" name="Picture 4" descr="A picture containing diagram&#10;&#10;Description automatically generated">
            <a:extLst>
              <a:ext uri="{FF2B5EF4-FFF2-40B4-BE49-F238E27FC236}">
                <a16:creationId xmlns:a16="http://schemas.microsoft.com/office/drawing/2014/main" id="{7E545124-60B4-4711-ABF2-E8327F377FA2}"/>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4909358" y="1176013"/>
            <a:ext cx="3035762" cy="3928633"/>
          </a:xfrm>
          <a:prstGeom prst="rect">
            <a:avLst/>
          </a:prstGeom>
          <a:ln w="3175">
            <a:solidFill>
              <a:schemeClr val="tx1"/>
            </a:solidFill>
          </a:ln>
        </p:spPr>
      </p:pic>
      <p:sp>
        <p:nvSpPr>
          <p:cNvPr id="9" name="Rectangle 26">
            <a:extLst>
              <a:ext uri="{FF2B5EF4-FFF2-40B4-BE49-F238E27FC236}">
                <a16:creationId xmlns:a16="http://schemas.microsoft.com/office/drawing/2014/main" id="{4E5DC470-1CED-4D35-8017-44E5D6148B6A}"/>
              </a:ext>
            </a:extLst>
          </p:cNvPr>
          <p:cNvSpPr txBox="1">
            <a:spLocks noChangeArrowheads="1"/>
          </p:cNvSpPr>
          <p:nvPr/>
        </p:nvSpPr>
        <p:spPr bwMode="auto">
          <a:xfrm>
            <a:off x="600182" y="5997207"/>
            <a:ext cx="8361362" cy="430875"/>
          </a:xfrm>
          <a:prstGeom prst="rect">
            <a:avLst/>
          </a:prstGeom>
          <a:noFill/>
          <a:ln w="9525">
            <a:noFill/>
            <a:miter lim="800000"/>
            <a:headEnd/>
            <a:tailEnd/>
          </a:ln>
        </p:spPr>
        <p:txBody>
          <a:bodyPr vert="horz" wrap="square" lIns="91429" tIns="45714" rIns="91429" bIns="45714" rtlCol="0">
            <a:spAutoFit/>
          </a:bodyPr>
          <a:lstStyle>
            <a:lvl1pPr marL="342860" indent="-342860" algn="l" defTabSz="457146" rtl="0" eaLnBrk="1" latinLnBrk="0" hangingPunct="1">
              <a:spcBef>
                <a:spcPct val="20000"/>
              </a:spcBef>
              <a:buFont typeface="Arial"/>
              <a:buChar char="•"/>
              <a:defRPr sz="2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1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16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14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14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1000" b="0" dirty="0">
                <a:solidFill>
                  <a:prstClr val="black"/>
                </a:solidFill>
                <a:latin typeface="Calibri"/>
              </a:rPr>
              <a:t>Hartford Funds Distributors, LLC, Member FINRA. </a:t>
            </a:r>
          </a:p>
          <a:p>
            <a:pPr fontAlgn="auto">
              <a:spcAft>
                <a:spcPts val="600"/>
              </a:spcAft>
              <a:buFont typeface="Arial"/>
              <a:buNone/>
            </a:pPr>
            <a:r>
              <a:rPr lang="en-US" sz="1000" b="0" dirty="0" err="1">
                <a:solidFill>
                  <a:prstClr val="black"/>
                </a:solidFill>
                <a:latin typeface="Calibri"/>
              </a:rPr>
              <a:t>REP_Redefine</a:t>
            </a:r>
            <a:r>
              <a:rPr lang="en-US" sz="1000" b="0">
                <a:solidFill>
                  <a:prstClr val="black"/>
                </a:solidFill>
                <a:latin typeface="Calibri"/>
              </a:rPr>
              <a:t>  </a:t>
            </a:r>
            <a:r>
              <a:rPr lang="en-US" sz="800" b="0" i="0">
                <a:solidFill>
                  <a:srgbClr val="212529"/>
                </a:solidFill>
                <a:effectLst/>
                <a:latin typeface="-apple-system"/>
              </a:rPr>
              <a:t>2814120  0323</a:t>
            </a:r>
            <a:endParaRPr lang="en-US" sz="1000" b="0" dirty="0">
              <a:solidFill>
                <a:prstClr val="black"/>
              </a:solidFill>
              <a:latin typeface="Calibri"/>
            </a:endParaRPr>
          </a:p>
        </p:txBody>
      </p:sp>
    </p:spTree>
    <p:extLst>
      <p:ext uri="{BB962C8B-B14F-4D97-AF65-F5344CB8AC3E}">
        <p14:creationId xmlns:p14="http://schemas.microsoft.com/office/powerpoint/2010/main" val="26449245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4AF345-595A-49FC-ACFE-FDB35C592E19}"/>
              </a:ext>
            </a:extLst>
          </p:cNvPr>
          <p:cNvSpPr>
            <a:spLocks noGrp="1"/>
          </p:cNvSpPr>
          <p:nvPr>
            <p:ph type="sldNum" sz="quarter" idx="12"/>
          </p:nvPr>
        </p:nvSpPr>
        <p:spPr/>
        <p:txBody>
          <a:bodyPr/>
          <a:lstStyle/>
          <a:p>
            <a:pPr>
              <a:defRPr/>
            </a:pPr>
            <a:fld id="{8C305B3F-E5A9-4347-88D9-AB79E8B741D3}" type="slidenum">
              <a:rPr lang="en-US" smtClean="0"/>
              <a:pPr>
                <a:defRPr/>
              </a:pPr>
              <a:t>3</a:t>
            </a:fld>
            <a:endParaRPr lang="en-US" dirty="0"/>
          </a:p>
        </p:txBody>
      </p:sp>
      <p:sp>
        <p:nvSpPr>
          <p:cNvPr id="4" name="TextBox 3">
            <a:extLst>
              <a:ext uri="{FF2B5EF4-FFF2-40B4-BE49-F238E27FC236}">
                <a16:creationId xmlns:a16="http://schemas.microsoft.com/office/drawing/2014/main" id="{002ACB59-3F90-4303-AED8-7A808879CEB6}"/>
              </a:ext>
            </a:extLst>
          </p:cNvPr>
          <p:cNvSpPr txBox="1"/>
          <p:nvPr/>
        </p:nvSpPr>
        <p:spPr>
          <a:xfrm>
            <a:off x="1905000" y="1809833"/>
            <a:ext cx="5867400" cy="1015663"/>
          </a:xfrm>
          <a:prstGeom prst="rect">
            <a:avLst/>
          </a:prstGeom>
          <a:noFill/>
        </p:spPr>
        <p:txBody>
          <a:bodyPr wrap="square" rtlCol="0">
            <a:spAutoFit/>
          </a:bodyPr>
          <a:lstStyle/>
          <a:p>
            <a:r>
              <a:rPr lang="en-US" sz="6000" b="0" dirty="0">
                <a:latin typeface="Calibri" panose="020F0502020204030204" pitchFamily="34" charset="0"/>
                <a:cs typeface="Calibri" panose="020F0502020204030204" pitchFamily="34" charset="0"/>
              </a:rPr>
              <a:t>Year of the “RE”</a:t>
            </a:r>
          </a:p>
        </p:txBody>
      </p:sp>
      <p:sp>
        <p:nvSpPr>
          <p:cNvPr id="3" name="TextBox 2">
            <a:extLst>
              <a:ext uri="{FF2B5EF4-FFF2-40B4-BE49-F238E27FC236}">
                <a16:creationId xmlns:a16="http://schemas.microsoft.com/office/drawing/2014/main" id="{9B350639-90B4-41AB-A2B9-0DB77CDB7AB4}"/>
              </a:ext>
            </a:extLst>
          </p:cNvPr>
          <p:cNvSpPr txBox="1"/>
          <p:nvPr/>
        </p:nvSpPr>
        <p:spPr>
          <a:xfrm>
            <a:off x="1905000" y="3225800"/>
            <a:ext cx="3479800" cy="1938992"/>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REenter</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REengage</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REstore</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REbalance</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REbuild</a:t>
            </a:r>
          </a:p>
        </p:txBody>
      </p:sp>
      <p:sp>
        <p:nvSpPr>
          <p:cNvPr id="6" name="TextBox 5">
            <a:extLst>
              <a:ext uri="{FF2B5EF4-FFF2-40B4-BE49-F238E27FC236}">
                <a16:creationId xmlns:a16="http://schemas.microsoft.com/office/drawing/2014/main" id="{B31B07AA-622C-42D4-B598-2A8D51B75747}"/>
              </a:ext>
            </a:extLst>
          </p:cNvPr>
          <p:cNvSpPr txBox="1"/>
          <p:nvPr/>
        </p:nvSpPr>
        <p:spPr>
          <a:xfrm>
            <a:off x="4940808" y="3225800"/>
            <a:ext cx="3479800" cy="1938992"/>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REfine</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RElationships</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REflect</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REcycle</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REcession</a:t>
            </a:r>
          </a:p>
        </p:txBody>
      </p:sp>
    </p:spTree>
    <p:extLst>
      <p:ext uri="{BB962C8B-B14F-4D97-AF65-F5344CB8AC3E}">
        <p14:creationId xmlns:p14="http://schemas.microsoft.com/office/powerpoint/2010/main" val="7764680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61034"/>
            <a:ext cx="9144001" cy="61969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3124200" y="657859"/>
            <a:ext cx="6156960" cy="6225540"/>
          </a:xfrm>
          <a:prstGeom prst="rect">
            <a:avLst/>
          </a:prstGeom>
        </p:spPr>
      </p:pic>
      <p:sp>
        <p:nvSpPr>
          <p:cNvPr id="2" name="Slide Number Placeholder 1"/>
          <p:cNvSpPr>
            <a:spLocks noGrp="1"/>
          </p:cNvSpPr>
          <p:nvPr>
            <p:ph type="sldNum" sz="quarter" idx="4"/>
          </p:nvPr>
        </p:nvSpPr>
        <p:spPr>
          <a:xfrm>
            <a:off x="68580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tx1"/>
                </a:solidFill>
                <a:latin typeface="Calibri" panose="020F0502020204030204" pitchFamily="34"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A5A8862-80C2-408A-8382-EBC73C318804}" type="slidenum">
              <a:rPr lang="en-US" smtClean="0"/>
              <a:pPr>
                <a:defRPr/>
              </a:pPr>
              <a:t>4</a:t>
            </a:fld>
            <a:endParaRPr lang="en-US" dirty="0"/>
          </a:p>
        </p:txBody>
      </p:sp>
      <p:sp>
        <p:nvSpPr>
          <p:cNvPr id="4" name="TextBox 3"/>
          <p:cNvSpPr txBox="1"/>
          <p:nvPr/>
        </p:nvSpPr>
        <p:spPr>
          <a:xfrm>
            <a:off x="1219200" y="2536934"/>
            <a:ext cx="5867400" cy="1964640"/>
          </a:xfrm>
          <a:prstGeom prst="rect">
            <a:avLst/>
          </a:prstGeom>
          <a:noFill/>
        </p:spPr>
        <p:txBody>
          <a:bodyPr wrap="square" rtlCol="0">
            <a:spAutoFit/>
          </a:bodyPr>
          <a:lstStyle/>
          <a:p>
            <a:r>
              <a:rPr lang="en-US" sz="6000" b="0" dirty="0">
                <a:latin typeface="Calibri" panose="020F0502020204030204" pitchFamily="34" charset="0"/>
                <a:cs typeface="Calibri" panose="020F0502020204030204" pitchFamily="34" charset="0"/>
              </a:rPr>
              <a:t>What’s </a:t>
            </a:r>
            <a:br>
              <a:rPr lang="en-US" sz="6000" b="0" dirty="0">
                <a:latin typeface="Calibri" panose="020F0502020204030204" pitchFamily="34" charset="0"/>
                <a:cs typeface="Calibri" panose="020F0502020204030204" pitchFamily="34" charset="0"/>
              </a:rPr>
            </a:br>
            <a:r>
              <a:rPr lang="en-US" sz="6000" b="0" dirty="0">
                <a:latin typeface="Calibri" panose="020F0502020204030204" pitchFamily="34" charset="0"/>
                <a:cs typeface="Calibri" panose="020F0502020204030204" pitchFamily="34" charset="0"/>
              </a:rPr>
              <a:t>a Team?</a:t>
            </a:r>
          </a:p>
        </p:txBody>
      </p:sp>
      <p:sp>
        <p:nvSpPr>
          <p:cNvPr id="7" name="Rectangle 24">
            <a:extLst>
              <a:ext uri="{FF2B5EF4-FFF2-40B4-BE49-F238E27FC236}">
                <a16:creationId xmlns:a16="http://schemas.microsoft.com/office/drawing/2014/main" id="{52A8478C-EA56-486E-B135-F13F5BE28BD4}"/>
              </a:ext>
            </a:extLst>
          </p:cNvPr>
          <p:cNvSpPr>
            <a:spLocks noChangeArrowheads="1"/>
          </p:cNvSpPr>
          <p:nvPr/>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latin typeface="Calibri" panose="020F0502020204030204" pitchFamily="34" charset="0"/>
                <a:cs typeface="ＭＳ Ｐゴシック"/>
              </a:rPr>
              <a:t>© 2022 by Hartford Funds. </a:t>
            </a:r>
            <a:r>
              <a:rPr lang="en-US" sz="800" dirty="0">
                <a:latin typeface="Calibri" panose="020F0502020204030204" pitchFamily="34" charset="0"/>
              </a:rPr>
              <a:t>FOR FINANCIAL PROFESSIONAL/INSTITUTIONAL INVESTOR USE ONLY</a:t>
            </a:r>
            <a:r>
              <a:rPr lang="en-US" sz="800" i="1" dirty="0">
                <a:latin typeface="Calibri" panose="020F0502020204030204" pitchFamily="34" charset="0"/>
              </a:rPr>
              <a:t>. </a:t>
            </a:r>
            <a:r>
              <a:rPr lang="en-US" sz="800" i="0" dirty="0">
                <a:latin typeface="Calibri" panose="020F0502020204030204" pitchFamily="34" charset="0"/>
              </a:rPr>
              <a:t>NOT</a:t>
            </a:r>
            <a:r>
              <a:rPr lang="en-US" sz="800" i="0" baseline="0" dirty="0">
                <a:latin typeface="Calibri" panose="020F0502020204030204" pitchFamily="34" charset="0"/>
              </a:rPr>
              <a:t> FOR USE WITH THE PUBLIC. This material is for informational (or educational) purposes only.</a:t>
            </a:r>
            <a:endParaRPr lang="en-US" b="0" i="0" dirty="0">
              <a:latin typeface="Calibri" panose="020F0502020204030204" pitchFamily="34" charset="0"/>
              <a:cs typeface="ＭＳ Ｐゴシック"/>
            </a:endParaRPr>
          </a:p>
        </p:txBody>
      </p:sp>
    </p:spTree>
    <p:extLst>
      <p:ext uri="{BB962C8B-B14F-4D97-AF65-F5344CB8AC3E}">
        <p14:creationId xmlns:p14="http://schemas.microsoft.com/office/powerpoint/2010/main" val="40477989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8F27AE-F8A1-453E-8C2F-3FD5FC6AA2AE}" type="slidenum">
              <a:rPr lang="en-US" smtClean="0"/>
              <a:pPr>
                <a:defRPr/>
              </a:pPr>
              <a:t>5</a:t>
            </a:fld>
            <a:endParaRPr lang="en-US" dirty="0"/>
          </a:p>
        </p:txBody>
      </p:sp>
      <p:sp>
        <p:nvSpPr>
          <p:cNvPr id="6" name="TextBox 5"/>
          <p:cNvSpPr txBox="1"/>
          <p:nvPr/>
        </p:nvSpPr>
        <p:spPr>
          <a:xfrm>
            <a:off x="3335496" y="2222837"/>
            <a:ext cx="3005343" cy="2769989"/>
          </a:xfrm>
          <a:prstGeom prst="rect">
            <a:avLst/>
          </a:prstGeom>
          <a:noFill/>
        </p:spPr>
        <p:txBody>
          <a:bodyPr wrap="square" rtlCol="0">
            <a:spAutoFit/>
          </a:bodyPr>
          <a:lstStyle/>
          <a:p>
            <a:pPr marL="571500" indent="-571500">
              <a:spcAft>
                <a:spcPts val="1200"/>
              </a:spcAft>
              <a:buClr>
                <a:srgbClr val="FA7A1E"/>
              </a:buClr>
              <a:buFont typeface="Wingdings" panose="05000000000000000000" pitchFamily="2" charset="2"/>
              <a:buChar char="§"/>
            </a:pPr>
            <a:r>
              <a:rPr lang="en-US" sz="3600" dirty="0">
                <a:solidFill>
                  <a:srgbClr val="FA7A1E"/>
                </a:solidFill>
                <a:latin typeface="Calibri" panose="020F0502020204030204" pitchFamily="34" charset="0"/>
              </a:rPr>
              <a:t>People</a:t>
            </a:r>
            <a:endParaRPr lang="en-US" sz="3600" b="0" dirty="0">
              <a:solidFill>
                <a:srgbClr val="FA7A1E"/>
              </a:solidFill>
              <a:latin typeface="Calibri" panose="020F0502020204030204" pitchFamily="34" charset="0"/>
            </a:endParaRPr>
          </a:p>
          <a:p>
            <a:pPr marL="571500" indent="-571500">
              <a:spcAft>
                <a:spcPts val="1200"/>
              </a:spcAft>
              <a:buClr>
                <a:srgbClr val="76BC46"/>
              </a:buClr>
              <a:buFont typeface="Wingdings" panose="05000000000000000000" pitchFamily="2" charset="2"/>
              <a:buChar char="§"/>
            </a:pPr>
            <a:r>
              <a:rPr lang="en-US" sz="3600" dirty="0">
                <a:solidFill>
                  <a:srgbClr val="76BC46"/>
                </a:solidFill>
                <a:latin typeface="Calibri" panose="020F0502020204030204" pitchFamily="34" charset="0"/>
              </a:rPr>
              <a:t>Process</a:t>
            </a:r>
          </a:p>
          <a:p>
            <a:pPr marL="571500" indent="-571500">
              <a:spcAft>
                <a:spcPts val="1200"/>
              </a:spcAft>
              <a:buClr>
                <a:srgbClr val="0086BD"/>
              </a:buClr>
              <a:buFont typeface="Wingdings" panose="05000000000000000000" pitchFamily="2" charset="2"/>
              <a:buChar char="§"/>
            </a:pPr>
            <a:r>
              <a:rPr lang="en-US" sz="3600" dirty="0">
                <a:solidFill>
                  <a:srgbClr val="0086BD"/>
                </a:solidFill>
                <a:latin typeface="Calibri" panose="020F0502020204030204" pitchFamily="34" charset="0"/>
              </a:rPr>
              <a:t>Principles</a:t>
            </a:r>
            <a:endParaRPr lang="en-US" sz="3600" b="0" dirty="0">
              <a:solidFill>
                <a:srgbClr val="0086BD"/>
              </a:solidFill>
              <a:latin typeface="Calibri" panose="020F0502020204030204" pitchFamily="34" charset="0"/>
            </a:endParaRPr>
          </a:p>
          <a:p>
            <a:pPr marL="342900" indent="-342900">
              <a:spcAft>
                <a:spcPts val="1200"/>
              </a:spcAft>
              <a:buClr>
                <a:schemeClr val="tx1"/>
              </a:buClr>
              <a:buFont typeface="Arial" panose="020B0604020202020204" pitchFamily="34" charset="0"/>
              <a:buChar char="•"/>
            </a:pPr>
            <a:endParaRPr lang="en-US" sz="3600" b="0" dirty="0">
              <a:latin typeface="Calibri" panose="020F0502020204030204" pitchFamily="34" charset="0"/>
            </a:endParaRPr>
          </a:p>
        </p:txBody>
      </p:sp>
      <p:sp>
        <p:nvSpPr>
          <p:cNvPr id="5" name="Title 1">
            <a:extLst>
              <a:ext uri="{FF2B5EF4-FFF2-40B4-BE49-F238E27FC236}">
                <a16:creationId xmlns:a16="http://schemas.microsoft.com/office/drawing/2014/main" id="{F1B70C90-F3CB-45B4-B772-107C1BC79A54}"/>
              </a:ext>
            </a:extLst>
          </p:cNvPr>
          <p:cNvSpPr txBox="1">
            <a:spLocks/>
          </p:cNvSpPr>
          <p:nvPr/>
        </p:nvSpPr>
        <p:spPr>
          <a:xfrm>
            <a:off x="409893" y="0"/>
            <a:ext cx="6705600" cy="687388"/>
          </a:xfrm>
          <a:prstGeom prst="rect">
            <a:avLst/>
          </a:prstGeom>
        </p:spPr>
        <p:txBody>
          <a:bodyPr anchor="ctr"/>
          <a:lstStyle>
            <a:lvl1pPr algn="l" rtl="0" fontAlgn="base">
              <a:spcBef>
                <a:spcPct val="0"/>
              </a:spcBef>
              <a:spcAft>
                <a:spcPct val="0"/>
              </a:spcAft>
              <a:defRPr sz="2000" b="1">
                <a:solidFill>
                  <a:schemeClr val="bg1"/>
                </a:solidFill>
                <a:latin typeface="Calibri" panose="020F0502020204030204"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kern="0" dirty="0"/>
              <a:t>Agenda</a:t>
            </a:r>
          </a:p>
        </p:txBody>
      </p:sp>
    </p:spTree>
    <p:extLst>
      <p:ext uri="{BB962C8B-B14F-4D97-AF65-F5344CB8AC3E}">
        <p14:creationId xmlns:p14="http://schemas.microsoft.com/office/powerpoint/2010/main" val="39083523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89404-6BDF-494E-A8D4-2E0ECF40D98B}"/>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5280"/>
          <a:stretch>
            <a:fillRect/>
          </a:stretch>
        </p:blipFill>
        <p:spPr>
          <a:xfrm>
            <a:off x="-49696" y="-20219"/>
            <a:ext cx="9816266" cy="6912238"/>
          </a:xfrm>
          <a:prstGeom prst="rect">
            <a:avLst/>
          </a:prstGeom>
        </p:spPr>
      </p:pic>
      <p:sp>
        <p:nvSpPr>
          <p:cNvPr id="5" name="Rectangle 4">
            <a:extLst>
              <a:ext uri="{FF2B5EF4-FFF2-40B4-BE49-F238E27FC236}">
                <a16:creationId xmlns:a16="http://schemas.microsoft.com/office/drawing/2014/main" id="{258E30C2-49EB-4A8E-98F2-ABB75F0B8922}"/>
              </a:ext>
            </a:extLst>
          </p:cNvPr>
          <p:cNvSpPr/>
          <p:nvPr/>
        </p:nvSpPr>
        <p:spPr>
          <a:xfrm>
            <a:off x="-125066" y="3315889"/>
            <a:ext cx="4221078" cy="1330950"/>
          </a:xfrm>
          <a:prstGeom prst="rect">
            <a:avLst/>
          </a:prstGeom>
          <a:blipFill dpi="0" rotWithShape="1">
            <a:blip r:embed="rId5">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6</a:t>
            </a:fld>
            <a:endParaRPr lang="en-US" dirty="0"/>
          </a:p>
        </p:txBody>
      </p:sp>
      <p:sp>
        <p:nvSpPr>
          <p:cNvPr id="6" name="TextBox 5"/>
          <p:cNvSpPr txBox="1"/>
          <p:nvPr/>
        </p:nvSpPr>
        <p:spPr>
          <a:xfrm>
            <a:off x="990285" y="3528505"/>
            <a:ext cx="7736304" cy="1354217"/>
          </a:xfrm>
          <a:prstGeom prst="rect">
            <a:avLst/>
          </a:prstGeom>
          <a:noFill/>
        </p:spPr>
        <p:txBody>
          <a:bodyPr wrap="square" rtlCol="0">
            <a:spAutoFit/>
          </a:bodyPr>
          <a:lstStyle/>
          <a:p>
            <a:pPr>
              <a:spcAft>
                <a:spcPts val="1200"/>
              </a:spcAft>
              <a:buClr>
                <a:srgbClr val="0086BD"/>
              </a:buClr>
            </a:pPr>
            <a:r>
              <a:rPr lang="en-US" sz="4800" dirty="0">
                <a:solidFill>
                  <a:schemeClr val="bg1"/>
                </a:solidFill>
                <a:latin typeface="Calibri" panose="020F0502020204030204" pitchFamily="34" charset="0"/>
              </a:rPr>
              <a:t>People</a:t>
            </a:r>
            <a:endParaRPr lang="en-US" sz="4800" b="0" dirty="0">
              <a:solidFill>
                <a:schemeClr val="bg1"/>
              </a:solidFill>
              <a:latin typeface="Calibri" panose="020F0502020204030204" pitchFamily="34" charset="0"/>
            </a:endParaRPr>
          </a:p>
          <a:p>
            <a:pPr marL="342900" indent="-342900">
              <a:spcAft>
                <a:spcPts val="1200"/>
              </a:spcAft>
              <a:buClr>
                <a:srgbClr val="0086BD"/>
              </a:buClr>
              <a:buFont typeface="Arial" panose="020B0604020202020204" pitchFamily="34" charset="0"/>
              <a:buChar char="•"/>
            </a:pPr>
            <a:endParaRPr lang="en-US" sz="2400" b="0" dirty="0">
              <a:solidFill>
                <a:schemeClr val="bg1"/>
              </a:solidFill>
              <a:latin typeface="Calibri" panose="020F0502020204030204" pitchFamily="34" charset="0"/>
            </a:endParaRPr>
          </a:p>
        </p:txBody>
      </p:sp>
      <p:sp>
        <p:nvSpPr>
          <p:cNvPr id="7" name="Rectangle 24">
            <a:extLst>
              <a:ext uri="{FF2B5EF4-FFF2-40B4-BE49-F238E27FC236}">
                <a16:creationId xmlns:a16="http://schemas.microsoft.com/office/drawing/2014/main" id="{31B79FA9-5E13-46A2-AD1E-C529807C7FDD}"/>
              </a:ext>
            </a:extLst>
          </p:cNvPr>
          <p:cNvSpPr>
            <a:spLocks noChangeArrowheads="1"/>
          </p:cNvSpPr>
          <p:nvPr/>
        </p:nvSpPr>
        <p:spPr bwMode="auto">
          <a:xfrm>
            <a:off x="144378" y="6519736"/>
            <a:ext cx="8951495"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2022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i="0" dirty="0">
                <a:solidFill>
                  <a:schemeClr val="bg1"/>
                </a:solidFill>
                <a:latin typeface="Calibri" panose="020F0502020204030204" pitchFamily="34" charset="0"/>
              </a:rPr>
              <a:t>NOT</a:t>
            </a:r>
            <a:r>
              <a:rPr lang="en-US" sz="800" i="0" baseline="0" dirty="0">
                <a:solidFill>
                  <a:schemeClr val="bg1"/>
                </a:solidFill>
                <a:latin typeface="Calibri" panose="020F0502020204030204" pitchFamily="34" charset="0"/>
              </a:rPr>
              <a:t> FOR USE WITH THE PUBLIC. This material is for informational (or educational) purposes only.</a:t>
            </a:r>
            <a:endParaRPr lang="en-US" b="0" i="0" dirty="0">
              <a:solidFill>
                <a:schemeClr val="bg1"/>
              </a:solidFill>
              <a:latin typeface="Calibri" panose="020F0502020204030204" pitchFamily="34" charset="0"/>
              <a:cs typeface="ＭＳ Ｐゴシック"/>
            </a:endParaRPr>
          </a:p>
        </p:txBody>
      </p:sp>
    </p:spTree>
    <p:extLst>
      <p:ext uri="{BB962C8B-B14F-4D97-AF65-F5344CB8AC3E}">
        <p14:creationId xmlns:p14="http://schemas.microsoft.com/office/powerpoint/2010/main" val="418493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7BB99-76B8-43A9-A664-86DF11EA1FAC}"/>
              </a:ext>
            </a:extLst>
          </p:cNvPr>
          <p:cNvSpPr>
            <a:spLocks noGrp="1"/>
          </p:cNvSpPr>
          <p:nvPr>
            <p:ph type="sldNum" sz="quarter" idx="4"/>
          </p:nvPr>
        </p:nvSpPr>
        <p:spPr/>
        <p:txBody>
          <a:bodyPr/>
          <a:lstStyle/>
          <a:p>
            <a:pPr>
              <a:defRPr/>
            </a:pPr>
            <a:fld id="{FA5A8862-80C2-408A-8382-EBC73C318804}" type="slidenum">
              <a:rPr lang="en-US" smtClean="0"/>
              <a:pPr>
                <a:defRPr/>
              </a:pPr>
              <a:t>7</a:t>
            </a:fld>
            <a:endParaRPr lang="en-US" dirty="0"/>
          </a:p>
        </p:txBody>
      </p:sp>
      <p:sp>
        <p:nvSpPr>
          <p:cNvPr id="4" name="TextBox 3">
            <a:extLst>
              <a:ext uri="{FF2B5EF4-FFF2-40B4-BE49-F238E27FC236}">
                <a16:creationId xmlns:a16="http://schemas.microsoft.com/office/drawing/2014/main" id="{DEEAF5F4-DCFF-4C30-AC06-747B54E7B5A9}"/>
              </a:ext>
            </a:extLst>
          </p:cNvPr>
          <p:cNvSpPr txBox="1"/>
          <p:nvPr/>
        </p:nvSpPr>
        <p:spPr>
          <a:xfrm>
            <a:off x="2939649" y="2191587"/>
            <a:ext cx="5559773" cy="3477875"/>
          </a:xfrm>
          <a:prstGeom prst="rect">
            <a:avLst/>
          </a:prstGeom>
          <a:noFill/>
        </p:spPr>
        <p:txBody>
          <a:bodyPr wrap="square">
            <a:spAutoFit/>
          </a:bodyPr>
          <a:lstStyle/>
          <a:p>
            <a:pPr marL="342900" indent="-342900" algn="l">
              <a:spcAft>
                <a:spcPts val="600"/>
              </a:spcAft>
              <a:buClr>
                <a:srgbClr val="FA7A1E"/>
              </a:buClr>
              <a:buFont typeface="Wingdings" panose="05000000000000000000" pitchFamily="2" charset="2"/>
              <a:buChar char="§"/>
            </a:pPr>
            <a:r>
              <a:rPr lang="en-US" sz="2000" b="1" i="0" dirty="0">
                <a:solidFill>
                  <a:srgbClr val="333333"/>
                </a:solidFill>
                <a:effectLst/>
                <a:latin typeface="Calibri" panose="020F0502020204030204" pitchFamily="34" charset="0"/>
                <a:cs typeface="Calibri" panose="020F0502020204030204" pitchFamily="34" charset="0"/>
              </a:rPr>
              <a:t>Less likely to leave:</a:t>
            </a:r>
            <a:r>
              <a:rPr lang="en-US" sz="2000" b="0" i="0" dirty="0">
                <a:solidFill>
                  <a:srgbClr val="333333"/>
                </a:solidFill>
                <a:effectLst/>
                <a:latin typeface="Calibri" panose="020F0502020204030204" pitchFamily="34" charset="0"/>
                <a:cs typeface="Calibri" panose="020F0502020204030204" pitchFamily="34" charset="0"/>
              </a:rPr>
              <a:t> 5x as likely to see a path to grow in the organization</a:t>
            </a:r>
          </a:p>
          <a:p>
            <a:pPr marL="342900" indent="-342900" algn="l">
              <a:spcAft>
                <a:spcPts val="600"/>
              </a:spcAft>
              <a:buClr>
                <a:srgbClr val="FA7A1E"/>
              </a:buClr>
              <a:buFont typeface="Wingdings" panose="05000000000000000000" pitchFamily="2" charset="2"/>
              <a:buChar char="§"/>
            </a:pPr>
            <a:r>
              <a:rPr lang="en-US" sz="2000" b="1" i="0" dirty="0">
                <a:solidFill>
                  <a:srgbClr val="333333"/>
                </a:solidFill>
                <a:effectLst/>
                <a:latin typeface="Calibri" panose="020F0502020204030204" pitchFamily="34" charset="0"/>
                <a:cs typeface="Calibri" panose="020F0502020204030204" pitchFamily="34" charset="0"/>
              </a:rPr>
              <a:t>More satisfied:</a:t>
            </a:r>
            <a:r>
              <a:rPr lang="en-US" sz="2000" b="0" i="0" dirty="0">
                <a:solidFill>
                  <a:srgbClr val="333333"/>
                </a:solidFill>
                <a:effectLst/>
                <a:latin typeface="Calibri" panose="020F0502020204030204" pitchFamily="34" charset="0"/>
                <a:cs typeface="Calibri" panose="020F0502020204030204" pitchFamily="34" charset="0"/>
              </a:rPr>
              <a:t> 44% more likely to be “thriving” in their life overall</a:t>
            </a:r>
          </a:p>
          <a:p>
            <a:pPr marL="342900" indent="-342900" algn="l">
              <a:spcAft>
                <a:spcPts val="600"/>
              </a:spcAft>
              <a:buClr>
                <a:srgbClr val="FA7A1E"/>
              </a:buClr>
              <a:buFont typeface="Wingdings" panose="05000000000000000000" pitchFamily="2" charset="2"/>
              <a:buChar char="§"/>
            </a:pPr>
            <a:r>
              <a:rPr lang="en-US" sz="2000" b="1" i="0" dirty="0">
                <a:solidFill>
                  <a:srgbClr val="333333"/>
                </a:solidFill>
                <a:effectLst/>
                <a:latin typeface="Calibri" panose="020F0502020204030204" pitchFamily="34" charset="0"/>
                <a:cs typeface="Calibri" panose="020F0502020204030204" pitchFamily="34" charset="0"/>
              </a:rPr>
              <a:t>More productive:</a:t>
            </a:r>
            <a:r>
              <a:rPr lang="en-US" sz="2000" b="0" i="0" dirty="0">
                <a:solidFill>
                  <a:srgbClr val="333333"/>
                </a:solidFill>
                <a:effectLst/>
                <a:latin typeface="Calibri" panose="020F0502020204030204" pitchFamily="34" charset="0"/>
                <a:cs typeface="Calibri" panose="020F0502020204030204" pitchFamily="34" charset="0"/>
              </a:rPr>
              <a:t> 73% less likely to “always” or “very often” feel burned out</a:t>
            </a:r>
          </a:p>
          <a:p>
            <a:pPr marL="342900" indent="-342900" algn="l">
              <a:spcAft>
                <a:spcPts val="600"/>
              </a:spcAft>
              <a:buClr>
                <a:srgbClr val="FA7A1E"/>
              </a:buClr>
              <a:buFont typeface="Wingdings" panose="05000000000000000000" pitchFamily="2" charset="2"/>
              <a:buChar char="§"/>
            </a:pPr>
            <a:r>
              <a:rPr lang="en-US" sz="2000" b="1" i="0" dirty="0">
                <a:solidFill>
                  <a:srgbClr val="333333"/>
                </a:solidFill>
                <a:effectLst/>
                <a:latin typeface="Calibri" panose="020F0502020204030204" pitchFamily="34" charset="0"/>
                <a:cs typeface="Calibri" panose="020F0502020204030204" pitchFamily="34" charset="0"/>
              </a:rPr>
              <a:t>More engaged:</a:t>
            </a:r>
            <a:r>
              <a:rPr lang="en-US" sz="2000" b="0" i="0" dirty="0">
                <a:solidFill>
                  <a:srgbClr val="333333"/>
                </a:solidFill>
                <a:effectLst/>
                <a:latin typeface="Calibri" panose="020F0502020204030204" pitchFamily="34" charset="0"/>
                <a:cs typeface="Calibri" panose="020F0502020204030204" pitchFamily="34" charset="0"/>
              </a:rPr>
              <a:t> 4x as likely to be actively engaged at work</a:t>
            </a:r>
          </a:p>
          <a:p>
            <a:pPr marL="342900" indent="-342900" algn="l">
              <a:buClr>
                <a:srgbClr val="FA7A1E"/>
              </a:buClr>
              <a:buFont typeface="Wingdings" panose="05000000000000000000" pitchFamily="2" charset="2"/>
              <a:buChar char="§"/>
            </a:pPr>
            <a:r>
              <a:rPr lang="en-US" sz="2000" b="1" i="0" dirty="0">
                <a:solidFill>
                  <a:srgbClr val="333333"/>
                </a:solidFill>
                <a:effectLst/>
                <a:latin typeface="Calibri" panose="020F0502020204030204" pitchFamily="34" charset="0"/>
                <a:cs typeface="Calibri" panose="020F0502020204030204" pitchFamily="34" charset="0"/>
              </a:rPr>
              <a:t>More connected:</a:t>
            </a:r>
            <a:r>
              <a:rPr lang="en-US" sz="2000" b="0" i="0" dirty="0">
                <a:solidFill>
                  <a:srgbClr val="333333"/>
                </a:solidFill>
                <a:effectLst/>
                <a:latin typeface="Calibri" panose="020F0502020204030204" pitchFamily="34" charset="0"/>
                <a:cs typeface="Calibri" panose="020F0502020204030204" pitchFamily="34" charset="0"/>
              </a:rPr>
              <a:t> 5x as likely to feel connected to their workplace culture</a:t>
            </a:r>
          </a:p>
        </p:txBody>
      </p:sp>
      <p:sp>
        <p:nvSpPr>
          <p:cNvPr id="6" name="TextBox 5">
            <a:extLst>
              <a:ext uri="{FF2B5EF4-FFF2-40B4-BE49-F238E27FC236}">
                <a16:creationId xmlns:a16="http://schemas.microsoft.com/office/drawing/2014/main" id="{19D7B72E-6373-4634-BF9D-FC71C3921E0D}"/>
              </a:ext>
            </a:extLst>
          </p:cNvPr>
          <p:cNvSpPr txBox="1"/>
          <p:nvPr/>
        </p:nvSpPr>
        <p:spPr>
          <a:xfrm>
            <a:off x="541518" y="995651"/>
            <a:ext cx="7700782" cy="954107"/>
          </a:xfrm>
          <a:prstGeom prst="rect">
            <a:avLst/>
          </a:prstGeom>
          <a:noFill/>
        </p:spPr>
        <p:txBody>
          <a:bodyPr wrap="square">
            <a:spAutoFit/>
          </a:bodyPr>
          <a:lstStyle/>
          <a:p>
            <a:pPr algn="l"/>
            <a:r>
              <a:rPr lang="en-US" sz="2800" b="0" i="0" dirty="0">
                <a:solidFill>
                  <a:srgbClr val="333333"/>
                </a:solidFill>
                <a:effectLst/>
                <a:latin typeface="Calibri" panose="020F0502020204030204" pitchFamily="34" charset="0"/>
                <a:cs typeface="Calibri" panose="020F0502020204030204" pitchFamily="34" charset="0"/>
              </a:rPr>
              <a:t>When Employee Recognition Hits the Mark, Employees Are:</a:t>
            </a:r>
          </a:p>
        </p:txBody>
      </p:sp>
      <p:sp>
        <p:nvSpPr>
          <p:cNvPr id="7" name="TextBox 6">
            <a:extLst>
              <a:ext uri="{FF2B5EF4-FFF2-40B4-BE49-F238E27FC236}">
                <a16:creationId xmlns:a16="http://schemas.microsoft.com/office/drawing/2014/main" id="{12A67A6B-8D97-4AF2-AB0C-F8F34093EBA9}"/>
              </a:ext>
            </a:extLst>
          </p:cNvPr>
          <p:cNvSpPr txBox="1"/>
          <p:nvPr/>
        </p:nvSpPr>
        <p:spPr>
          <a:xfrm>
            <a:off x="541518" y="6202083"/>
            <a:ext cx="5189838"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Transforming Workplaces Through Recognition, Gallup, 2022</a:t>
            </a:r>
          </a:p>
        </p:txBody>
      </p:sp>
      <p:pic>
        <p:nvPicPr>
          <p:cNvPr id="5" name="Picture 4" descr="Icon&#10;&#10;Description automatically generated">
            <a:extLst>
              <a:ext uri="{FF2B5EF4-FFF2-40B4-BE49-F238E27FC236}">
                <a16:creationId xmlns:a16="http://schemas.microsoft.com/office/drawing/2014/main" id="{95245AA8-79F5-4A9C-B8B6-A02DD117973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33121" y="2649735"/>
            <a:ext cx="1503068" cy="1993542"/>
          </a:xfrm>
          <a:prstGeom prst="rect">
            <a:avLst/>
          </a:prstGeom>
        </p:spPr>
      </p:pic>
    </p:spTree>
    <p:extLst>
      <p:ext uri="{BB962C8B-B14F-4D97-AF65-F5344CB8AC3E}">
        <p14:creationId xmlns:p14="http://schemas.microsoft.com/office/powerpoint/2010/main" val="40486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8</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68150" y="984090"/>
            <a:ext cx="6808107" cy="4909036"/>
          </a:xfrm>
          <a:prstGeom prst="rect">
            <a:avLst/>
          </a:prstGeom>
          <a:noFill/>
        </p:spPr>
        <p:txBody>
          <a:bodyPr wrap="square" rtlCol="0">
            <a:spAutoFit/>
          </a:bodyPr>
          <a:lstStyle/>
          <a:p>
            <a:pPr>
              <a:spcAft>
                <a:spcPts val="1200"/>
              </a:spcAft>
            </a:pPr>
            <a:r>
              <a:rPr lang="en-US" sz="2800" dirty="0">
                <a:latin typeface="Calibri" panose="020F0502020204030204" pitchFamily="34" charset="0"/>
              </a:rPr>
              <a:t>Team Reflection</a:t>
            </a:r>
          </a:p>
          <a:p>
            <a:pPr marL="282575" indent="-277813">
              <a:spcAft>
                <a:spcPts val="600"/>
              </a:spcAft>
              <a:buClr>
                <a:srgbClr val="FA7A1E"/>
              </a:buClr>
              <a:buFont typeface="Arial" panose="020B0604020202020204" pitchFamily="34" charset="0"/>
              <a:buChar char="•"/>
              <a:tabLst>
                <a:tab pos="798513" algn="l"/>
              </a:tabLst>
            </a:pPr>
            <a:r>
              <a:rPr lang="en-US" sz="2000" b="0" dirty="0">
                <a:latin typeface="Calibri" panose="020F0502020204030204" pitchFamily="34" charset="0"/>
              </a:rPr>
              <a:t>Successes That Occurred (Team and Individually)</a:t>
            </a:r>
          </a:p>
          <a:p>
            <a:pPr marL="804862" lvl="1" indent="-342900">
              <a:spcAft>
                <a:spcPts val="1200"/>
              </a:spcAft>
              <a:buClr>
                <a:srgbClr val="FA7A1E"/>
              </a:buClr>
              <a:buFont typeface="Wingdings" panose="05000000000000000000" pitchFamily="2" charset="2"/>
              <a:buChar char="ü"/>
              <a:tabLst>
                <a:tab pos="798513" algn="l"/>
              </a:tabLst>
            </a:pPr>
            <a:r>
              <a:rPr lang="en-US" sz="2000" b="0" dirty="0">
                <a:latin typeface="Calibri" panose="020F0502020204030204" pitchFamily="34" charset="0"/>
              </a:rPr>
              <a:t>Why the successes occurred</a:t>
            </a:r>
          </a:p>
          <a:p>
            <a:pPr marL="804862" lvl="1" indent="-342900">
              <a:spcAft>
                <a:spcPts val="1200"/>
              </a:spcAft>
              <a:buClr>
                <a:srgbClr val="FA7A1E"/>
              </a:buClr>
              <a:buFont typeface="Wingdings" panose="05000000000000000000" pitchFamily="2" charset="2"/>
              <a:buChar char="ü"/>
              <a:tabLst>
                <a:tab pos="798513" algn="l"/>
              </a:tabLst>
            </a:pPr>
            <a:r>
              <a:rPr lang="en-US" sz="2000" b="0" dirty="0">
                <a:latin typeface="Calibri" panose="020F0502020204030204" pitchFamily="34" charset="0"/>
              </a:rPr>
              <a:t>Can they be replicated?</a:t>
            </a:r>
          </a:p>
          <a:p>
            <a:pPr marL="285750" indent="-285750">
              <a:spcAft>
                <a:spcPts val="1200"/>
              </a:spcAft>
              <a:buClr>
                <a:srgbClr val="FA7A1E"/>
              </a:buClr>
              <a:buFont typeface="Arial" panose="020B0604020202020204" pitchFamily="34" charset="0"/>
              <a:buChar char="•"/>
            </a:pPr>
            <a:r>
              <a:rPr lang="en-US" sz="2000" b="0" dirty="0">
                <a:latin typeface="Calibri" panose="020F0502020204030204" pitchFamily="34" charset="0"/>
              </a:rPr>
              <a:t>Challenges or frustrations over the past year</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Have they been resolved?</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What additional work can be done going forward?</a:t>
            </a:r>
          </a:p>
          <a:p>
            <a:pPr marL="285750" indent="-285750">
              <a:spcAft>
                <a:spcPts val="1200"/>
              </a:spcAft>
              <a:buClr>
                <a:srgbClr val="FA7A1E"/>
              </a:buClr>
              <a:buFont typeface="Arial" panose="020B0604020202020204" pitchFamily="34" charset="0"/>
              <a:buChar char="•"/>
            </a:pPr>
            <a:r>
              <a:rPr lang="en-US" sz="2000" b="0" dirty="0">
                <a:latin typeface="Calibri" panose="020F0502020204030204" pitchFamily="34" charset="0"/>
              </a:rPr>
              <a:t>What is one thing that each person is most proud of from the past year?</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Professionally</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Personally (within comfort zones, of course!)</a:t>
            </a:r>
          </a:p>
        </p:txBody>
      </p:sp>
      <p:pic>
        <p:nvPicPr>
          <p:cNvPr id="6" name="Picture 5">
            <a:extLst>
              <a:ext uri="{FF2B5EF4-FFF2-40B4-BE49-F238E27FC236}">
                <a16:creationId xmlns:a16="http://schemas.microsoft.com/office/drawing/2014/main" id="{F88C612A-305C-4CFB-B470-DD26CD985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1516" y="1122730"/>
            <a:ext cx="1209667" cy="1183540"/>
          </a:xfrm>
          <a:prstGeom prst="rect">
            <a:avLst/>
          </a:prstGeom>
        </p:spPr>
      </p:pic>
    </p:spTree>
    <p:extLst>
      <p:ext uri="{BB962C8B-B14F-4D97-AF65-F5344CB8AC3E}">
        <p14:creationId xmlns:p14="http://schemas.microsoft.com/office/powerpoint/2010/main" val="89616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E7F88-3D67-4D79-A186-C5FFCE39B29C}"/>
              </a:ext>
            </a:extLst>
          </p:cNvPr>
          <p:cNvSpPr>
            <a:spLocks noGrp="1"/>
          </p:cNvSpPr>
          <p:nvPr>
            <p:ph type="sldNum" sz="quarter" idx="4"/>
          </p:nvPr>
        </p:nvSpPr>
        <p:spPr/>
        <p:txBody>
          <a:bodyPr/>
          <a:lstStyle/>
          <a:p>
            <a:pPr>
              <a:defRPr/>
            </a:pPr>
            <a:fld id="{8C305B3F-E5A9-4347-88D9-AB79E8B741D3}" type="slidenum">
              <a:rPr lang="en-US" smtClean="0"/>
              <a:pPr>
                <a:defRPr/>
              </a:pPr>
              <a:t>9</a:t>
            </a:fld>
            <a:endParaRPr lang="en-US" dirty="0"/>
          </a:p>
        </p:txBody>
      </p:sp>
      <p:sp>
        <p:nvSpPr>
          <p:cNvPr id="3" name="TextBox 2">
            <a:extLst>
              <a:ext uri="{FF2B5EF4-FFF2-40B4-BE49-F238E27FC236}">
                <a16:creationId xmlns:a16="http://schemas.microsoft.com/office/drawing/2014/main" id="{A7D9A0B2-EAEA-4D17-AFE0-12224E93D273}"/>
              </a:ext>
            </a:extLst>
          </p:cNvPr>
          <p:cNvSpPr txBox="1"/>
          <p:nvPr/>
        </p:nvSpPr>
        <p:spPr>
          <a:xfrm>
            <a:off x="1868150" y="976160"/>
            <a:ext cx="6949582" cy="4985980"/>
          </a:xfrm>
          <a:prstGeom prst="rect">
            <a:avLst/>
          </a:prstGeom>
          <a:noFill/>
        </p:spPr>
        <p:txBody>
          <a:bodyPr wrap="square" rtlCol="0">
            <a:spAutoFit/>
          </a:bodyPr>
          <a:lstStyle/>
          <a:p>
            <a:pPr>
              <a:spcAft>
                <a:spcPts val="1200"/>
              </a:spcAft>
            </a:pPr>
            <a:r>
              <a:rPr lang="en-US" sz="2800" dirty="0">
                <a:latin typeface="Calibri" panose="020F0502020204030204" pitchFamily="34" charset="0"/>
              </a:rPr>
              <a:t>Team Culture and Harmony</a:t>
            </a:r>
          </a:p>
          <a:p>
            <a:pPr marL="342900" indent="-342900">
              <a:spcAft>
                <a:spcPts val="1200"/>
              </a:spcAft>
              <a:buClr>
                <a:srgbClr val="FA7A1E"/>
              </a:buClr>
              <a:buFont typeface="Wingdings" panose="05000000000000000000" pitchFamily="2" charset="2"/>
              <a:buChar char="§"/>
            </a:pPr>
            <a:r>
              <a:rPr lang="en-US" sz="2000" b="0" dirty="0">
                <a:latin typeface="Calibri" panose="020F0502020204030204" pitchFamily="34" charset="0"/>
              </a:rPr>
              <a:t>Is the team culture-positive?</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Does it foster open and honest communication?</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Is it built upon a foundation of respect?</a:t>
            </a:r>
          </a:p>
          <a:p>
            <a:pPr marL="342900" indent="-342900">
              <a:spcAft>
                <a:spcPts val="1200"/>
              </a:spcAft>
              <a:buClr>
                <a:srgbClr val="FA7A1E"/>
              </a:buClr>
              <a:buFont typeface="Wingdings" panose="05000000000000000000" pitchFamily="2" charset="2"/>
              <a:buChar char="§"/>
            </a:pPr>
            <a:r>
              <a:rPr lang="en-US" sz="2000" b="0" dirty="0">
                <a:latin typeface="Calibri" panose="020F0502020204030204" pitchFamily="34" charset="0"/>
              </a:rPr>
              <a:t>Ask each person what key words describe the team</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Discuss similarities and differences among the words</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Document the 4 key words that the team agrees upon</a:t>
            </a:r>
          </a:p>
          <a:p>
            <a:pPr marL="342900" indent="-342900">
              <a:spcAft>
                <a:spcPts val="1200"/>
              </a:spcAft>
              <a:buClr>
                <a:srgbClr val="FA7A1E"/>
              </a:buClr>
              <a:buFont typeface="Wingdings" panose="05000000000000000000" pitchFamily="2" charset="2"/>
              <a:buChar char="§"/>
            </a:pPr>
            <a:r>
              <a:rPr lang="en-US" sz="2000" b="0" dirty="0">
                <a:latin typeface="Calibri" panose="020F0502020204030204" pitchFamily="34" charset="0"/>
              </a:rPr>
              <a:t>Are standards for success (goals) defined? </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Is the team aware of them?</a:t>
            </a:r>
          </a:p>
          <a:p>
            <a:pPr marL="800100" lvl="1" indent="-342900">
              <a:spcAft>
                <a:spcPts val="1200"/>
              </a:spcAft>
              <a:buClr>
                <a:srgbClr val="FA7A1E"/>
              </a:buClr>
              <a:buFont typeface="Wingdings" panose="05000000000000000000" pitchFamily="2" charset="2"/>
              <a:buChar char="ü"/>
            </a:pPr>
            <a:r>
              <a:rPr lang="en-US" sz="2000" b="0" dirty="0">
                <a:latin typeface="Calibri" panose="020F0502020204030204" pitchFamily="34" charset="0"/>
              </a:rPr>
              <a:t>What will the team do as a reward to celebrate team successes?</a:t>
            </a:r>
          </a:p>
        </p:txBody>
      </p:sp>
      <p:pic>
        <p:nvPicPr>
          <p:cNvPr id="6" name="Picture 5">
            <a:extLst>
              <a:ext uri="{FF2B5EF4-FFF2-40B4-BE49-F238E27FC236}">
                <a16:creationId xmlns:a16="http://schemas.microsoft.com/office/drawing/2014/main" id="{E30F53A3-732E-4099-8F35-049CDE24C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2616" y="1021130"/>
            <a:ext cx="1209667" cy="1183540"/>
          </a:xfrm>
          <a:prstGeom prst="rect">
            <a:avLst/>
          </a:prstGeom>
        </p:spPr>
      </p:pic>
    </p:spTree>
    <p:extLst>
      <p:ext uri="{BB962C8B-B14F-4D97-AF65-F5344CB8AC3E}">
        <p14:creationId xmlns:p14="http://schemas.microsoft.com/office/powerpoint/2010/main" val="10173403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0.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11.xml><?xml version="1.0" encoding="utf-8"?>
<DataSourceInfo>
  <Id>072b6b9f-7e20-4526-9aa8-a1dbb05ccbe4</Id>
  <MajorVersion>0</MajorVersion>
  <MinorVersion>1</MinorVersion>
  <DataSourceType>Ad_Hoc</DataSourceType>
  <Name>AD_HOC</Name>
  <Description/>
  <Filter/>
  <DataFields/>
</DataSourceInfo>
</file>

<file path=customXml/item1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13.xml><?xml version="1.0" encoding="utf-8"?>
<AllExternalAdhocVariableMappings/>
</file>

<file path=customXml/item14.xml><?xml version="1.0" encoding="utf-8"?>
<DataSourceInfo>
  <Id>36cb65b5-7baf-4ea6-bfdd-b9bd8ffbff4d</Id>
  <MajorVersion>0</MajorVersion>
  <MinorVersion>1</MinorVersion>
  <DataSourceType>System</DataSourceType>
  <Name>System</Name>
  <Description/>
  <Filter/>
  <DataFields/>
</DataSourceInfo>
</file>

<file path=customXml/item15.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6.xml><?xml version="1.0" encoding="utf-8"?>
<VariableListDefinition name="AD_HOC" displayName="AD_HOC" id="5f79bac0-1666-410b-9f2f-75cdcc3c62c7" isdomainofvalue="False" dataSourceId="072b6b9f-7e20-4526-9aa8-a1dbb05ccbe4"/>
</file>

<file path=customXml/item17.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18.xml><?xml version="1.0" encoding="utf-8"?>
<VariableListCustXmlRels>
  <VariableListCustXmlRel variableListName="AD_HOC">
    <VariableListDefCustXmlId>{16DD4B5D-2657-40C0-B80C-8668950BD0E8}</VariableListDefCustXmlId>
    <LibraryMetadataCustXmlId>{762F264C-BCEF-49FF-843B-2BB060C68EB7}</LibraryMetadataCustXmlId>
    <DataSourceInfoCustXmlId>{7FB2B765-5C1D-4429-BC81-E4DA422CCB27}</DataSourceInfoCustXmlId>
    <DataSourceMappingCustXmlId>{FE0D141C-F444-49B2-88B4-889870B518CE}</DataSourceMappingCustXmlId>
    <SdmcCustXmlId>{44951776-B591-4533-91F1-54503EAFC0CB}</SdmcCustXmlId>
  </VariableListCustXmlRel>
  <VariableListCustXmlRel variableListName="Computed">
    <VariableListDefCustXmlId>{24817728-4C38-4780-BBF8-D960ABC37CB2}</VariableListDefCustXmlId>
    <LibraryMetadataCustXmlId>{88E312E3-15C5-4400-B175-2037F0615229}</LibraryMetadataCustXmlId>
    <DataSourceInfoCustXmlId>{A7902DC2-7EAC-4D5F-A972-C3DDF279D265}</DataSourceInfoCustXmlId>
    <DataSourceMappingCustXmlId>{225D8B1D-5883-4391-B915-115DF7FAB921}</DataSourceMappingCustXmlId>
  </VariableListCustXmlRel>
  <VariableListCustXmlRel variableListName="System">
    <VariableListDefCustXmlId>{9726FE1C-A19B-4F04-A5F8-440A97FAA334}</VariableListDefCustXmlId>
    <LibraryMetadataCustXmlId>{75581C9B-252D-4973-8754-AA4B578272E9}</LibraryMetadataCustXmlId>
    <DataSourceInfoCustXmlId>{F0427D2C-4DC5-47E2-B431-898578F691EF}</DataSourceInfoCustXmlId>
    <DataSourceMappingCustXmlId>{BB591747-3073-4299-8B29-863F40FFF873}</DataSourceMappingCustXmlId>
  </VariableListCustXmlRel>
  <VariableListCustXmlRel variableListName="SectionSelectionDs">
    <VariableListDefCustXmlId>{2B252A1A-C78E-4EF6-B213-5BE58580CCAD}</VariableListDefCustXmlId>
    <LibraryMetadataCustXmlId>{D8F27F84-B2C4-4381-8156-689B4F2ECA5E}</LibraryMetadataCustXmlId>
    <DataSourceInfoCustXmlId>{AB18C799-50F3-4DF8-8A03-CA42175C0FE8}</DataSourceInfoCustXmlId>
    <DataSourceMappingCustXmlId>{7622E9AC-C484-4625-82B5-24F55E0A54CD}</DataSourceMappingCustXmlId>
  </VariableListCustXmlRel>
</VariableListCustXmlRels>
</file>

<file path=customXml/item19.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2.xml><?xml version="1.0" encoding="utf-8"?>
<SourceDataModel Name="AD_HOC" TargetDataSourceId="072b6b9f-7e20-4526-9aa8-a1dbb05ccbe4"/>
</file>

<file path=customXml/item20.xml><?xml version="1.0" encoding="utf-8"?>
<VariableListDefinition name="System" displayName="System" id="74288eef-279c-40ca-817b-9781254bb183" isdomainofvalue="False" dataSourceId="36cb65b5-7baf-4ea6-bfdd-b9bd8ffbff4d"/>
</file>

<file path=customXml/item21.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3.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4.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5.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6.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7.xml><?xml version="1.0" encoding="utf-8"?>
<DataSourceInfo>
  <Id>c13b40d7-9245-4b2c-8483-46fc753d2632</Id>
  <MajorVersion>0</MajorVersion>
  <MinorVersion>1</MinorVersion>
  <DataSourceType>Expression</DataSourceType>
  <Name>Computed</Name>
  <Description/>
  <Filter/>
  <DataFields/>
</DataSourceInfo>
</file>

<file path=customXml/item8.xml><?xml version="1.0" encoding="utf-8"?>
<VariableListDefinition name="Computed" displayName="Computed" id="46b1cff3-c939-4ffc-ae49-d66a0fd4aefe" isdomainofvalue="False" dataSourceId="c13b40d7-9245-4b2c-8483-46fc753d2632"/>
</file>

<file path=customXml/item9.xml><?xml version="1.0" encoding="utf-8"?>
<VariableList UniqueId="8381be1a-72af-4572-9402-14cf9798f07e" Name="SectionSelectionDs" ContentType="XML" MajorVersion="0" MinorVersion="1" isLocalCopy="False" IsBaseObject="False" DataSourceId="103" DataSourceMajorVersion="1" DataSourceMinorVersion="0"/>
</file>

<file path=customXml/itemProps1.xml><?xml version="1.0" encoding="utf-8"?>
<ds:datastoreItem xmlns:ds="http://schemas.openxmlformats.org/officeDocument/2006/customXml" ds:itemID="{BB591747-3073-4299-8B29-863F40FFF873}">
  <ds:schemaRefs/>
</ds:datastoreItem>
</file>

<file path=customXml/itemProps10.xml><?xml version="1.0" encoding="utf-8"?>
<ds:datastoreItem xmlns:ds="http://schemas.openxmlformats.org/officeDocument/2006/customXml" ds:itemID="{75581C9B-252D-4973-8754-AA4B578272E9}">
  <ds:schemaRefs/>
</ds:datastoreItem>
</file>

<file path=customXml/itemProps11.xml><?xml version="1.0" encoding="utf-8"?>
<ds:datastoreItem xmlns:ds="http://schemas.openxmlformats.org/officeDocument/2006/customXml" ds:itemID="{7FB2B765-5C1D-4429-BC81-E4DA422CCB27}">
  <ds:schemaRefs/>
</ds:datastoreItem>
</file>

<file path=customXml/itemProps12.xml><?xml version="1.0" encoding="utf-8"?>
<ds:datastoreItem xmlns:ds="http://schemas.openxmlformats.org/officeDocument/2006/customXml" ds:itemID="{1EA69B71-C0BD-47F3-967D-0F389C705143}">
  <ds:schemaRefs>
    <ds:schemaRef ds:uri="http://www.w3.org/2001/XMLSchema"/>
    <ds:schemaRef ds:uri="http://www.boldonjames.com/2016/02/Classifier/internal/wrappedLabelHistory"/>
  </ds:schemaRefs>
</ds:datastoreItem>
</file>

<file path=customXml/itemProps13.xml><?xml version="1.0" encoding="utf-8"?>
<ds:datastoreItem xmlns:ds="http://schemas.openxmlformats.org/officeDocument/2006/customXml" ds:itemID="{9A2E614B-BAFD-4033-B882-BF3675DA49BC}">
  <ds:schemaRefs/>
</ds:datastoreItem>
</file>

<file path=customXml/itemProps14.xml><?xml version="1.0" encoding="utf-8"?>
<ds:datastoreItem xmlns:ds="http://schemas.openxmlformats.org/officeDocument/2006/customXml" ds:itemID="{F0427D2C-4DC5-47E2-B431-898578F691EF}">
  <ds:schemaRefs/>
</ds:datastoreItem>
</file>

<file path=customXml/itemProps15.xml><?xml version="1.0" encoding="utf-8"?>
<ds:datastoreItem xmlns:ds="http://schemas.openxmlformats.org/officeDocument/2006/customXml" ds:itemID="{225D8B1D-5883-4391-B915-115DF7FAB921}">
  <ds:schemaRefs/>
</ds:datastoreItem>
</file>

<file path=customXml/itemProps16.xml><?xml version="1.0" encoding="utf-8"?>
<ds:datastoreItem xmlns:ds="http://schemas.openxmlformats.org/officeDocument/2006/customXml" ds:itemID="{16DD4B5D-2657-40C0-B80C-8668950BD0E8}">
  <ds:schemaRefs/>
</ds:datastoreItem>
</file>

<file path=customXml/itemProps17.xml><?xml version="1.0" encoding="utf-8"?>
<ds:datastoreItem xmlns:ds="http://schemas.openxmlformats.org/officeDocument/2006/customXml" ds:itemID="{808AAA1A-6E67-4CBF-A9BF-B01B2431757F}">
  <ds:schemaRefs>
    <ds:schemaRef ds:uri="http://www.w3.org/2001/XMLSchema"/>
    <ds:schemaRef ds:uri="http://www.boldonjames.com/2008/01/sie/internal/label"/>
  </ds:schemaRefs>
</ds:datastoreItem>
</file>

<file path=customXml/itemProps18.xml><?xml version="1.0" encoding="utf-8"?>
<ds:datastoreItem xmlns:ds="http://schemas.openxmlformats.org/officeDocument/2006/customXml" ds:itemID="{32BB0ACC-7CCB-496C-B1E0-78EB82D02223}">
  <ds:schemaRefs/>
</ds:datastoreItem>
</file>

<file path=customXml/itemProps19.xml><?xml version="1.0" encoding="utf-8"?>
<ds:datastoreItem xmlns:ds="http://schemas.openxmlformats.org/officeDocument/2006/customXml" ds:itemID="{88E312E3-15C5-4400-B175-2037F0615229}">
  <ds:schemaRefs/>
</ds:datastoreItem>
</file>

<file path=customXml/itemProps2.xml><?xml version="1.0" encoding="utf-8"?>
<ds:datastoreItem xmlns:ds="http://schemas.openxmlformats.org/officeDocument/2006/customXml" ds:itemID="{44951776-B591-4533-91F1-54503EAFC0CB}">
  <ds:schemaRefs/>
</ds:datastoreItem>
</file>

<file path=customXml/itemProps20.xml><?xml version="1.0" encoding="utf-8"?>
<ds:datastoreItem xmlns:ds="http://schemas.openxmlformats.org/officeDocument/2006/customXml" ds:itemID="{9726FE1C-A19B-4F04-A5F8-440A97FAA334}">
  <ds:schemaRefs/>
</ds:datastoreItem>
</file>

<file path=customXml/itemProps21.xml><?xml version="1.0" encoding="utf-8"?>
<ds:datastoreItem xmlns:ds="http://schemas.openxmlformats.org/officeDocument/2006/customXml" ds:itemID="{FE0D141C-F444-49B2-88B4-889870B518CE}">
  <ds:schemaRefs/>
</ds:datastoreItem>
</file>

<file path=customXml/itemProps3.xml><?xml version="1.0" encoding="utf-8"?>
<ds:datastoreItem xmlns:ds="http://schemas.openxmlformats.org/officeDocument/2006/customXml" ds:itemID="{AB18C799-50F3-4DF8-8A03-CA42175C0FE8}">
  <ds:schemaRefs/>
</ds:datastoreItem>
</file>

<file path=customXml/itemProps4.xml><?xml version="1.0" encoding="utf-8"?>
<ds:datastoreItem xmlns:ds="http://schemas.openxmlformats.org/officeDocument/2006/customXml" ds:itemID="{762F264C-BCEF-49FF-843B-2BB060C68EB7}">
  <ds:schemaRefs/>
</ds:datastoreItem>
</file>

<file path=customXml/itemProps5.xml><?xml version="1.0" encoding="utf-8"?>
<ds:datastoreItem xmlns:ds="http://schemas.openxmlformats.org/officeDocument/2006/customXml" ds:itemID="{2B252A1A-C78E-4EF6-B213-5BE58580CCAD}">
  <ds:schemaRefs/>
</ds:datastoreItem>
</file>

<file path=customXml/itemProps6.xml><?xml version="1.0" encoding="utf-8"?>
<ds:datastoreItem xmlns:ds="http://schemas.openxmlformats.org/officeDocument/2006/customXml" ds:itemID="{7622E9AC-C484-4625-82B5-24F55E0A54CD}">
  <ds:schemaRefs/>
</ds:datastoreItem>
</file>

<file path=customXml/itemProps7.xml><?xml version="1.0" encoding="utf-8"?>
<ds:datastoreItem xmlns:ds="http://schemas.openxmlformats.org/officeDocument/2006/customXml" ds:itemID="{A7902DC2-7EAC-4D5F-A972-C3DDF279D265}">
  <ds:schemaRefs/>
</ds:datastoreItem>
</file>

<file path=customXml/itemProps8.xml><?xml version="1.0" encoding="utf-8"?>
<ds:datastoreItem xmlns:ds="http://schemas.openxmlformats.org/officeDocument/2006/customXml" ds:itemID="{24817728-4C38-4780-BBF8-D960ABC37CB2}">
  <ds:schemaRefs/>
</ds:datastoreItem>
</file>

<file path=customXml/itemProps9.xml><?xml version="1.0" encoding="utf-8"?>
<ds:datastoreItem xmlns:ds="http://schemas.openxmlformats.org/officeDocument/2006/customXml" ds:itemID="{D8F27F84-B2C4-4381-8156-689B4F2ECA5E}">
  <ds:schemaRefs/>
</ds:datastoreItem>
</file>

<file path=docProps/app.xml><?xml version="1.0" encoding="utf-8"?>
<Properties xmlns="http://schemas.openxmlformats.org/officeDocument/2006/extended-properties" xmlns:vt="http://schemas.openxmlformats.org/officeDocument/2006/docPropsVTypes">
  <TotalTime>72333</TotalTime>
  <Words>5324</Words>
  <Application>Microsoft Office PowerPoint</Application>
  <PresentationFormat>On-screen Show (4:3)</PresentationFormat>
  <Paragraphs>300</Paragraphs>
  <Slides>27</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-apple-system</vt:lpstr>
      <vt:lpstr>Arial</vt:lpstr>
      <vt:lpstr>Arial Narrow</vt:lpstr>
      <vt:lpstr>Calibri</vt:lpstr>
      <vt:lpstr>Tiempos Text</vt:lpstr>
      <vt:lpstr>Times New Roman</vt:lpstr>
      <vt:lpstr>Wingdings</vt:lpstr>
      <vt:lpstr>Default Design</vt:lpstr>
      <vt:lpstr>Po9-pp</vt:lpstr>
      <vt:lpstr>4_Po9-pp</vt:lpstr>
      <vt:lpstr>2_Po9-pp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dd81913</dc:creator>
  <cp:keywords>#C0nf1d3nti@l# #H1d3-F00t3r#</cp:keywords>
  <cp:lastModifiedBy>Corey Smith</cp:lastModifiedBy>
  <cp:revision>1900</cp:revision>
  <cp:lastPrinted>2020-02-28T20:37:42Z</cp:lastPrinted>
  <dcterms:created xsi:type="dcterms:W3CDTF">2012-08-09T19:54:06Z</dcterms:created>
  <dcterms:modified xsi:type="dcterms:W3CDTF">2023-03-28T15:53:10Z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990f66e1-58df-408b-9b6d-2d2b6d3353e3</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MSIP_Label_5abc95db-bf1e-478c-9a3c-6755bed6d9ce_Enabled">
    <vt:lpwstr>true</vt:lpwstr>
  </property>
  <property fmtid="{D5CDD505-2E9C-101B-9397-08002B2CF9AE}" pid="10" name="MSIP_Label_5abc95db-bf1e-478c-9a3c-6755bed6d9ce_SetDate">
    <vt:lpwstr>2023-03-28T15:53:10Z</vt:lpwstr>
  </property>
  <property fmtid="{D5CDD505-2E9C-101B-9397-08002B2CF9AE}" pid="11" name="MSIP_Label_5abc95db-bf1e-478c-9a3c-6755bed6d9ce_Method">
    <vt:lpwstr>Privileged</vt:lpwstr>
  </property>
  <property fmtid="{D5CDD505-2E9C-101B-9397-08002B2CF9AE}" pid="12" name="MSIP_Label_5abc95db-bf1e-478c-9a3c-6755bed6d9ce_Name">
    <vt:lpwstr>CC - Hide Footer</vt:lpwstr>
  </property>
  <property fmtid="{D5CDD505-2E9C-101B-9397-08002B2CF9AE}" pid="13" name="MSIP_Label_5abc95db-bf1e-478c-9a3c-6755bed6d9ce_SiteId">
    <vt:lpwstr>a311fc62-83f4-45f0-9502-1bb2247d4c8d</vt:lpwstr>
  </property>
  <property fmtid="{D5CDD505-2E9C-101B-9397-08002B2CF9AE}" pid="14" name="MSIP_Label_5abc95db-bf1e-478c-9a3c-6755bed6d9ce_ActionId">
    <vt:lpwstr>755b3ad3-1cee-41c7-8ec2-59249d062acc</vt:lpwstr>
  </property>
  <property fmtid="{D5CDD505-2E9C-101B-9397-08002B2CF9AE}" pid="15" name="MSIP_Label_5abc95db-bf1e-478c-9a3c-6755bed6d9ce_ContentBits">
    <vt:lpwstr>0</vt:lpwstr>
  </property>
  <property fmtid="{D5CDD505-2E9C-101B-9397-08002B2CF9AE}" pid="16" name="Keywords">
    <vt:lpwstr>#C0nf1d3nti@l# #H1d3-F00t3r#</vt:lpwstr>
  </property>
  <property fmtid="{D5CDD505-2E9C-101B-9397-08002B2CF9AE}" pid="17" name="x-dataclassification">
    <vt:lpwstr>#C0nf1d3nti@l#</vt:lpwstr>
  </property>
</Properties>
</file>