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25"/>
    <p:sldMasterId id="2147483672" r:id="rId26"/>
    <p:sldMasterId id="2147483689" r:id="rId27"/>
    <p:sldMasterId id="2147483675" r:id="rId28"/>
  </p:sldMasterIdLst>
  <p:notesMasterIdLst>
    <p:notesMasterId r:id="rId64"/>
  </p:notesMasterIdLst>
  <p:handoutMasterIdLst>
    <p:handoutMasterId r:id="rId65"/>
  </p:handoutMasterIdLst>
  <p:sldIdLst>
    <p:sldId id="359" r:id="rId29"/>
    <p:sldId id="325" r:id="rId30"/>
    <p:sldId id="327" r:id="rId31"/>
    <p:sldId id="328" r:id="rId32"/>
    <p:sldId id="434" r:id="rId33"/>
    <p:sldId id="428" r:id="rId34"/>
    <p:sldId id="385" r:id="rId35"/>
    <p:sldId id="368" r:id="rId36"/>
    <p:sldId id="388" r:id="rId37"/>
    <p:sldId id="389" r:id="rId38"/>
    <p:sldId id="372" r:id="rId39"/>
    <p:sldId id="373" r:id="rId40"/>
    <p:sldId id="429" r:id="rId41"/>
    <p:sldId id="423" r:id="rId42"/>
    <p:sldId id="430" r:id="rId43"/>
    <p:sldId id="326" r:id="rId44"/>
    <p:sldId id="431" r:id="rId45"/>
    <p:sldId id="421" r:id="rId46"/>
    <p:sldId id="376" r:id="rId47"/>
    <p:sldId id="432" r:id="rId48"/>
    <p:sldId id="386" r:id="rId49"/>
    <p:sldId id="433" r:id="rId50"/>
    <p:sldId id="331" r:id="rId51"/>
    <p:sldId id="363" r:id="rId52"/>
    <p:sldId id="415" r:id="rId53"/>
    <p:sldId id="370" r:id="rId54"/>
    <p:sldId id="435" r:id="rId55"/>
    <p:sldId id="367" r:id="rId56"/>
    <p:sldId id="424" r:id="rId57"/>
    <p:sldId id="425" r:id="rId58"/>
    <p:sldId id="391" r:id="rId59"/>
    <p:sldId id="437" r:id="rId60"/>
    <p:sldId id="419" r:id="rId61"/>
    <p:sldId id="357" r:id="rId62"/>
    <p:sldId id="358" r:id="rId63"/>
  </p:sldIdLst>
  <p:sldSz cx="12192000" cy="6858000"/>
  <p:notesSz cx="9906000" cy="12954000"/>
  <p:custDataLst>
    <p:custData r:id="rId6"/>
    <p:custData r:id="rId7"/>
    <p:custData r:id="rId8"/>
    <p:custData r:id="rId9"/>
    <p:custData r:id="rId10"/>
    <p:custData r:id="rId11"/>
    <p:custData r:id="rId12"/>
    <p:custData r:id="rId13"/>
    <p:custData r:id="rId14"/>
    <p:custData r:id="rId15"/>
    <p:custData r:id="rId16"/>
    <p:custData r:id="rId17"/>
    <p:custData r:id="rId18"/>
    <p:custData r:id="rId19"/>
    <p:custData r:id="rId20"/>
    <p:custData r:id="rId21"/>
    <p:custData r:id="rId22"/>
    <p:custData r:id="rId23"/>
    <p:custData r:id="rId24"/>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480" userDrawn="1">
          <p15:clr>
            <a:srgbClr val="A4A3A4"/>
          </p15:clr>
        </p15:guide>
        <p15:guide id="3" orient="horz" pos="3432" userDrawn="1">
          <p15:clr>
            <a:srgbClr val="A4A3A4"/>
          </p15:clr>
        </p15:guide>
        <p15:guide id="4" orient="horz" pos="1440" userDrawn="1">
          <p15:clr>
            <a:srgbClr val="A4A3A4"/>
          </p15:clr>
        </p15:guide>
        <p15:guide id="5" pos="4368" userDrawn="1">
          <p15:clr>
            <a:srgbClr val="A4A3A4"/>
          </p15:clr>
        </p15:guide>
        <p15:guide id="6" pos="7680" userDrawn="1">
          <p15:clr>
            <a:srgbClr val="A4A3A4"/>
          </p15:clr>
        </p15:guide>
        <p15:guide id="7" userDrawn="1">
          <p15:clr>
            <a:srgbClr val="A4A3A4"/>
          </p15:clr>
        </p15:guide>
        <p15:guide id="9" pos="2880" userDrawn="1">
          <p15:clr>
            <a:srgbClr val="A4A3A4"/>
          </p15:clr>
        </p15:guide>
        <p15:guide id="11" pos="7224" userDrawn="1">
          <p15:clr>
            <a:srgbClr val="A4A3A4"/>
          </p15:clr>
        </p15:guide>
        <p15:guide id="12" orient="horz" pos="2064" userDrawn="1">
          <p15:clr>
            <a:srgbClr val="A4A3A4"/>
          </p15:clr>
        </p15:guide>
        <p15:guide id="13" pos="6384" userDrawn="1">
          <p15:clr>
            <a:srgbClr val="A4A3A4"/>
          </p15:clr>
        </p15:guide>
        <p15:guide id="14" pos="336" userDrawn="1">
          <p15:clr>
            <a:srgbClr val="A4A3A4"/>
          </p15:clr>
        </p15:guide>
        <p15:guide id="16" orient="horz" pos="2856" userDrawn="1">
          <p15:clr>
            <a:srgbClr val="A4A3A4"/>
          </p15:clr>
        </p15:guide>
        <p15:guide id="19" orient="horz" pos="1584" userDrawn="1">
          <p15:clr>
            <a:srgbClr val="A4A3A4"/>
          </p15:clr>
        </p15:guide>
        <p15:guide id="20" pos="5224" userDrawn="1">
          <p15:clr>
            <a:srgbClr val="A4A3A4"/>
          </p15:clr>
        </p15:guide>
        <p15:guide id="23" pos="6168" userDrawn="1">
          <p15:clr>
            <a:srgbClr val="A4A3A4"/>
          </p15:clr>
        </p15:guide>
        <p15:guide id="24" orient="horz" pos="552" userDrawn="1">
          <p15:clr>
            <a:srgbClr val="A4A3A4"/>
          </p15:clr>
        </p15:guide>
        <p15:guide id="25" pos="1080" userDrawn="1">
          <p15:clr>
            <a:srgbClr val="A4A3A4"/>
          </p15:clr>
        </p15:guide>
        <p15:guide id="26" pos="1248" userDrawn="1">
          <p15:clr>
            <a:srgbClr val="A4A3A4"/>
          </p15:clr>
        </p15:guide>
        <p15:guide id="27" pos="1416" userDrawn="1">
          <p15:clr>
            <a:srgbClr val="A4A3A4"/>
          </p15:clr>
        </p15:guide>
        <p15:guide id="28" pos="1556" userDrawn="1">
          <p15:clr>
            <a:srgbClr val="A4A3A4"/>
          </p15:clr>
        </p15:guide>
        <p15:guide id="29" pos="1712" userDrawn="1">
          <p15:clr>
            <a:srgbClr val="A4A3A4"/>
          </p15:clr>
        </p15:guide>
        <p15:guide id="30" pos="1872" userDrawn="1">
          <p15:clr>
            <a:srgbClr val="A4A3A4"/>
          </p15:clr>
        </p15:guide>
        <p15:guide id="31" pos="2012" userDrawn="1">
          <p15:clr>
            <a:srgbClr val="A4A3A4"/>
          </p15:clr>
        </p15:guide>
        <p15:guide id="32" pos="2174" userDrawn="1">
          <p15:clr>
            <a:srgbClr val="A4A3A4"/>
          </p15:clr>
        </p15:guide>
        <p15:guide id="33" orient="horz" pos="1078" userDrawn="1">
          <p15:clr>
            <a:srgbClr val="A4A3A4"/>
          </p15:clr>
        </p15:guide>
      </p15:sldGuideLst>
    </p:ext>
    <p:ext uri="{2D200454-40CA-4A62-9FC3-DE9A4176ACB9}">
      <p15:notesGuideLst xmlns:p15="http://schemas.microsoft.com/office/powerpoint/2012/main">
        <p15:guide id="1" orient="horz" pos="4176" userDrawn="1">
          <p15:clr>
            <a:srgbClr val="A4A3A4"/>
          </p15:clr>
        </p15:guide>
        <p15:guide id="2" pos="1051" userDrawn="1">
          <p15:clr>
            <a:srgbClr val="A4A3A4"/>
          </p15:clr>
        </p15:guide>
        <p15:guide id="3" pos="522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04F03A-7278-246A-9265-A4649221AAB7}" name="Diehl, Don (Hartford Funds)" initials="DD(F" userId="S::don.diehl@hartfordfunds.com::1eff87ee-846b-43ad-bf13-c86ba672480a" providerId="AD"/>
  <p188:author id="{76928B4B-74DC-F0E7-CB8C-4C63EE747D50}" name="Sullivan, Ryan (Hartford Funds)" initials="SF" userId="S::ryan.sullivan@hartfordfunds.com::9052d1b7-5fb2-41b8-9696-4f86ab5a592e" providerId="AD"/>
  <p188:author id="{CA6E7074-429B-B3F0-4297-933708DE51EC}" name="Miller, Stephanie J (Hartford Funds)" initials="MSJ(F" userId="S::stephanie.miller@hartfordfunds.com::ae241861-58cf-472e-8818-351b802a3d14" providerId="AD"/>
  <p188:author id="{47E8288D-BCE3-9FB6-EFCD-AB2E5E6292E2}" name="TOSCANO, ANDREA (Hartford Funds)" initials="TF" userId="S::andrea.toscano@hartfordfunds.com::37f9abee-e9c9-49e9-9334-055690429351" providerId="AD"/>
  <p188:author id="{8FCE4CF7-052B-4518-B755-61CF6096D511}" name="Cromleigh, Katie (Hartford Funds)" initials="CF" userId="S::katherine.cromleigh@hartfordfunds.com::b2549b75-9e35-4bae-8855-d63701ca03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d81831" initials="d" lastIdx="13" clrIdx="0"/>
  <p:cmAuthor id="1" name="sm49180" initials="sjm" lastIdx="1" clrIdx="1"/>
  <p:cmAuthor id="2" name="dd81913" initials="d"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0BB3"/>
    <a:srgbClr val="562A77"/>
    <a:srgbClr val="008571"/>
    <a:srgbClr val="598FE4"/>
    <a:srgbClr val="232F49"/>
    <a:srgbClr val="005D55"/>
    <a:srgbClr val="0E213E"/>
    <a:srgbClr val="9BBBEF"/>
    <a:srgbClr val="0E203F"/>
    <a:srgbClr val="863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D6398-FF58-4DBF-9C3C-FA054DCA7140}" v="1" dt="2026-04-02T17:39:35.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76" autoAdjust="0"/>
  </p:normalViewPr>
  <p:slideViewPr>
    <p:cSldViewPr snapToGrid="0">
      <p:cViewPr varScale="1">
        <p:scale>
          <a:sx n="74" d="100"/>
          <a:sy n="74" d="100"/>
        </p:scale>
        <p:origin x="1872" y="60"/>
      </p:cViewPr>
      <p:guideLst>
        <p:guide orient="horz" pos="3480"/>
        <p:guide orient="horz" pos="3432"/>
        <p:guide orient="horz" pos="1440"/>
        <p:guide pos="4368"/>
        <p:guide pos="7680"/>
        <p:guide/>
        <p:guide pos="2880"/>
        <p:guide pos="7224"/>
        <p:guide orient="horz" pos="2064"/>
        <p:guide pos="6384"/>
        <p:guide pos="336"/>
        <p:guide orient="horz" pos="2856"/>
        <p:guide orient="horz" pos="1584"/>
        <p:guide pos="5224"/>
        <p:guide pos="6168"/>
        <p:guide orient="horz" pos="552"/>
        <p:guide pos="1080"/>
        <p:guide pos="1248"/>
        <p:guide pos="1416"/>
        <p:guide pos="1556"/>
        <p:guide pos="1712"/>
        <p:guide pos="1872"/>
        <p:guide pos="2012"/>
        <p:guide pos="2174"/>
        <p:guide orient="horz" pos="1078"/>
      </p:guideLst>
    </p:cSldViewPr>
  </p:slideViewPr>
  <p:notesTextViewPr>
    <p:cViewPr>
      <p:scale>
        <a:sx n="1" d="1"/>
        <a:sy n="1" d="1"/>
      </p:scale>
      <p:origin x="0" y="0"/>
    </p:cViewPr>
  </p:notesTextViewPr>
  <p:notesViewPr>
    <p:cSldViewPr snapToGrid="0">
      <p:cViewPr varScale="1">
        <p:scale>
          <a:sx n="78" d="100"/>
          <a:sy n="78" d="100"/>
        </p:scale>
        <p:origin x="3030" y="84"/>
      </p:cViewPr>
      <p:guideLst>
        <p:guide orient="horz" pos="4176"/>
        <p:guide pos="1051"/>
        <p:guide pos="522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xml"/><Relationship Id="rId21" Type="http://schemas.openxmlformats.org/officeDocument/2006/relationships/customXml" Target="../customXml/item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slide" Target="slides/slide33.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3.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23.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4.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customXml" Target="../customXml/item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handoutMaster" Target="handoutMasters/handoutMaster1.xml"/><Relationship Id="rId73" Type="http://schemas.microsoft.com/office/2018/10/relationships/authors" Targe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 Type="http://schemas.openxmlformats.org/officeDocument/2006/relationships/customXml" Target="../customXml/item7.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hl, Don (Hartford Funds)" userId="1eff87ee-846b-43ad-bf13-c86ba672480a" providerId="ADAL" clId="{F685CCDE-D001-4212-9EDA-C2D06716D203}"/>
    <pc:docChg chg="undo redo custSel addSld delSld modSld modMainMaster modNotesMaster modHandout">
      <pc:chgData name="Diehl, Don (Hartford Funds)" userId="1eff87ee-846b-43ad-bf13-c86ba672480a" providerId="ADAL" clId="{F685CCDE-D001-4212-9EDA-C2D06716D203}" dt="2026-04-02T17:39:35.966" v="4059"/>
      <pc:docMkLst>
        <pc:docMk/>
      </pc:docMkLst>
      <pc:sldChg chg="modSp mod">
        <pc:chgData name="Diehl, Don (Hartford Funds)" userId="1eff87ee-846b-43ad-bf13-c86ba672480a" providerId="ADAL" clId="{F685CCDE-D001-4212-9EDA-C2D06716D203}" dt="2026-04-01T14:54:19.469" v="4056" actId="20577"/>
        <pc:sldMkLst>
          <pc:docMk/>
          <pc:sldMk cId="3479091208" sldId="358"/>
        </pc:sldMkLst>
        <pc:spChg chg="mod">
          <ac:chgData name="Diehl, Don (Hartford Funds)" userId="1eff87ee-846b-43ad-bf13-c86ba672480a" providerId="ADAL" clId="{F685CCDE-D001-4212-9EDA-C2D06716D203}" dt="2026-04-01T14:54:19.469" v="4056" actId="20577"/>
          <ac:spMkLst>
            <pc:docMk/>
            <pc:sldMk cId="3479091208" sldId="358"/>
            <ac:spMk id="2" creationId="{EC246221-3D70-48E9-4474-4162ECDEBF4A}"/>
          </ac:spMkLst>
        </pc:spChg>
        <pc:spChg chg="mod">
          <ac:chgData name="Diehl, Don (Hartford Funds)" userId="1eff87ee-846b-43ad-bf13-c86ba672480a" providerId="ADAL" clId="{F685CCDE-D001-4212-9EDA-C2D06716D203}" dt="2026-04-01T14:51:47.730" v="4040" actId="20577"/>
          <ac:spMkLst>
            <pc:docMk/>
            <pc:sldMk cId="3479091208" sldId="358"/>
            <ac:spMk id="4" creationId="{A15A2D79-B1BD-FD41-E3DB-711420A23719}"/>
          </ac:spMkLst>
        </pc:spChg>
      </pc:sldChg>
      <pc:sldChg chg="modNotes modNotesTx">
        <pc:chgData name="Diehl, Don (Hartford Funds)" userId="1eff87ee-846b-43ad-bf13-c86ba672480a" providerId="ADAL" clId="{F685CCDE-D001-4212-9EDA-C2D06716D203}" dt="2026-04-02T17:39:35.966" v="4059"/>
        <pc:sldMkLst>
          <pc:docMk/>
          <pc:sldMk cId="4135995038" sldId="359"/>
        </pc:sldMkLst>
      </pc:sldChg>
      <pc:sldChg chg="modNotes">
        <pc:chgData name="Diehl, Don (Hartford Funds)" userId="1eff87ee-846b-43ad-bf13-c86ba672480a" providerId="ADAL" clId="{F685CCDE-D001-4212-9EDA-C2D06716D203}" dt="2026-04-02T17:39:35.966" v="4059"/>
        <pc:sldMkLst>
          <pc:docMk/>
          <pc:sldMk cId="2517716345" sldId="367"/>
        </pc:sldMkLst>
      </pc:sldChg>
      <pc:sldChg chg="modNotes">
        <pc:chgData name="Diehl, Don (Hartford Funds)" userId="1eff87ee-846b-43ad-bf13-c86ba672480a" providerId="ADAL" clId="{F685CCDE-D001-4212-9EDA-C2D06716D203}" dt="2026-04-02T17:39:35.966" v="4059"/>
        <pc:sldMkLst>
          <pc:docMk/>
          <pc:sldMk cId="4008946404" sldId="368"/>
        </pc:sldMkLst>
      </pc:sldChg>
      <pc:sldChg chg="modNotes">
        <pc:chgData name="Diehl, Don (Hartford Funds)" userId="1eff87ee-846b-43ad-bf13-c86ba672480a" providerId="ADAL" clId="{F685CCDE-D001-4212-9EDA-C2D06716D203}" dt="2026-04-02T17:39:35.966" v="4059"/>
        <pc:sldMkLst>
          <pc:docMk/>
          <pc:sldMk cId="243130888" sldId="370"/>
        </pc:sldMkLst>
      </pc:sldChg>
      <pc:sldChg chg="modNotes">
        <pc:chgData name="Diehl, Don (Hartford Funds)" userId="1eff87ee-846b-43ad-bf13-c86ba672480a" providerId="ADAL" clId="{F685CCDE-D001-4212-9EDA-C2D06716D203}" dt="2026-04-02T17:39:35.966" v="4059"/>
        <pc:sldMkLst>
          <pc:docMk/>
          <pc:sldMk cId="1301115012" sldId="372"/>
        </pc:sldMkLst>
      </pc:sldChg>
      <pc:sldChg chg="modNotes modNotesTx">
        <pc:chgData name="Diehl, Don (Hartford Funds)" userId="1eff87ee-846b-43ad-bf13-c86ba672480a" providerId="ADAL" clId="{F685CCDE-D001-4212-9EDA-C2D06716D203}" dt="2026-04-02T17:39:35.966" v="4059"/>
        <pc:sldMkLst>
          <pc:docMk/>
          <pc:sldMk cId="1009240767" sldId="373"/>
        </pc:sldMkLst>
      </pc:sldChg>
      <pc:sldChg chg="modNotes">
        <pc:chgData name="Diehl, Don (Hartford Funds)" userId="1eff87ee-846b-43ad-bf13-c86ba672480a" providerId="ADAL" clId="{F685CCDE-D001-4212-9EDA-C2D06716D203}" dt="2026-04-02T17:39:35.966" v="4059"/>
        <pc:sldMkLst>
          <pc:docMk/>
          <pc:sldMk cId="1838997624" sldId="385"/>
        </pc:sldMkLst>
      </pc:sldChg>
      <pc:sldChg chg="modNotes">
        <pc:chgData name="Diehl, Don (Hartford Funds)" userId="1eff87ee-846b-43ad-bf13-c86ba672480a" providerId="ADAL" clId="{F685CCDE-D001-4212-9EDA-C2D06716D203}" dt="2026-04-02T17:39:35.966" v="4059"/>
        <pc:sldMkLst>
          <pc:docMk/>
          <pc:sldMk cId="3261220081" sldId="389"/>
        </pc:sldMkLst>
      </pc:sldChg>
      <pc:sldChg chg="modNotes">
        <pc:chgData name="Diehl, Don (Hartford Funds)" userId="1eff87ee-846b-43ad-bf13-c86ba672480a" providerId="ADAL" clId="{F685CCDE-D001-4212-9EDA-C2D06716D203}" dt="2026-04-02T17:39:35.966" v="4059"/>
        <pc:sldMkLst>
          <pc:docMk/>
          <pc:sldMk cId="2761729726" sldId="391"/>
        </pc:sldMkLst>
      </pc:sldChg>
      <pc:sldChg chg="modNotesTx">
        <pc:chgData name="Diehl, Don (Hartford Funds)" userId="1eff87ee-846b-43ad-bf13-c86ba672480a" providerId="ADAL" clId="{F685CCDE-D001-4212-9EDA-C2D06716D203}" dt="2026-04-01T14:47:17.394" v="4034" actId="20577"/>
        <pc:sldMkLst>
          <pc:docMk/>
          <pc:sldMk cId="2981466686" sldId="421"/>
        </pc:sldMkLst>
      </pc:sldChg>
      <pc:sldChg chg="modNotes">
        <pc:chgData name="Diehl, Don (Hartford Funds)" userId="1eff87ee-846b-43ad-bf13-c86ba672480a" providerId="ADAL" clId="{F685CCDE-D001-4212-9EDA-C2D06716D203}" dt="2026-04-02T17:39:35.966" v="4059"/>
        <pc:sldMkLst>
          <pc:docMk/>
          <pc:sldMk cId="2620771519" sldId="423"/>
        </pc:sldMkLst>
      </pc:sldChg>
      <pc:sldChg chg="modNotes">
        <pc:chgData name="Diehl, Don (Hartford Funds)" userId="1eff87ee-846b-43ad-bf13-c86ba672480a" providerId="ADAL" clId="{F685CCDE-D001-4212-9EDA-C2D06716D203}" dt="2026-04-02T17:39:35.966" v="4059"/>
        <pc:sldMkLst>
          <pc:docMk/>
          <pc:sldMk cId="3929284039" sldId="424"/>
        </pc:sldMkLst>
      </pc:sldChg>
      <pc:sldChg chg="modNotes">
        <pc:chgData name="Diehl, Don (Hartford Funds)" userId="1eff87ee-846b-43ad-bf13-c86ba672480a" providerId="ADAL" clId="{F685CCDE-D001-4212-9EDA-C2D06716D203}" dt="2026-04-02T17:39:35.966" v="4059"/>
        <pc:sldMkLst>
          <pc:docMk/>
          <pc:sldMk cId="1093740377" sldId="428"/>
        </pc:sldMkLst>
      </pc:sldChg>
      <pc:sldChg chg="modNotes">
        <pc:chgData name="Diehl, Don (Hartford Funds)" userId="1eff87ee-846b-43ad-bf13-c86ba672480a" providerId="ADAL" clId="{F685CCDE-D001-4212-9EDA-C2D06716D203}" dt="2026-04-02T17:39:35.966" v="4059"/>
        <pc:sldMkLst>
          <pc:docMk/>
          <pc:sldMk cId="1460801261" sldId="430"/>
        </pc:sldMkLst>
      </pc:sldChg>
      <pc:sldChg chg="modSp mod">
        <pc:chgData name="Diehl, Don (Hartford Funds)" userId="1eff87ee-846b-43ad-bf13-c86ba672480a" providerId="ADAL" clId="{F685CCDE-D001-4212-9EDA-C2D06716D203}" dt="2026-04-01T19:55:10.027" v="4058" actId="20577"/>
        <pc:sldMkLst>
          <pc:docMk/>
          <pc:sldMk cId="178591553" sldId="433"/>
        </pc:sldMkLst>
        <pc:spChg chg="mod">
          <ac:chgData name="Diehl, Don (Hartford Funds)" userId="1eff87ee-846b-43ad-bf13-c86ba672480a" providerId="ADAL" clId="{F685CCDE-D001-4212-9EDA-C2D06716D203}" dt="2026-04-01T19:55:10.027" v="4058" actId="20577"/>
          <ac:spMkLst>
            <pc:docMk/>
            <pc:sldMk cId="178591553" sldId="433"/>
            <ac:spMk id="13" creationId="{153D1CD0-D936-B7B6-6677-282184443058}"/>
          </ac:spMkLst>
        </pc:spChg>
      </pc:sldChg>
      <pc:sldChg chg="modNotes">
        <pc:chgData name="Diehl, Don (Hartford Funds)" userId="1eff87ee-846b-43ad-bf13-c86ba672480a" providerId="ADAL" clId="{F685CCDE-D001-4212-9EDA-C2D06716D203}" dt="2026-04-02T17:39:35.966" v="4059"/>
        <pc:sldMkLst>
          <pc:docMk/>
          <pc:sldMk cId="1792583650" sldId="435"/>
        </pc:sldMkLst>
      </pc:sldChg>
      <pc:sldChg chg="modNotes">
        <pc:chgData name="Diehl, Don (Hartford Funds)" userId="1eff87ee-846b-43ad-bf13-c86ba672480a" providerId="ADAL" clId="{F685CCDE-D001-4212-9EDA-C2D06716D203}" dt="2026-04-02T17:39:35.966" v="4059"/>
        <pc:sldMkLst>
          <pc:docMk/>
          <pc:sldMk cId="2576047387" sldId="437"/>
        </pc:sldMkLst>
      </pc:sldChg>
      <pc:sldMasterChg chg="modSp mod">
        <pc:chgData name="Diehl, Don (Hartford Funds)" userId="1eff87ee-846b-43ad-bf13-c86ba672480a" providerId="ADAL" clId="{F685CCDE-D001-4212-9EDA-C2D06716D203}" dt="2026-03-26T09:57:53.531" v="4022" actId="20577"/>
        <pc:sldMasterMkLst>
          <pc:docMk/>
          <pc:sldMasterMk cId="2068562879" sldId="2147483689"/>
        </pc:sldMasterMkLst>
        <pc:spChg chg="mod">
          <ac:chgData name="Diehl, Don (Hartford Funds)" userId="1eff87ee-846b-43ad-bf13-c86ba672480a" providerId="ADAL" clId="{F685CCDE-D001-4212-9EDA-C2D06716D203}" dt="2026-03-26T09:57:53.531" v="4022" actId="20577"/>
          <ac:spMkLst>
            <pc:docMk/>
            <pc:sldMasterMk cId="2068562879" sldId="2147483689"/>
            <ac:spMk id="4" creationId="{2BF392C5-D7AE-D752-A739-483ECB088CEF}"/>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293031" cy="646842"/>
          </a:xfrm>
          <a:prstGeom prst="rect">
            <a:avLst/>
          </a:prstGeom>
        </p:spPr>
        <p:txBody>
          <a:bodyPr vert="horz" lIns="127464" tIns="63729" rIns="127464" bIns="63729" rtlCol="0"/>
          <a:lstStyle>
            <a:lvl1pPr algn="l">
              <a:defRPr sz="1600">
                <a:latin typeface="Arial" charset="0"/>
              </a:defRPr>
            </a:lvl1pPr>
          </a:lstStyle>
          <a:p>
            <a:pPr>
              <a:defRPr/>
            </a:pPr>
            <a:endParaRPr lang="en-US" dirty="0">
              <a:latin typeface="Calibri" panose="020F0502020204030204" pitchFamily="34" charset="0"/>
            </a:endParaRPr>
          </a:p>
        </p:txBody>
      </p:sp>
      <p:sp>
        <p:nvSpPr>
          <p:cNvPr id="3" name="Date Placeholder 2"/>
          <p:cNvSpPr>
            <a:spLocks noGrp="1"/>
          </p:cNvSpPr>
          <p:nvPr>
            <p:ph type="dt" sz="quarter" idx="1"/>
          </p:nvPr>
        </p:nvSpPr>
        <p:spPr>
          <a:xfrm>
            <a:off x="5610820" y="5"/>
            <a:ext cx="4293031" cy="646842"/>
          </a:xfrm>
          <a:prstGeom prst="rect">
            <a:avLst/>
          </a:prstGeom>
        </p:spPr>
        <p:txBody>
          <a:bodyPr vert="horz" lIns="127464" tIns="63729" rIns="127464" bIns="63729" rtlCol="0"/>
          <a:lstStyle>
            <a:lvl1pPr algn="r">
              <a:defRPr sz="1600">
                <a:latin typeface="Arial" charset="0"/>
              </a:defRPr>
            </a:lvl1pPr>
          </a:lstStyle>
          <a:p>
            <a:pPr>
              <a:defRPr/>
            </a:pPr>
            <a:fld id="{1F380165-60F6-4824-8EF0-EE6E49DC2731}" type="datetimeFigureOut">
              <a:rPr lang="en-US">
                <a:latin typeface="Calibri" panose="020F0502020204030204" pitchFamily="34" charset="0"/>
              </a:rPr>
              <a:pPr>
                <a:defRPr/>
              </a:pPr>
              <a:t>4/2/2026</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4" y="12305020"/>
            <a:ext cx="4293031" cy="646842"/>
          </a:xfrm>
          <a:prstGeom prst="rect">
            <a:avLst/>
          </a:prstGeom>
        </p:spPr>
        <p:txBody>
          <a:bodyPr vert="horz" lIns="127464" tIns="63729" rIns="127464" bIns="63729" rtlCol="0" anchor="b"/>
          <a:lstStyle>
            <a:lvl1pPr algn="l">
              <a:defRPr sz="1600">
                <a:latin typeface="Arial" charset="0"/>
              </a:defRPr>
            </a:lvl1pPr>
          </a:lstStyle>
          <a:p>
            <a:pPr>
              <a:defRPr/>
            </a:pPr>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5610820" y="12305020"/>
            <a:ext cx="4293031" cy="646842"/>
          </a:xfrm>
          <a:prstGeom prst="rect">
            <a:avLst/>
          </a:prstGeom>
        </p:spPr>
        <p:txBody>
          <a:bodyPr vert="horz" lIns="127464" tIns="63729" rIns="127464" bIns="63729" rtlCol="0" anchor="b"/>
          <a:lstStyle>
            <a:lvl1pPr algn="r">
              <a:defRPr sz="1600">
                <a:latin typeface="Arial" charset="0"/>
              </a:defRPr>
            </a:lvl1pPr>
          </a:lstStyle>
          <a:p>
            <a:pPr>
              <a:defRPr/>
            </a:pPr>
            <a:fld id="{0BCECBB4-7DAB-49D4-AD46-215BB4A3E6DF}" type="slidenum">
              <a:rPr lang="en-US">
                <a:latin typeface="Calibri" panose="020F0502020204030204" pitchFamily="34" charset="0"/>
              </a:rPr>
              <a:pPr>
                <a:defRPr/>
              </a:pPr>
              <a:t>‹#›</a:t>
            </a:fld>
            <a:endParaRPr lang="en-US" dirty="0">
              <a:latin typeface="Calibri" panose="020F0502020204030204" pitchFamily="34" charset="0"/>
            </a:endParaRPr>
          </a:p>
        </p:txBody>
      </p:sp>
    </p:spTree>
    <p:extLst>
      <p:ext uri="{BB962C8B-B14F-4D97-AF65-F5344CB8AC3E}">
        <p14:creationId xmlns:p14="http://schemas.microsoft.com/office/powerpoint/2010/main" val="4084243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Rectangle 4"/>
          <p:cNvSpPr>
            <a:spLocks noGrp="1" noRot="1" noChangeAspect="1" noChangeArrowheads="1" noTextEdit="1"/>
          </p:cNvSpPr>
          <p:nvPr>
            <p:ph type="sldImg" idx="2"/>
          </p:nvPr>
        </p:nvSpPr>
        <p:spPr bwMode="auto">
          <a:xfrm>
            <a:off x="633413" y="987425"/>
            <a:ext cx="8612187" cy="4843463"/>
          </a:xfrm>
          <a:prstGeom prst="rect">
            <a:avLst/>
          </a:prstGeom>
          <a:noFill/>
          <a:ln w="9525">
            <a:solidFill>
              <a:srgbClr val="000000"/>
            </a:solidFill>
            <a:miter lim="800000"/>
            <a:headEnd/>
            <a:tailEnd/>
          </a:ln>
        </p:spPr>
        <p:txBody>
          <a:bodyPr lIns="123547" tIns="61771" rIns="123547" bIns="61771"/>
          <a:lstStyle/>
          <a:p>
            <a:endParaRPr lang="en-US" dirty="0"/>
          </a:p>
        </p:txBody>
      </p:sp>
      <p:sp>
        <p:nvSpPr>
          <p:cNvPr id="4101" name="Rectangle 5"/>
          <p:cNvSpPr>
            <a:spLocks noGrp="1" noChangeArrowheads="1"/>
          </p:cNvSpPr>
          <p:nvPr>
            <p:ph type="body" sz="quarter" idx="3"/>
          </p:nvPr>
        </p:nvSpPr>
        <p:spPr bwMode="auto">
          <a:xfrm>
            <a:off x="991039" y="6153585"/>
            <a:ext cx="7923940" cy="5828014"/>
          </a:xfrm>
          <a:prstGeom prst="rect">
            <a:avLst/>
          </a:prstGeom>
          <a:noFill/>
          <a:ln w="9525">
            <a:noFill/>
            <a:miter lim="800000"/>
            <a:headEnd/>
            <a:tailEnd/>
          </a:ln>
          <a:effectLst/>
        </p:spPr>
        <p:txBody>
          <a:bodyPr vert="horz" wrap="square" lIns="130495" tIns="65243" rIns="130495" bIns="6524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3" name="Rectangle 7"/>
          <p:cNvSpPr>
            <a:spLocks noGrp="1" noChangeArrowheads="1"/>
          </p:cNvSpPr>
          <p:nvPr>
            <p:ph type="sldNum" sz="quarter" idx="5"/>
          </p:nvPr>
        </p:nvSpPr>
        <p:spPr bwMode="auto">
          <a:xfrm>
            <a:off x="5610820" y="12305020"/>
            <a:ext cx="4293031" cy="646842"/>
          </a:xfrm>
          <a:prstGeom prst="rect">
            <a:avLst/>
          </a:prstGeom>
          <a:noFill/>
          <a:ln w="9525">
            <a:noFill/>
            <a:miter lim="800000"/>
            <a:headEnd/>
            <a:tailEnd/>
          </a:ln>
          <a:effectLst/>
        </p:spPr>
        <p:txBody>
          <a:bodyPr vert="horz" wrap="square" lIns="130495" tIns="65243" rIns="130495" bIns="65243" numCol="1" anchor="b" anchorCtr="0" compatLnSpc="1">
            <a:prstTxWarp prst="textNoShape">
              <a:avLst/>
            </a:prstTxWarp>
          </a:bodyPr>
          <a:lstStyle>
            <a:lvl1pPr algn="r">
              <a:defRPr sz="1400" b="0">
                <a:latin typeface="Calibri" panose="020F0502020204030204" pitchFamily="34" charset="0"/>
              </a:defRPr>
            </a:lvl1pPr>
          </a:lstStyle>
          <a:p>
            <a:pPr>
              <a:defRPr/>
            </a:pPr>
            <a:fld id="{F9CC64C5-72B8-48B3-9F32-B70947D2168E}" type="slidenum">
              <a:rPr lang="en-US" smtClean="0"/>
              <a:pPr>
                <a:defRPr/>
              </a:pPr>
              <a:t>‹#›</a:t>
            </a:fld>
            <a:endParaRPr lang="en-US" dirty="0"/>
          </a:p>
        </p:txBody>
      </p:sp>
    </p:spTree>
    <p:extLst>
      <p:ext uri="{BB962C8B-B14F-4D97-AF65-F5344CB8AC3E}">
        <p14:creationId xmlns:p14="http://schemas.microsoft.com/office/powerpoint/2010/main" val="22220863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5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5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5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5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5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body" idx="1"/>
          </p:nvPr>
        </p:nvSpPr>
        <p:spPr/>
        <p:txBody>
          <a:bodyPr/>
          <a:lstStyle/>
          <a:p>
            <a:r>
              <a:rPr lang="en-US" sz="1600" dirty="0"/>
              <a:t>Today we’re talking about something we all have—a built-in safety system in our brain. Everyone’s brain has this system, and honestly, it can get a little overzealous. You might be thinking: “Why are we talking about brains at an investment event?”</a:t>
            </a:r>
          </a:p>
          <a:p>
            <a:r>
              <a:rPr lang="en-US" sz="1600" dirty="0"/>
              <a:t>Most folks expect market trends and portfolio talk. Understanding those things can be helpful, but ultimately our audiences seem to be more concerned with how to live longer—and live better.</a:t>
            </a:r>
          </a:p>
          <a:p>
            <a:r>
              <a:rPr lang="en-US" sz="1600" dirty="0"/>
              <a:t>That’s why this topic fits right in. Our brains are wired to scan for threats, trying to keep us safe from anything that could go wrong. And as we get older, there’s plenty to guard against: market volatility, health changes, caregiving responsibilities, or the fear of outliving our savings.</a:t>
            </a:r>
          </a:p>
          <a:p>
            <a:r>
              <a:rPr lang="en-US" sz="1600" dirty="0"/>
              <a:t>That protective instinct is great—until it works overtime. Then it fuels worry and ramps up anxiety. Left unchecked, anxiety can drain your energy, strain relationships, and even mess with your health and finances. It clouds judgment, making it harder to think clearly and make smart decisions. </a:t>
            </a:r>
          </a:p>
          <a:p>
            <a:r>
              <a:rPr lang="en-US" sz="1600" dirty="0"/>
              <a:t>The good news? You can train your brain to chill out—and that’s what we’ll explore today. We’ve teamed up with Jennifer Shannon, a licensed therapist and author of </a:t>
            </a:r>
            <a:r>
              <a:rPr lang="en-US" sz="1600" i="1" dirty="0"/>
              <a:t>Don’t Feed the Monkey Mind</a:t>
            </a:r>
            <a:r>
              <a:rPr lang="en-US" sz="1600" dirty="0"/>
              <a:t>, to dig into why anxiety happens and share practical ways to break the cycle.</a:t>
            </a:r>
          </a:p>
          <a:p>
            <a:pPr defTabSz="914225"/>
            <a:r>
              <a:rPr lang="en-US" sz="1600" dirty="0"/>
              <a:t>And before we get into those practical tools, let’s first look at </a:t>
            </a:r>
            <a:r>
              <a:rPr lang="en-US" sz="1600" i="1" dirty="0"/>
              <a:t>why</a:t>
            </a:r>
            <a:r>
              <a:rPr lang="en-US" sz="1600" dirty="0"/>
              <a:t> anxiety is so hard to get rid of in the first place. Jennifer highlights a key reason on the next slide.</a:t>
            </a:r>
          </a:p>
        </p:txBody>
      </p:sp>
      <p:sp>
        <p:nvSpPr>
          <p:cNvPr id="22533" name="Rectangle 4"/>
          <p:cNvSpPr>
            <a:spLocks noChangeArrowheads="1"/>
          </p:cNvSpPr>
          <p:nvPr/>
        </p:nvSpPr>
        <p:spPr bwMode="auto">
          <a:xfrm>
            <a:off x="9" y="-173109"/>
            <a:ext cx="88751" cy="346219"/>
          </a:xfrm>
          <a:prstGeom prst="rect">
            <a:avLst/>
          </a:prstGeom>
          <a:noFill/>
          <a:ln w="9525">
            <a:noFill/>
            <a:miter lim="800000"/>
            <a:headEnd/>
            <a:tailEnd/>
          </a:ln>
        </p:spPr>
        <p:txBody>
          <a:bodyPr wrap="none" lIns="87829" tIns="68551" rIns="0" bIns="0" anchor="ctr">
            <a:spAutoFit/>
          </a:bodyPr>
          <a:lstStyle/>
          <a:p>
            <a:endParaRPr lang="en-US" b="0" dirty="0">
              <a:solidFill>
                <a:prstClr val="black"/>
              </a:solidFill>
              <a:latin typeface="Calibri" panose="020F0502020204030204" pitchFamily="34" charset="0"/>
            </a:endParaRPr>
          </a:p>
        </p:txBody>
      </p:sp>
      <p:sp>
        <p:nvSpPr>
          <p:cNvPr id="2" name="Slide Number Placeholder 1"/>
          <p:cNvSpPr>
            <a:spLocks noGrp="1"/>
          </p:cNvSpPr>
          <p:nvPr>
            <p:ph type="sldNum" sz="quarter" idx="10"/>
          </p:nvPr>
        </p:nvSpPr>
        <p:spPr/>
        <p:txBody>
          <a:bodyPr/>
          <a:lstStyle/>
          <a:p>
            <a:fld id="{F9CC64C5-72B8-48B3-9F32-B70947D2168E}" type="slidenum">
              <a:rPr lang="en-US" smtClean="0"/>
              <a:pPr/>
              <a:t>1</a:t>
            </a:fld>
            <a:endParaRPr lang="en-US" dirty="0"/>
          </a:p>
        </p:txBody>
      </p:sp>
      <p:sp>
        <p:nvSpPr>
          <p:cNvPr id="8" name="Slide Image Placeholder 7">
            <a:extLst>
              <a:ext uri="{FF2B5EF4-FFF2-40B4-BE49-F238E27FC236}">
                <a16:creationId xmlns:a16="http://schemas.microsoft.com/office/drawing/2014/main" id="{F7C9E665-44ED-80FD-D297-51D4A6A32074}"/>
              </a:ext>
            </a:extLst>
          </p:cNvPr>
          <p:cNvSpPr>
            <a:spLocks noGrp="1" noRot="1" noChangeAspect="1"/>
          </p:cNvSpPr>
          <p:nvPr>
            <p:ph type="sldImg"/>
          </p:nvPr>
        </p:nvSpPr>
        <p:spPr/>
        <p:txBody>
          <a:bodyPr/>
          <a:lstStyle/>
          <a:p>
            <a:endParaRPr lang="en-US" dirty="0"/>
          </a:p>
        </p:txBody>
      </p:sp>
    </p:spTree>
    <p:extLst>
      <p:ext uri="{BB962C8B-B14F-4D97-AF65-F5344CB8AC3E}">
        <p14:creationId xmlns:p14="http://schemas.microsoft.com/office/powerpoint/2010/main" val="2015007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31802" y="6153584"/>
            <a:ext cx="9101028" cy="6461749"/>
          </a:xfrm>
        </p:spPr>
        <p:txBody>
          <a:bodyPr/>
          <a:lstStyle/>
          <a:p>
            <a:r>
              <a:rPr lang="en-US" dirty="0"/>
              <a:t>The first part of the monkey mindset is intolerance of uncertainty—it’s like, “I have to be 100% sure!” Will I get sick? Will the market crash? Are my loved ones okay? </a:t>
            </a:r>
          </a:p>
          <a:p>
            <a:pPr defTabSz="914117">
              <a:defRPr/>
            </a:pPr>
            <a:r>
              <a:rPr lang="en-US" dirty="0"/>
              <a:t>We crave certainty in these situations. But when certainty isn’t possible, we might begin to worry. That’s our monkey mind starting to chatter. </a:t>
            </a:r>
          </a:p>
          <a:p>
            <a:r>
              <a:rPr lang="en-US" dirty="0"/>
              <a:t>It thinks: “If you don’t know, you’re in danger!” It can push us to think we can only chill when everything’s predictable. So, we overthink every decision, assuming we’ll always pick right if we’re careful enough. Anything new? It’s risky until proven safe. We brace for the worst, like it’s coming any second.</a:t>
            </a:r>
          </a:p>
          <a:p>
            <a:pPr>
              <a:spcBef>
                <a:spcPts val="541"/>
              </a:spcBef>
            </a:pPr>
            <a:r>
              <a:rPr lang="en-US" dirty="0"/>
              <a:t>But here’s the deal: life’s full of unknowns. Chasing certainty all the time can make us restless, on edge, or overwhelmed—that’s anxiety creeping in. To make matters worse, we tend to underestimate our ability to cope with those unknowns. </a:t>
            </a:r>
          </a:p>
          <a:p>
            <a:pPr>
              <a:spcBef>
                <a:spcPts val="541"/>
              </a:spcBef>
            </a:pPr>
            <a:r>
              <a:rPr lang="en-US" dirty="0"/>
              <a:t>Instead of living and enjoying life, we may miss out on the good stuff because we’re too busy worrying.</a:t>
            </a:r>
          </a:p>
          <a:p>
            <a:pPr>
              <a:spcBef>
                <a:spcPts val="541"/>
              </a:spcBef>
            </a:pPr>
            <a:r>
              <a:rPr lang="en-US" dirty="0"/>
              <a:t>[Read a few categories and bullets.] </a:t>
            </a:r>
          </a:p>
          <a:p>
            <a:pPr>
              <a:spcBef>
                <a:spcPts val="541"/>
              </a:spcBef>
            </a:pPr>
            <a:r>
              <a:rPr lang="en-US" dirty="0"/>
              <a:t>You might be thinking some of these don’t sound so bad—like seeking advice from others. And that’s true, they’re not. But when it gets extreme, like, “I can’t decide until I’ve asked literally everyone for advice,” that’s when anxiety might be kicking in. </a:t>
            </a:r>
          </a:p>
          <a:p>
            <a:r>
              <a:rPr lang="en-US" dirty="0"/>
              <a:t>[Share a quick story—like how you were anxious about past market drops]</a:t>
            </a:r>
          </a:p>
          <a:p>
            <a:pPr fontAlgn="t"/>
            <a:r>
              <a:rPr lang="en-US" dirty="0"/>
              <a:t>Do any of these ring true for you—or for friends or family who struggle with uncertainty?</a:t>
            </a:r>
          </a:p>
          <a:p>
            <a:pPr fontAlgn="t"/>
            <a:r>
              <a:rPr lang="en-US" dirty="0"/>
              <a:t>[Pause for responses. If no one answers, you can say:</a:t>
            </a:r>
            <a:br>
              <a:rPr lang="en-US" dirty="0"/>
            </a:br>
            <a:r>
              <a:rPr lang="en-US" dirty="0"/>
              <a:t>Here are a few examples of things aging adults often worry about:</a:t>
            </a:r>
          </a:p>
          <a:p>
            <a:pPr fontAlgn="t">
              <a:tabLst>
                <a:tab pos="2916927" algn="l"/>
              </a:tabLst>
            </a:pPr>
            <a:r>
              <a:rPr lang="en-US" dirty="0"/>
              <a:t>Whether their aging parents should stop driving. If they’ll need long-term care and how much it might cost. Whether the market will crash right after they retire. If they’ll outlive their savings. Whether adult children will need financial help—and how often.]</a:t>
            </a:r>
          </a:p>
          <a:p>
            <a:r>
              <a:rPr lang="en-US" dirty="0"/>
              <a:t>Next, let’s talk about the second assumption: “I must not make mistakes.”</a:t>
            </a:r>
          </a:p>
        </p:txBody>
      </p:sp>
      <p:sp>
        <p:nvSpPr>
          <p:cNvPr id="6" name="Slide Number Placeholder 5"/>
          <p:cNvSpPr>
            <a:spLocks noGrp="1"/>
          </p:cNvSpPr>
          <p:nvPr>
            <p:ph type="sldNum" sz="quarter" idx="5"/>
          </p:nvPr>
        </p:nvSpPr>
        <p:spPr/>
        <p:txBody>
          <a:bodyPr/>
          <a:lstStyle/>
          <a:p>
            <a:fld id="{F9CC64C5-72B8-48B3-9F32-B70947D2168E}" type="slidenum">
              <a:rPr lang="en-US" smtClean="0"/>
              <a:pPr/>
              <a:t>10</a:t>
            </a:fld>
            <a:endParaRPr lang="en-US" dirty="0"/>
          </a:p>
        </p:txBody>
      </p:sp>
      <p:sp>
        <p:nvSpPr>
          <p:cNvPr id="9" name="Slide Image Placeholder 8">
            <a:extLst>
              <a:ext uri="{FF2B5EF4-FFF2-40B4-BE49-F238E27FC236}">
                <a16:creationId xmlns:a16="http://schemas.microsoft.com/office/drawing/2014/main" id="{FD5EB529-1EEA-ADE7-8561-39B31143744E}"/>
              </a:ext>
            </a:extLst>
          </p:cNvPr>
          <p:cNvSpPr>
            <a:spLocks noGrp="1" noRot="1" noChangeAspect="1"/>
          </p:cNvSpPr>
          <p:nvPr>
            <p:ph type="sldImg"/>
          </p:nvPr>
        </p:nvSpPr>
        <p:spPr/>
        <p:txBody>
          <a:bodyPr/>
          <a:lstStyle/>
          <a:p>
            <a:endParaRPr lang="en-US" dirty="0"/>
          </a:p>
        </p:txBody>
      </p:sp>
    </p:spTree>
    <p:extLst>
      <p:ext uri="{BB962C8B-B14F-4D97-AF65-F5344CB8AC3E}">
        <p14:creationId xmlns:p14="http://schemas.microsoft.com/office/powerpoint/2010/main" val="3375854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991039" y="6153585"/>
            <a:ext cx="7923940" cy="6344478"/>
          </a:xfrm>
        </p:spPr>
        <p:txBody>
          <a:bodyPr/>
          <a:lstStyle/>
          <a:p>
            <a:r>
              <a:rPr lang="en-US" sz="1600" dirty="0"/>
              <a:t>Lots of us pride ourselves on high standards—we aim big and want the best. That’s what people often call perfectionism. But the monkey mind cranks it up a notch. It’s like, “You can’t mess up—ever!” Anything less than perfect feels like a total fail. Its motto? “Don’t mess this up!” You only feel okay when everything goes perfectly—every task, every conversation.</a:t>
            </a:r>
          </a:p>
          <a:p>
            <a:r>
              <a:rPr lang="en-US" sz="1600" dirty="0"/>
              <a:t>It often hits when you feel your spot in the group is at risk. Worried about family, friends, or bosses judging you? The monkey mind freaks out, thinking a mistake could get you kicked out of the tribe—less respect, fewer allies, maybe even rejection. That pressure makes us tense, stuck, or anxious.</a:t>
            </a:r>
          </a:p>
          <a:p>
            <a:r>
              <a:rPr lang="en-US" sz="1600" dirty="0"/>
              <a:t>The slide lists ways this shows up, like avoiding risks or over-checking work. Sound familiar? </a:t>
            </a:r>
          </a:p>
          <a:p>
            <a:r>
              <a:rPr lang="en-US" sz="1600" dirty="0"/>
              <a:t>[Share a quick story—like when you panicked about nailing a presentation, or Age Lab Jennifer’s client Eric, who skipped his company’s holiday party because he was terrified of saying something dumb, even as a founder.]</a:t>
            </a:r>
          </a:p>
          <a:p>
            <a:r>
              <a:rPr lang="en-US" sz="1600" dirty="0"/>
              <a:t>[Optional group exercise: Do you ever catch yourself, or people you know, doing any of these? Talk to the people at your table about your experiences with any of these bullets.]</a:t>
            </a:r>
          </a:p>
          <a:p>
            <a:r>
              <a:rPr lang="en-US" sz="1600" dirty="0"/>
              <a:t>[Some common things aging adults often worry about when perfectionism kicks in: Can’t decide which investments to go with; skipping a fitness class, lesson, or game night because they might make mistakes or look inexperienced; procrastinating Social Security filing decisions.]</a:t>
            </a:r>
          </a:p>
          <a:p>
            <a:r>
              <a:rPr lang="en-US" sz="1600" dirty="0"/>
              <a:t>There’s a quiz in the workbook to see how much this affects you. Next, let’s dive into over-responsibility.</a:t>
            </a:r>
          </a:p>
        </p:txBody>
      </p:sp>
      <p:sp>
        <p:nvSpPr>
          <p:cNvPr id="6" name="Slide Number Placeholder 5"/>
          <p:cNvSpPr>
            <a:spLocks noGrp="1"/>
          </p:cNvSpPr>
          <p:nvPr>
            <p:ph type="sldNum" sz="quarter" idx="5"/>
          </p:nvPr>
        </p:nvSpPr>
        <p:spPr/>
        <p:txBody>
          <a:bodyPr/>
          <a:lstStyle/>
          <a:p>
            <a:fld id="{F9CC64C5-72B8-48B3-9F32-B70947D2168E}" type="slidenum">
              <a:rPr lang="en-US" smtClean="0"/>
              <a:pPr/>
              <a:t>11</a:t>
            </a:fld>
            <a:endParaRPr lang="en-US" dirty="0"/>
          </a:p>
        </p:txBody>
      </p:sp>
      <p:sp>
        <p:nvSpPr>
          <p:cNvPr id="9" name="Slide Image Placeholder 8">
            <a:extLst>
              <a:ext uri="{FF2B5EF4-FFF2-40B4-BE49-F238E27FC236}">
                <a16:creationId xmlns:a16="http://schemas.microsoft.com/office/drawing/2014/main" id="{CEE337FE-9C6E-C36C-FB28-19C0573284C7}"/>
              </a:ext>
            </a:extLst>
          </p:cNvPr>
          <p:cNvSpPr>
            <a:spLocks noGrp="1" noRot="1" noChangeAspect="1"/>
          </p:cNvSpPr>
          <p:nvPr>
            <p:ph type="sldImg"/>
          </p:nvPr>
        </p:nvSpPr>
        <p:spPr/>
        <p:txBody>
          <a:bodyPr/>
          <a:lstStyle/>
          <a:p>
            <a:endParaRPr lang="en-US" dirty="0"/>
          </a:p>
        </p:txBody>
      </p:sp>
    </p:spTree>
    <p:extLst>
      <p:ext uri="{BB962C8B-B14F-4D97-AF65-F5344CB8AC3E}">
        <p14:creationId xmlns:p14="http://schemas.microsoft.com/office/powerpoint/2010/main" val="2964642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85346" y="6153590"/>
            <a:ext cx="8735319" cy="6666317"/>
          </a:xfrm>
        </p:spPr>
        <p:txBody>
          <a:bodyPr/>
          <a:lstStyle/>
          <a:p>
            <a:r>
              <a:rPr lang="en-US" sz="1400" dirty="0"/>
              <a:t>Being called responsible is a great compliment. At home, it means supporting loved ones emotionally and financially, building strong families. At work, it’s about stepping up, taking on extra tasks, or pitching in beyond what’s expected, which can lead to growth and recognition.  </a:t>
            </a:r>
          </a:p>
          <a:p>
            <a:r>
              <a:rPr lang="en-US" sz="1400" dirty="0"/>
              <a:t>But it’s possible to take responsibility too far.  </a:t>
            </a:r>
          </a:p>
          <a:p>
            <a:r>
              <a:rPr lang="en-US" sz="1400" dirty="0"/>
              <a:t>The monkey mind’s over-responsibility mindset convinces us we need to do more than our fair share to keep family and friends safe. It’s what drives people to always say yes—to be the one who stays late, sets things up early, or volunteers when no one else does. At family gatherings, it’s the host fretting over everyone’s happiness.  </a:t>
            </a:r>
          </a:p>
          <a:p>
            <a:r>
              <a:rPr lang="en-US" sz="1400" dirty="0"/>
              <a:t>This mindset often stems from a fear of letting others down. We might focus on pleasing bosses, coworkers, friends, relatives, or even strangers, sometimes at the expense of our own needs. For example, consider Samantha, a client of Jennifer Shannon’s. Her son struggled with alcohol addiction, and for years, she drained her savings and neglected her health to “save” him—paying his rent, pushing him into rehab. She felt she had no choice, thinking, “As long as my son’s in pain, I have to fix it,” or “If something bad happens to him, it’s my fault.”  </a:t>
            </a:r>
          </a:p>
          <a:p>
            <a:r>
              <a:rPr lang="en-US" sz="1400" dirty="0"/>
              <a:t>The biggest burden comes when we feel responsible for others’ well-being and safety. We’re taught to care and help out, but this mindset can make us believe it’s our duty to fix someone’s poor choices or ease their pain before we can feel okay ourselves. That pressure can leave us drained, guilty, or anxious, as we try to control things beyond our reach.  </a:t>
            </a:r>
          </a:p>
          <a:p>
            <a:r>
              <a:rPr lang="en-US" sz="1400" dirty="0"/>
              <a:t>The slide shows behaviors like always saying yes or feeling guilty for setting boundaries. Do any of these ring true for you or people you know?  </a:t>
            </a:r>
          </a:p>
          <a:p>
            <a:r>
              <a:rPr lang="en-US" sz="1400" dirty="0"/>
              <a:t>[Presenter—Share a personal story about a time you, or someone you know, felt anxious about taking on too much responsibility for others. Other “over-responsibility” related topics for aging adults: Covering adult children’s bills, feeling obligated to babysit grandkids, Daily check‑ins with aging parents, Hosting and funding every holiday or gathering.]  </a:t>
            </a:r>
          </a:p>
          <a:p>
            <a:pPr fontAlgn="t"/>
            <a:r>
              <a:rPr lang="en-US" sz="1400" dirty="0"/>
              <a:t>These three assumptions—certainty, perfection, and over-responsibility—often drive people to adopt habits that feel protective. We call them safety strategies. They’re the things people do to avoid anxiety—like over-researching, delaying decisions, or taking on too much for others. The problem? Instead of fixing anxiety, these strategies feed it. Next, we’ll look at what those safety strategies are and why they keep the anxiety cycle going.</a:t>
            </a:r>
          </a:p>
          <a:p>
            <a:endParaRPr lang="en-US" sz="1400" dirty="0"/>
          </a:p>
        </p:txBody>
      </p:sp>
      <p:sp>
        <p:nvSpPr>
          <p:cNvPr id="6" name="Slide Number Placeholder 5"/>
          <p:cNvSpPr>
            <a:spLocks noGrp="1"/>
          </p:cNvSpPr>
          <p:nvPr>
            <p:ph type="sldNum" sz="quarter" idx="5"/>
          </p:nvPr>
        </p:nvSpPr>
        <p:spPr/>
        <p:txBody>
          <a:bodyPr/>
          <a:lstStyle/>
          <a:p>
            <a:fld id="{F9CC64C5-72B8-48B3-9F32-B70947D2168E}" type="slidenum">
              <a:rPr lang="en-US" smtClean="0"/>
              <a:pPr/>
              <a:t>12</a:t>
            </a:fld>
            <a:endParaRPr lang="en-US" dirty="0"/>
          </a:p>
        </p:txBody>
      </p:sp>
      <p:sp>
        <p:nvSpPr>
          <p:cNvPr id="9" name="Slide Image Placeholder 8">
            <a:extLst>
              <a:ext uri="{FF2B5EF4-FFF2-40B4-BE49-F238E27FC236}">
                <a16:creationId xmlns:a16="http://schemas.microsoft.com/office/drawing/2014/main" id="{61C5D04F-D3B4-48F6-0C56-14D464234CCE}"/>
              </a:ext>
            </a:extLst>
          </p:cNvPr>
          <p:cNvSpPr>
            <a:spLocks noGrp="1" noRot="1" noChangeAspect="1"/>
          </p:cNvSpPr>
          <p:nvPr>
            <p:ph type="sldImg"/>
          </p:nvPr>
        </p:nvSpPr>
        <p:spPr/>
        <p:txBody>
          <a:bodyPr/>
          <a:lstStyle/>
          <a:p>
            <a:endParaRPr lang="en-US" dirty="0"/>
          </a:p>
        </p:txBody>
      </p:sp>
    </p:spTree>
    <p:extLst>
      <p:ext uri="{BB962C8B-B14F-4D97-AF65-F5344CB8AC3E}">
        <p14:creationId xmlns:p14="http://schemas.microsoft.com/office/powerpoint/2010/main" val="2220786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600" dirty="0"/>
              <a:t>All those things we talked about on the last few slides, like [read a few from the slide], Jennifer Shannon calls safety strategies. </a:t>
            </a:r>
          </a:p>
          <a:p>
            <a:r>
              <a:rPr lang="en-US" sz="1600" dirty="0"/>
              <a:t>They’re automatic behaviors we use to dodge anxiety from intolerance of uncertainty, perfectionism, or over-responsibility. These reflexive actions—like a monkey mind reacting to its own alarm—aim to avoid discomfort and “eliminate risk.” They bring brief relief, but it doesn’t last.</a:t>
            </a:r>
          </a:p>
          <a:p>
            <a:pPr defTabSz="914225">
              <a:defRPr/>
            </a:pPr>
            <a:r>
              <a:rPr lang="en-US" sz="1600" dirty="0"/>
              <a:t>Every time we rely on a safety strategy, we give the monkey exactly what it wants—short‑term relief and a sense of safety. Jennifer Shannon calls this “feeding the monkey.”</a:t>
            </a:r>
          </a:p>
          <a:p>
            <a:r>
              <a:rPr lang="en-US" sz="1600" dirty="0"/>
              <a:t>The problem? These habits don’t fix anxiety—they fuel it. They’re so ingrained in daily life that they’re hard to spot, but they hold you back. </a:t>
            </a:r>
          </a:p>
          <a:p>
            <a:r>
              <a:rPr lang="en-US" sz="1600" dirty="0"/>
              <a:t>For example, obsessively checking your portfolio might feel safe but derail long-term financial goals. Skipping a party might seem easier but cost you connections.</a:t>
            </a:r>
          </a:p>
          <a:p>
            <a:r>
              <a:rPr lang="en-US" sz="1600" dirty="0"/>
              <a:t>Next, we’ll explore the anxiety cycle and how safety strategies keep it going. </a:t>
            </a:r>
          </a:p>
        </p:txBody>
      </p:sp>
      <p:sp>
        <p:nvSpPr>
          <p:cNvPr id="6" name="Slide Number Placeholder 5"/>
          <p:cNvSpPr>
            <a:spLocks noGrp="1"/>
          </p:cNvSpPr>
          <p:nvPr>
            <p:ph type="sldNum" sz="quarter" idx="5"/>
          </p:nvPr>
        </p:nvSpPr>
        <p:spPr/>
        <p:txBody>
          <a:bodyPr/>
          <a:lstStyle/>
          <a:p>
            <a:fld id="{F9CC64C5-72B8-48B3-9F32-B70947D2168E}" type="slidenum">
              <a:rPr lang="en-US" smtClean="0"/>
              <a:pPr/>
              <a:t>13</a:t>
            </a:fld>
            <a:endParaRPr lang="en-US" dirty="0"/>
          </a:p>
        </p:txBody>
      </p:sp>
      <p:sp>
        <p:nvSpPr>
          <p:cNvPr id="9" name="Slide Image Placeholder 8">
            <a:extLst>
              <a:ext uri="{FF2B5EF4-FFF2-40B4-BE49-F238E27FC236}">
                <a16:creationId xmlns:a16="http://schemas.microsoft.com/office/drawing/2014/main" id="{BF6D7B10-0C43-042D-630E-598FC7153450}"/>
              </a:ext>
            </a:extLst>
          </p:cNvPr>
          <p:cNvSpPr>
            <a:spLocks noGrp="1" noRot="1" noChangeAspect="1"/>
          </p:cNvSpPr>
          <p:nvPr>
            <p:ph type="sldImg"/>
          </p:nvPr>
        </p:nvSpPr>
        <p:spPr/>
        <p:txBody>
          <a:bodyPr/>
          <a:lstStyle/>
          <a:p>
            <a:endParaRPr lang="en-US" dirty="0"/>
          </a:p>
        </p:txBody>
      </p:sp>
    </p:spTree>
    <p:extLst>
      <p:ext uri="{BB962C8B-B14F-4D97-AF65-F5344CB8AC3E}">
        <p14:creationId xmlns:p14="http://schemas.microsoft.com/office/powerpoint/2010/main" val="2727780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a:xfrm>
            <a:off x="991039" y="6153591"/>
            <a:ext cx="7923940" cy="6151435"/>
          </a:xfrm>
        </p:spPr>
        <p:txBody>
          <a:bodyPr/>
          <a:lstStyle/>
          <a:p>
            <a:r>
              <a:rPr lang="en-US" sz="1600" dirty="0"/>
              <a:t>Let’s explore the anxiety cycle—a trap that keeps people stuck in worry and avoidance. </a:t>
            </a:r>
          </a:p>
          <a:p>
            <a:r>
              <a:rPr lang="en-US" sz="1600" dirty="0"/>
              <a:t>Let’s imagine a day—or several days—when the stock market plummets. The monkey starts screaming: “The market is tanking! Do something!”</a:t>
            </a:r>
          </a:p>
          <a:p>
            <a:r>
              <a:rPr lang="en-US" sz="1600" dirty="0"/>
              <a:t>Anxiety kicks in, driven by the Monkey’s chatter. And once your fight-­or-­flight reflex is activated, the chemicals, hormones, and emotions at work in your body hijack the rest of your brain.</a:t>
            </a:r>
          </a:p>
          <a:p>
            <a:r>
              <a:rPr lang="en-US" sz="1600" dirty="0"/>
              <a:t>So, we reach for a safety strategy—maybe we shift our portfolio into safer investments. That action brings short-term relief. </a:t>
            </a:r>
          </a:p>
          <a:p>
            <a:r>
              <a:rPr lang="en-US" sz="1600" dirty="0"/>
              <a:t>And the monkey relaxes, thinking, “Good move—you could’ve lost everything.” That’s the monkey confirming that the safety strategy was a good move, reinforcing the cycle and making it more likely to repeat that decision next time.</a:t>
            </a:r>
          </a:p>
          <a:p>
            <a:r>
              <a:rPr lang="en-US" sz="1600" dirty="0"/>
              <a:t>But here’s the problem: Does changing the portfolio make someone feel better in the moment?</a:t>
            </a:r>
          </a:p>
          <a:p>
            <a:r>
              <a:rPr lang="en-US" sz="1600" dirty="0"/>
              <a:t>Absolutely.</a:t>
            </a:r>
          </a:p>
          <a:p>
            <a:r>
              <a:rPr lang="en-US" sz="1600" dirty="0"/>
              <a:t>Could it hurt their chances of reaching long-term goals? Probably.</a:t>
            </a:r>
          </a:p>
          <a:p>
            <a:r>
              <a:rPr lang="en-US" sz="1600" dirty="0"/>
              <a:t>That’s the cost of reinforcing the cycle—short-term gain, long-term pain.</a:t>
            </a:r>
          </a:p>
          <a:p>
            <a:r>
              <a:rPr lang="en-US" sz="1600" dirty="0"/>
              <a:t>Next, we’ll look at another anxiety loop—how perfectionism can mess with your social life by making you worry about what others think.</a:t>
            </a:r>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14</a:t>
            </a:fld>
            <a:endParaRPr lang="en-US" dirty="0"/>
          </a:p>
        </p:txBody>
      </p:sp>
    </p:spTree>
    <p:extLst>
      <p:ext uri="{BB962C8B-B14F-4D97-AF65-F5344CB8AC3E}">
        <p14:creationId xmlns:p14="http://schemas.microsoft.com/office/powerpoint/2010/main" val="3031208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8F9-9078-BA70-C75E-D0C7EF5B59B0}"/>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1872F66D-B2E2-514F-F42F-31CABC57F510}"/>
              </a:ext>
            </a:extLst>
          </p:cNvPr>
          <p:cNvSpPr>
            <a:spLocks noGrp="1"/>
          </p:cNvSpPr>
          <p:nvPr>
            <p:ph type="body" idx="1"/>
          </p:nvPr>
        </p:nvSpPr>
        <p:spPr>
          <a:xfrm>
            <a:off x="991039" y="6153591"/>
            <a:ext cx="7923940" cy="6151435"/>
          </a:xfrm>
        </p:spPr>
        <p:txBody>
          <a:bodyPr/>
          <a:lstStyle/>
          <a:p>
            <a:pPr defTabSz="914225">
              <a:defRPr/>
            </a:pPr>
            <a:r>
              <a:rPr lang="en-US" sz="1600" dirty="0"/>
              <a:t>Here’s another example of how the anxiety cycle shows up.</a:t>
            </a:r>
          </a:p>
          <a:p>
            <a:r>
              <a:rPr lang="en-US" sz="1600" dirty="0"/>
              <a:t>Imagine someone invited to a social gathering to see how this cycle unfolds.</a:t>
            </a:r>
          </a:p>
          <a:p>
            <a:r>
              <a:rPr lang="en-US" sz="1600" dirty="0"/>
              <a:t>Anxiety kicks in when the monkey mind detects the risks of the party invite.</a:t>
            </a:r>
          </a:p>
          <a:p>
            <a:r>
              <a:rPr lang="en-US" sz="1600" dirty="0"/>
              <a:t>It’s not mild worry; the monkey sees a full-blown disaster ahead. The chatter erupts: “You won’t fit in! Do something!” Anxiety spikes hard when they think: “I’ll say something stupid and they’ll think I’m an idiot.”</a:t>
            </a:r>
          </a:p>
          <a:p>
            <a:r>
              <a:rPr lang="en-US" sz="1600" dirty="0"/>
              <a:t>So the safety strategy swoops in: “Better not go—stay safe.” </a:t>
            </a:r>
          </a:p>
          <a:p>
            <a:r>
              <a:rPr lang="en-US" sz="1600" dirty="0"/>
              <a:t>The monkey, just trying to do its job, confirms: “Good call—you would’ve made a fool of yourself.”</a:t>
            </a:r>
          </a:p>
          <a:p>
            <a:r>
              <a:rPr lang="en-US" sz="1600" dirty="0"/>
              <a:t>That avoidance tells the monkey its outsized fears were right—locking the cycle tight.</a:t>
            </a:r>
          </a:p>
          <a:p>
            <a:r>
              <a:rPr lang="en-US" sz="1600" dirty="0"/>
              <a:t>Next invite?</a:t>
            </a:r>
          </a:p>
          <a:p>
            <a:r>
              <a:rPr lang="en-US" sz="1600" dirty="0"/>
              <a:t>Same frantic loop.</a:t>
            </a:r>
          </a:p>
          <a:p>
            <a:r>
              <a:rPr lang="en-US" sz="1600" dirty="0"/>
              <a:t>This cycle can rob us of big joys—like fun nights and deep connections, the stuff that keeps us thriving as we age.</a:t>
            </a:r>
          </a:p>
          <a:p>
            <a:r>
              <a:rPr lang="en-US" sz="1600" dirty="0"/>
              <a:t>Next, we’ll look at the real costs of anxiety and why breaking this cycle matters.</a:t>
            </a:r>
          </a:p>
        </p:txBody>
      </p:sp>
      <p:sp>
        <p:nvSpPr>
          <p:cNvPr id="6" name="Slide Number Placeholder 5">
            <a:extLst>
              <a:ext uri="{FF2B5EF4-FFF2-40B4-BE49-F238E27FC236}">
                <a16:creationId xmlns:a16="http://schemas.microsoft.com/office/drawing/2014/main" id="{3D1B1CD4-6226-8EBF-573A-50AECF10BC5C}"/>
              </a:ext>
            </a:extLst>
          </p:cNvPr>
          <p:cNvSpPr>
            <a:spLocks noGrp="1"/>
          </p:cNvSpPr>
          <p:nvPr>
            <p:ph type="sldNum" sz="quarter" idx="5"/>
          </p:nvPr>
        </p:nvSpPr>
        <p:spPr/>
        <p:txBody>
          <a:bodyPr/>
          <a:lstStyle/>
          <a:p>
            <a:fld id="{F9CC64C5-72B8-48B3-9F32-B70947D2168E}" type="slidenum">
              <a:rPr lang="en-US" smtClean="0"/>
              <a:pPr/>
              <a:t>15</a:t>
            </a:fld>
            <a:endParaRPr lang="en-US" dirty="0"/>
          </a:p>
        </p:txBody>
      </p:sp>
      <p:sp>
        <p:nvSpPr>
          <p:cNvPr id="9" name="Slide Image Placeholder 8">
            <a:extLst>
              <a:ext uri="{FF2B5EF4-FFF2-40B4-BE49-F238E27FC236}">
                <a16:creationId xmlns:a16="http://schemas.microsoft.com/office/drawing/2014/main" id="{0703A175-527C-CA41-E412-BDDE84388537}"/>
              </a:ext>
            </a:extLst>
          </p:cNvPr>
          <p:cNvSpPr>
            <a:spLocks noGrp="1" noRot="1" noChangeAspect="1"/>
          </p:cNvSpPr>
          <p:nvPr>
            <p:ph type="sldImg"/>
          </p:nvPr>
        </p:nvSpPr>
        <p:spPr/>
        <p:txBody>
          <a:bodyPr/>
          <a:lstStyle/>
          <a:p>
            <a:endParaRPr lang="en-US" dirty="0"/>
          </a:p>
        </p:txBody>
      </p:sp>
    </p:spTree>
    <p:extLst>
      <p:ext uri="{BB962C8B-B14F-4D97-AF65-F5344CB8AC3E}">
        <p14:creationId xmlns:p14="http://schemas.microsoft.com/office/powerpoint/2010/main" val="1150191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600" dirty="0">
                <a:solidFill>
                  <a:srgbClr val="000000"/>
                </a:solidFill>
              </a:rPr>
              <a:t>In this section, we’ll uncover the true costs of anxiety. W</a:t>
            </a:r>
            <a:r>
              <a:rPr lang="en-US" sz="1600" dirty="0"/>
              <a:t>e just explained how the monkey wants to be fed and how it feels better. The problem is, feeding the monkey may not be the best thing for you</a:t>
            </a:r>
            <a:r>
              <a:rPr lang="en-US" dirty="0"/>
              <a:t>.</a:t>
            </a:r>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16</a:t>
            </a:fld>
            <a:endParaRPr lang="en-US" dirty="0"/>
          </a:p>
        </p:txBody>
      </p:sp>
    </p:spTree>
    <p:extLst>
      <p:ext uri="{BB962C8B-B14F-4D97-AF65-F5344CB8AC3E}">
        <p14:creationId xmlns:p14="http://schemas.microsoft.com/office/powerpoint/2010/main" val="1131298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BADFD-56B1-B217-0B9A-00B669A5F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7F4B6-ADF0-8881-940D-42ABF2B0FA2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D854F72-B5DC-9BAF-C21E-60E218935128}"/>
              </a:ext>
            </a:extLst>
          </p:cNvPr>
          <p:cNvSpPr>
            <a:spLocks noGrp="1"/>
          </p:cNvSpPr>
          <p:nvPr>
            <p:ph type="body" idx="1"/>
          </p:nvPr>
        </p:nvSpPr>
        <p:spPr/>
        <p:txBody>
          <a:bodyPr/>
          <a:lstStyle/>
          <a:p>
            <a:r>
              <a:rPr lang="en-US" sz="1600" dirty="0"/>
              <a:t>Remember this slide? I’m bringing it back because we’re about to show what this cycle can cost people in dollars and cents. Just a quick recap: when markets swing, the anxiety cycle kicks in fast. The monkey mind screams, “Do something!” </a:t>
            </a:r>
          </a:p>
          <a:p>
            <a:r>
              <a:rPr lang="en-US" sz="1600" dirty="0"/>
              <a:t>Some people may reach for a safety strategy—like shifting to safer investments. It feels smart in the moment, but it reinforces the cycle and can lead to worse outcomes over time.</a:t>
            </a:r>
          </a:p>
          <a:p>
            <a:r>
              <a:rPr lang="en-US" sz="1600" dirty="0"/>
              <a:t>Now, let’s look at real-world data that reveals what people actually do when volatility spikes—and how those reactions can impact long-term results.</a:t>
            </a:r>
          </a:p>
        </p:txBody>
      </p:sp>
      <p:sp>
        <p:nvSpPr>
          <p:cNvPr id="4" name="Slide Number Placeholder 3">
            <a:extLst>
              <a:ext uri="{FF2B5EF4-FFF2-40B4-BE49-F238E27FC236}">
                <a16:creationId xmlns:a16="http://schemas.microsoft.com/office/drawing/2014/main" id="{8F7E5C8F-4101-8864-B476-8C60CCEA3630}"/>
              </a:ext>
            </a:extLst>
          </p:cNvPr>
          <p:cNvSpPr>
            <a:spLocks noGrp="1"/>
          </p:cNvSpPr>
          <p:nvPr>
            <p:ph type="sldNum" sz="quarter" idx="5"/>
          </p:nvPr>
        </p:nvSpPr>
        <p:spPr/>
        <p:txBody>
          <a:bodyPr/>
          <a:lstStyle/>
          <a:p>
            <a:pPr>
              <a:defRPr/>
            </a:pPr>
            <a:fld id="{F9CC64C5-72B8-48B3-9F32-B70947D2168E}" type="slidenum">
              <a:rPr lang="en-US" smtClean="0"/>
              <a:pPr>
                <a:defRPr/>
              </a:pPr>
              <a:t>17</a:t>
            </a:fld>
            <a:endParaRPr lang="en-US" dirty="0"/>
          </a:p>
        </p:txBody>
      </p:sp>
    </p:spTree>
    <p:extLst>
      <p:ext uri="{BB962C8B-B14F-4D97-AF65-F5344CB8AC3E}">
        <p14:creationId xmlns:p14="http://schemas.microsoft.com/office/powerpoint/2010/main" val="1170569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p:txBody>
          <a:bodyPr/>
          <a:lstStyle/>
          <a:p>
            <a:pPr defTabSz="914225">
              <a:defRPr/>
            </a:pPr>
            <a:r>
              <a:rPr lang="en-US" sz="1600" dirty="0"/>
              <a:t>This chart shows two things side by side: the sharp market drop in early March 2020 and Google searches for CNBC. See that spike in searches? That’s the monkey mind in action. Right as the World Health Organization declared COVID-19 a global pandemic, the monkey went on high alert—sounding alarms, scanning for danger, and devouring negative news in a frantic search for safety.</a:t>
            </a:r>
          </a:p>
          <a:p>
            <a:r>
              <a:rPr lang="en-US" sz="1600" dirty="0"/>
              <a:t>Investors searched CNBC for answers, driven by one goal—safety. Then—bam—on March 16, the S&amp;P 500 dropped 12%, and the Dow fell 2,997 points in a single day.* The monkey screamed, “Do something! Stop losing money!” Playing it safe by moving to safer investments felt smart—but ended up costing some investors. </a:t>
            </a:r>
          </a:p>
          <a:p>
            <a:pPr defTabSz="1235440">
              <a:defRPr/>
            </a:pPr>
            <a:r>
              <a:rPr lang="en-US" sz="1600" dirty="0"/>
              <a:t>And even though the S&amp;P 500 had dropped about 34% by late March 2020, it finished the year up more than 16%—a reminder that the market can recover far faster than our monkey mind expects.**</a:t>
            </a:r>
          </a:p>
          <a:p>
            <a:r>
              <a:rPr lang="en-US" sz="1600" dirty="0"/>
              <a:t>Next, we’ll see how moves to safer investments can affect returns.</a:t>
            </a:r>
          </a:p>
          <a:p>
            <a:endParaRPr lang="en-US" sz="1600" dirty="0"/>
          </a:p>
          <a:p>
            <a:r>
              <a:rPr lang="en-US" sz="1600" dirty="0"/>
              <a:t>*Largest one-day point losses of the Dow Jones Industrial Average (DJI) from 1897 to June 2023, Statista, 1/3/24</a:t>
            </a:r>
          </a:p>
          <a:p>
            <a:r>
              <a:rPr lang="en-US" sz="1600" dirty="0"/>
              <a:t>**Google Finance, 2026</a:t>
            </a:r>
          </a:p>
        </p:txBody>
      </p:sp>
      <p:sp>
        <p:nvSpPr>
          <p:cNvPr id="2" name="Slide Number Placeholder 1"/>
          <p:cNvSpPr>
            <a:spLocks noGrp="1"/>
          </p:cNvSpPr>
          <p:nvPr>
            <p:ph type="sldNum" sz="quarter" idx="10"/>
          </p:nvPr>
        </p:nvSpPr>
        <p:spPr/>
        <p:txBody>
          <a:bodyPr/>
          <a:lstStyle/>
          <a:p>
            <a:fld id="{F9CC64C5-72B8-48B3-9F32-B70947D2168E}" type="slidenum">
              <a:rPr lang="en-US" smtClean="0"/>
              <a:pPr/>
              <a:t>18</a:t>
            </a:fld>
            <a:endParaRPr lang="en-US" dirty="0"/>
          </a:p>
        </p:txBody>
      </p:sp>
      <p:sp>
        <p:nvSpPr>
          <p:cNvPr id="5" name="Slide Image Placeholder 4">
            <a:extLst>
              <a:ext uri="{FF2B5EF4-FFF2-40B4-BE49-F238E27FC236}">
                <a16:creationId xmlns:a16="http://schemas.microsoft.com/office/drawing/2014/main" id="{E664F9F8-2DC7-E73A-4DC7-FFE0C27EEAC0}"/>
              </a:ext>
            </a:extLst>
          </p:cNvPr>
          <p:cNvSpPr>
            <a:spLocks noGrp="1" noRot="1" noChangeAspect="1"/>
          </p:cNvSpPr>
          <p:nvPr>
            <p:ph type="sldImg"/>
          </p:nvPr>
        </p:nvSpPr>
        <p:spPr/>
        <p:txBody>
          <a:bodyPr/>
          <a:lstStyle/>
          <a:p>
            <a:endParaRPr lang="en-US" dirty="0"/>
          </a:p>
        </p:txBody>
      </p:sp>
    </p:spTree>
    <p:extLst>
      <p:ext uri="{BB962C8B-B14F-4D97-AF65-F5344CB8AC3E}">
        <p14:creationId xmlns:p14="http://schemas.microsoft.com/office/powerpoint/2010/main" val="2284389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0"/>
              </a:spcBef>
              <a:spcAft>
                <a:spcPts val="811"/>
              </a:spcAft>
            </a:pPr>
            <a:r>
              <a:rPr lang="en-US" sz="1600" dirty="0"/>
              <a:t>Alright, let’s keep rolling from where we left off. </a:t>
            </a:r>
          </a:p>
          <a:p>
            <a:pPr>
              <a:spcBef>
                <a:spcPts val="0"/>
              </a:spcBef>
              <a:spcAft>
                <a:spcPts val="811"/>
              </a:spcAft>
            </a:pPr>
            <a:r>
              <a:rPr lang="en-US" sz="1600" dirty="0"/>
              <a:t>Picture this: the market’s tanking, and the monkey says, “Play it safe!” So you decide to take drastic action to make your portfolio safer. Feels like you’ve outsmarted the chaos, right? But here’s the catch—the monkey’s short-term strategy can backfire.</a:t>
            </a:r>
          </a:p>
          <a:p>
            <a:pPr>
              <a:spcBef>
                <a:spcPts val="0"/>
              </a:spcBef>
              <a:spcAft>
                <a:spcPts val="811"/>
              </a:spcAft>
            </a:pPr>
            <a:r>
              <a:rPr lang="en-US" sz="1600" dirty="0"/>
              <a:t>This graph shows the S&amp;P 500 average annual total returns from 1995 to 2024. The first bar? Someone who invested $10,000 and stayed fully invested for the entire 30‑year period—they ended up with about $224,000. Now look at the next bar—miss just the 10 best days and returns drop to $102,750. That’s a 54% loss.</a:t>
            </a:r>
          </a:p>
          <a:p>
            <a:pPr>
              <a:spcBef>
                <a:spcPts val="0"/>
              </a:spcBef>
              <a:spcAft>
                <a:spcPts val="811"/>
              </a:spcAft>
            </a:pPr>
            <a:r>
              <a:rPr lang="en-US" sz="1600" dirty="0"/>
              <a:t>It gets worse. Miss the 20 best days, and you’re down to $60,306—a 73% drop. Miss 30 days? $38,114—an 83% loss. The crazy part? We’re talking about less than a month over 30 years. Those few days matter a ton.</a:t>
            </a:r>
          </a:p>
          <a:p>
            <a:pPr>
              <a:spcBef>
                <a:spcPts val="0"/>
              </a:spcBef>
              <a:spcAft>
                <a:spcPts val="811"/>
              </a:spcAft>
            </a:pPr>
            <a:r>
              <a:rPr lang="en-US" sz="1600" dirty="0"/>
              <a:t>As we can see, feeding the monkey’s fear can lead to a massive financial cost. Next, we’ll see how the monkey’s push for safety can also take a toll on health.</a:t>
            </a:r>
          </a:p>
        </p:txBody>
      </p:sp>
      <p:sp>
        <p:nvSpPr>
          <p:cNvPr id="4" name="Slide Number Placeholder 3"/>
          <p:cNvSpPr>
            <a:spLocks noGrp="1"/>
          </p:cNvSpPr>
          <p:nvPr>
            <p:ph type="sldNum" sz="quarter" idx="5"/>
          </p:nvPr>
        </p:nvSpPr>
        <p:spPr/>
        <p:txBody>
          <a:bodyPr/>
          <a:lstStyle/>
          <a:p>
            <a:fld id="{F9CC64C5-72B8-48B3-9F32-B70947D2168E}" type="slidenum">
              <a:rPr lang="en-US" smtClean="0"/>
              <a:pPr/>
              <a:t>19</a:t>
            </a:fld>
            <a:endParaRPr lang="en-US" dirty="0"/>
          </a:p>
        </p:txBody>
      </p:sp>
      <p:sp>
        <p:nvSpPr>
          <p:cNvPr id="7" name="Slide Image Placeholder 6">
            <a:extLst>
              <a:ext uri="{FF2B5EF4-FFF2-40B4-BE49-F238E27FC236}">
                <a16:creationId xmlns:a16="http://schemas.microsoft.com/office/drawing/2014/main" id="{06D6BA48-EADD-A4CF-BA58-565412CFFB23}"/>
              </a:ext>
            </a:extLst>
          </p:cNvPr>
          <p:cNvSpPr>
            <a:spLocks noGrp="1" noRot="1" noChangeAspect="1"/>
          </p:cNvSpPr>
          <p:nvPr>
            <p:ph type="sldImg"/>
          </p:nvPr>
        </p:nvSpPr>
        <p:spPr/>
        <p:txBody>
          <a:bodyPr/>
          <a:lstStyle/>
          <a:p>
            <a:endParaRPr lang="en-US" dirty="0"/>
          </a:p>
        </p:txBody>
      </p:sp>
    </p:spTree>
    <p:extLst>
      <p:ext uri="{BB962C8B-B14F-4D97-AF65-F5344CB8AC3E}">
        <p14:creationId xmlns:p14="http://schemas.microsoft.com/office/powerpoint/2010/main" val="311679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fontAlgn="t"/>
            <a:r>
              <a:rPr lang="en-US" sz="1600" dirty="0">
                <a:latin typeface="+mj-lt"/>
              </a:rPr>
              <a:t>Meet Jennifer Shannon, licensed marriage and family therapist, who tells us that often the things people do to control anxiety are what keep it going strong. Wild, right?</a:t>
            </a:r>
          </a:p>
          <a:p>
            <a:pPr fontAlgn="t"/>
            <a:r>
              <a:rPr lang="en-US" sz="1600" dirty="0">
                <a:latin typeface="+mj-lt"/>
              </a:rPr>
              <a:t>Jennifer’s written great books like “Don’t Feed the Monkey Mind.” Today, we’re sharing why we can’t just “control” anxiety—and how trying to might actually fuel it.</a:t>
            </a:r>
          </a:p>
          <a:p>
            <a:pPr fontAlgn="t"/>
            <a:r>
              <a:rPr lang="en-US" sz="1600" dirty="0">
                <a:latin typeface="+mj-lt"/>
              </a:rPr>
              <a:t>Drawing from her own battles with anxiety and years of helping others, Jennifer’s got street-tested ways to help manage it—and we’ll share those strategies with you today.</a:t>
            </a:r>
            <a:br>
              <a:rPr lang="en-US" sz="1600" dirty="0">
                <a:latin typeface="+mj-lt"/>
              </a:rPr>
            </a:br>
            <a:r>
              <a:rPr lang="en-US" sz="1600" dirty="0">
                <a:latin typeface="+mj-lt"/>
              </a:rPr>
              <a:t>Now, let’s take a quick look at what’s ahead in our session.</a:t>
            </a:r>
          </a:p>
          <a:p>
            <a:pPr>
              <a:lnSpc>
                <a:spcPct val="107000"/>
              </a:lnSpc>
              <a:spcBef>
                <a:spcPts val="0"/>
              </a:spcBef>
              <a:spcAft>
                <a:spcPts val="768"/>
              </a:spcAft>
            </a:pPr>
            <a:endParaRPr lang="en-US" sz="1600" kern="100" dirty="0">
              <a:latin typeface="+mj-lt"/>
              <a:ea typeface="Calibri" panose="020F0502020204030204" pitchFamily="34" charset="0"/>
              <a:cs typeface="Calibri" panose="020F0502020204030204" pitchFamily="34" charset="0"/>
            </a:endParaRPr>
          </a:p>
          <a:p>
            <a:pPr>
              <a:lnSpc>
                <a:spcPct val="107000"/>
              </a:lnSpc>
              <a:spcBef>
                <a:spcPts val="0"/>
              </a:spcBef>
              <a:spcAft>
                <a:spcPts val="1081"/>
              </a:spcAft>
            </a:pPr>
            <a:r>
              <a:rPr lang="en-US" sz="1600" i="1" kern="100" dirty="0">
                <a:latin typeface="+mj-lt"/>
                <a:ea typeface="Calibri" panose="020F0502020204030204" pitchFamily="34" charset="0"/>
                <a:cs typeface="Arial" panose="020B0604020202020204" pitchFamily="34" charset="0"/>
              </a:rPr>
              <a:t>The information provided in this presentation is for educational and informational purposes only.  If you  have questions or concerns about anxiety disorders or other aspects of this presentation, please consult a licensed mental health professional. </a:t>
            </a:r>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2</a:t>
            </a:fld>
            <a:endParaRPr lang="en-US" dirty="0"/>
          </a:p>
        </p:txBody>
      </p:sp>
    </p:spTree>
    <p:extLst>
      <p:ext uri="{BB962C8B-B14F-4D97-AF65-F5344CB8AC3E}">
        <p14:creationId xmlns:p14="http://schemas.microsoft.com/office/powerpoint/2010/main" val="2390322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03F99-41BF-A85E-9F6F-402FDE7A4E41}"/>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152ED947-465E-354F-8E41-6E52927684F3}"/>
              </a:ext>
            </a:extLst>
          </p:cNvPr>
          <p:cNvSpPr>
            <a:spLocks noGrp="1"/>
          </p:cNvSpPr>
          <p:nvPr>
            <p:ph type="body" idx="1"/>
          </p:nvPr>
        </p:nvSpPr>
        <p:spPr/>
        <p:txBody>
          <a:bodyPr/>
          <a:lstStyle/>
          <a:p>
            <a:r>
              <a:rPr lang="en-US" sz="1600" dirty="0"/>
              <a:t>Remember that party example? Skipping it felt safe—it fed the monkey. But that choice came with a cost.</a:t>
            </a:r>
          </a:p>
        </p:txBody>
      </p:sp>
      <p:sp>
        <p:nvSpPr>
          <p:cNvPr id="6" name="Slide Number Placeholder 5">
            <a:extLst>
              <a:ext uri="{FF2B5EF4-FFF2-40B4-BE49-F238E27FC236}">
                <a16:creationId xmlns:a16="http://schemas.microsoft.com/office/drawing/2014/main" id="{D4A0D1CF-4037-37B1-F4FF-F31E81D6CE53}"/>
              </a:ext>
            </a:extLst>
          </p:cNvPr>
          <p:cNvSpPr>
            <a:spLocks noGrp="1"/>
          </p:cNvSpPr>
          <p:nvPr>
            <p:ph type="sldNum" sz="quarter" idx="5"/>
          </p:nvPr>
        </p:nvSpPr>
        <p:spPr/>
        <p:txBody>
          <a:bodyPr/>
          <a:lstStyle/>
          <a:p>
            <a:fld id="{F9CC64C5-72B8-48B3-9F32-B70947D2168E}" type="slidenum">
              <a:rPr lang="en-US" smtClean="0"/>
              <a:pPr/>
              <a:t>20</a:t>
            </a:fld>
            <a:endParaRPr lang="en-US" dirty="0"/>
          </a:p>
        </p:txBody>
      </p:sp>
      <p:sp>
        <p:nvSpPr>
          <p:cNvPr id="9" name="Slide Image Placeholder 8">
            <a:extLst>
              <a:ext uri="{FF2B5EF4-FFF2-40B4-BE49-F238E27FC236}">
                <a16:creationId xmlns:a16="http://schemas.microsoft.com/office/drawing/2014/main" id="{CE2A26E2-9E82-65C2-A144-289522B8335B}"/>
              </a:ext>
            </a:extLst>
          </p:cNvPr>
          <p:cNvSpPr>
            <a:spLocks noGrp="1" noRot="1" noChangeAspect="1"/>
          </p:cNvSpPr>
          <p:nvPr>
            <p:ph type="sldImg"/>
          </p:nvPr>
        </p:nvSpPr>
        <p:spPr/>
        <p:txBody>
          <a:bodyPr/>
          <a:lstStyle/>
          <a:p>
            <a:endParaRPr lang="en-US" dirty="0"/>
          </a:p>
        </p:txBody>
      </p:sp>
    </p:spTree>
    <p:extLst>
      <p:ext uri="{BB962C8B-B14F-4D97-AF65-F5344CB8AC3E}">
        <p14:creationId xmlns:p14="http://schemas.microsoft.com/office/powerpoint/2010/main" val="2028151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600" dirty="0"/>
              <a:t>Check out this graph—it shows who Americans spend time with as they age: partners, family, friends, coworkers, or alone. Notice the trend? As we get older, time with others shrinks, and time alone grows. </a:t>
            </a:r>
          </a:p>
          <a:p>
            <a:r>
              <a:rPr lang="en-US" sz="1600" dirty="0"/>
              <a:t>But here’s the kicker: this chart doesn’t account for anxiety. When the monkey mind pushes people to decline social invites—like in that party example—they can end up spending even more time alone than this graph suggests. </a:t>
            </a:r>
          </a:p>
          <a:p>
            <a:r>
              <a:rPr lang="en-US" sz="1600" dirty="0"/>
              <a:t>That extra isolation can take a serious toll on health and happiness. Next, we’ll see just how dangerous loneliness can be.</a:t>
            </a:r>
          </a:p>
        </p:txBody>
      </p:sp>
      <p:sp>
        <p:nvSpPr>
          <p:cNvPr id="6" name="Slide Number Placeholder 5"/>
          <p:cNvSpPr>
            <a:spLocks noGrp="1"/>
          </p:cNvSpPr>
          <p:nvPr>
            <p:ph type="sldNum" sz="quarter" idx="5"/>
          </p:nvPr>
        </p:nvSpPr>
        <p:spPr/>
        <p:txBody>
          <a:bodyPr/>
          <a:lstStyle/>
          <a:p>
            <a:fld id="{F9CC64C5-72B8-48B3-9F32-B70947D2168E}" type="slidenum">
              <a:rPr lang="en-US" smtClean="0"/>
              <a:pPr/>
              <a:t>21</a:t>
            </a:fld>
            <a:endParaRPr lang="en-US" dirty="0"/>
          </a:p>
        </p:txBody>
      </p:sp>
      <p:sp>
        <p:nvSpPr>
          <p:cNvPr id="5" name="Slide Image Placeholder 4">
            <a:extLst>
              <a:ext uri="{FF2B5EF4-FFF2-40B4-BE49-F238E27FC236}">
                <a16:creationId xmlns:a16="http://schemas.microsoft.com/office/drawing/2014/main" id="{7D0EE093-2401-7D1F-E044-638C662820D4}"/>
              </a:ext>
            </a:extLst>
          </p:cNvPr>
          <p:cNvSpPr>
            <a:spLocks noGrp="1" noRot="1" noChangeAspect="1"/>
          </p:cNvSpPr>
          <p:nvPr>
            <p:ph type="sldImg"/>
          </p:nvPr>
        </p:nvSpPr>
        <p:spPr/>
        <p:txBody>
          <a:bodyPr/>
          <a:lstStyle/>
          <a:p>
            <a:endParaRPr lang="en-US" dirty="0"/>
          </a:p>
        </p:txBody>
      </p:sp>
    </p:spTree>
    <p:extLst>
      <p:ext uri="{BB962C8B-B14F-4D97-AF65-F5344CB8AC3E}">
        <p14:creationId xmlns:p14="http://schemas.microsoft.com/office/powerpoint/2010/main" val="323612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600" dirty="0"/>
              <a:t>Nearly one in four adults over 50 aren’t in regular contact with anyone. Think about that—millions of people spending most days completely alone. About one in four older adults living at home are socially isolated. And that matters—greater isolation raises risks of disability, dementia, and even mortality. Researchers have found loneliness is as lethal as smoking 15 cigarettes a day.</a:t>
            </a:r>
          </a:p>
          <a:p>
            <a:r>
              <a:rPr lang="en-US" sz="1600" dirty="0"/>
              <a:t>Here’s the twist: this isn’t just about aging—it’s about anxiety. When the monkey mind exaggerates social fears and pushes people to avoid social gatherings, it can accelerate this isolation. The monkey thinks it’s keeping them safe from judgment or rejection—but that “safety” can quietly harm health and longevity.</a:t>
            </a:r>
          </a:p>
          <a:p>
            <a:r>
              <a:rPr lang="en-US" sz="1600" dirty="0"/>
              <a:t>Next, we’ll look at another cost of feeding the monkey: how choosing safety over personal values can shrink life’s possibilities.</a:t>
            </a:r>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22</a:t>
            </a:fld>
            <a:endParaRPr lang="en-US" dirty="0"/>
          </a:p>
        </p:txBody>
      </p:sp>
    </p:spTree>
    <p:extLst>
      <p:ext uri="{BB962C8B-B14F-4D97-AF65-F5344CB8AC3E}">
        <p14:creationId xmlns:p14="http://schemas.microsoft.com/office/powerpoint/2010/main" val="970432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600" dirty="0"/>
              <a:t>Listening to the monkey’s chatter can also cost us personally. The monkey always votes for safety. It pushes people to avoid risks—like judgment or failure—nudging them toward perfection or people-pleasing. If we let fear lead, we might choose safety over values that matter most—like connection, growth, or creativity.</a:t>
            </a:r>
          </a:p>
          <a:p>
            <a:r>
              <a:rPr lang="en-US" sz="1600" dirty="0"/>
              <a:t>Think of when we were kids, drawing or singing freely—until criticism stung. That sting taught the monkey to play it safe: “Don’t mess up, just blend in.” So we stop taking chances, telling ourselves, “I can’t afford to fail.” But that’s not living—it’s surviving.</a:t>
            </a:r>
          </a:p>
          <a:p>
            <a:r>
              <a:rPr lang="en-US" sz="1600" dirty="0"/>
              <a:t>This slide shows the choice: safety or values. The monkey will always push for zero risk, but values like fun, adventure, and courage make life feel full. Noticing when we choose safety over values is key—because those values often matter far more than avoiding discomfort.</a:t>
            </a:r>
          </a:p>
          <a:p>
            <a:r>
              <a:rPr lang="en-US" sz="1600" dirty="0"/>
              <a:t>Next, we’ll look at practical ways to tame the monkey—and tools we can use when anxiety flares up.</a:t>
            </a:r>
          </a:p>
        </p:txBody>
      </p:sp>
      <p:sp>
        <p:nvSpPr>
          <p:cNvPr id="6" name="Slide Number Placeholder 5"/>
          <p:cNvSpPr>
            <a:spLocks noGrp="1"/>
          </p:cNvSpPr>
          <p:nvPr>
            <p:ph type="sldNum" sz="quarter" idx="5"/>
          </p:nvPr>
        </p:nvSpPr>
        <p:spPr/>
        <p:txBody>
          <a:bodyPr/>
          <a:lstStyle/>
          <a:p>
            <a:fld id="{F9CC64C5-72B8-48B3-9F32-B70947D2168E}" type="slidenum">
              <a:rPr lang="en-US" smtClean="0"/>
              <a:pPr/>
              <a:t>23</a:t>
            </a:fld>
            <a:endParaRPr lang="en-US" dirty="0"/>
          </a:p>
        </p:txBody>
      </p:sp>
      <p:sp>
        <p:nvSpPr>
          <p:cNvPr id="9" name="Slide Image Placeholder 8">
            <a:extLst>
              <a:ext uri="{FF2B5EF4-FFF2-40B4-BE49-F238E27FC236}">
                <a16:creationId xmlns:a16="http://schemas.microsoft.com/office/drawing/2014/main" id="{329BEA0C-25F5-A820-DDFB-5795D5A1CF6A}"/>
              </a:ext>
            </a:extLst>
          </p:cNvPr>
          <p:cNvSpPr>
            <a:spLocks noGrp="1" noRot="1" noChangeAspect="1"/>
          </p:cNvSpPr>
          <p:nvPr>
            <p:ph type="sldImg"/>
          </p:nvPr>
        </p:nvSpPr>
        <p:spPr/>
        <p:txBody>
          <a:bodyPr/>
          <a:lstStyle/>
          <a:p>
            <a:endParaRPr lang="en-US" dirty="0"/>
          </a:p>
        </p:txBody>
      </p:sp>
    </p:spTree>
    <p:extLst>
      <p:ext uri="{BB962C8B-B14F-4D97-AF65-F5344CB8AC3E}">
        <p14:creationId xmlns:p14="http://schemas.microsoft.com/office/powerpoint/2010/main" val="4281558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600" dirty="0"/>
              <a:t>Here’s our last section, “Taming the Monkey Mind.”</a:t>
            </a:r>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24</a:t>
            </a:fld>
            <a:endParaRPr lang="en-US" dirty="0"/>
          </a:p>
        </p:txBody>
      </p:sp>
    </p:spTree>
    <p:extLst>
      <p:ext uri="{BB962C8B-B14F-4D97-AF65-F5344CB8AC3E}">
        <p14:creationId xmlns:p14="http://schemas.microsoft.com/office/powerpoint/2010/main" val="3202967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600" dirty="0"/>
              <a:t>The first step in taming the monkey mind is learning about expansion strategies—a concept developed by Jennifer Shannon. Imagine a flat world where sailors stuck close to shore, afraid of falling off some mythical edge. That’s the monkey mind at work—clinging to safety because the unknown feels dangerous. Captains hugged the coast to reach distant lands, and every safe return cemented that caution.</a:t>
            </a:r>
          </a:p>
          <a:p>
            <a:r>
              <a:rPr lang="en-US" sz="1600" dirty="0"/>
              <a:t>Anxiety can keep us “near shore,” making our world small. Expansion strategies break that cycle, opening new possibilities. They don’t wipe out anxiety—they help us challenge the monkey’s chatter and move forward even when anxiety flares.</a:t>
            </a:r>
          </a:p>
          <a:p>
            <a:r>
              <a:rPr lang="en-US" sz="1600" dirty="0"/>
              <a:t>Next, let’s see how expansive strategies are the opposite of monkey mind strategies.</a:t>
            </a:r>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25</a:t>
            </a:fld>
            <a:endParaRPr lang="en-US" dirty="0"/>
          </a:p>
        </p:txBody>
      </p:sp>
    </p:spTree>
    <p:extLst>
      <p:ext uri="{BB962C8B-B14F-4D97-AF65-F5344CB8AC3E}">
        <p14:creationId xmlns:p14="http://schemas.microsoft.com/office/powerpoint/2010/main" val="974239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965232" y="6153591"/>
            <a:ext cx="8293703" cy="6151435"/>
          </a:xfrm>
        </p:spPr>
        <p:txBody>
          <a:bodyPr/>
          <a:lstStyle/>
          <a:p>
            <a:pPr fontAlgn="t"/>
            <a:r>
              <a:rPr lang="en-US" sz="1600" dirty="0"/>
              <a:t>When we think about expansive mindsets, I’m reminded of a conversation I had with my friend Kevin Elko, a cognitive psychologist. Kevin once said, “I’m a cognitive psychologist—do you know what that means? It means I specialize in one phrase: ‘I say to myself.’” That stuck with me. Because if we can change the stories we tell ourselves—the things we repeat in our own heads—imagine what could happen.</a:t>
            </a:r>
          </a:p>
          <a:p>
            <a:pPr fontAlgn="t"/>
            <a:r>
              <a:rPr lang="en-US" sz="1600" dirty="0"/>
              <a:t>What if we could flip monkey mindsets into expansive mindsets? Anxiety thrives on monkey mindsets—like “I must be certain,” “I must be perfect,” or “I’m responsible for everything.” These beliefs can keep us stuck in worry and fear. Jennifer Shannon suggests an effective way to manage anxiety is to change the story we tell themselves. Instead, say: “I’m okay with uncertainty,” “I can make mistakes,” and “I’m primarily responsible for myself.”</a:t>
            </a:r>
          </a:p>
          <a:p>
            <a:pPr fontAlgn="t"/>
            <a:r>
              <a:rPr lang="en-US" sz="1600" dirty="0"/>
              <a:t>It’s not easy. We might feel good about this shift when we’re thinking about trying it, but when life gets tough, those old mindsets creep back. That’s because we’ve spent years reinforcing them. A new mindset won’t stick without new experiences to back it up. It’s like training for a marathon—you can dream about it, but you won’t believe you can do it until you start running.</a:t>
            </a:r>
          </a:p>
          <a:p>
            <a:pPr fontAlgn="t"/>
            <a:r>
              <a:rPr lang="en-US" sz="1600" dirty="0"/>
              <a:t>So how do we make expansive mindsets stick? Stop feeding the monkey! Every time we use a safety strategy, we confirm the monkey’s fear was right—making it louder next time. Swapping safety strategies for expansive ones breaks that cycle and creates new experiences. At first, this might make us more anxious—and that’s okay. Feeling anxious means we’re on the right track. We’re telling the monkey, “I can handle this without being perfect.” Over time, that weakens the fear instead of reinforcing it.</a:t>
            </a:r>
          </a:p>
          <a:p>
            <a:pPr fontAlgn="t"/>
            <a:r>
              <a:rPr lang="en-US" sz="1600" dirty="0"/>
              <a:t>Next, let’s look at how to put expansive mindsets into action.</a:t>
            </a:r>
          </a:p>
        </p:txBody>
      </p:sp>
      <p:sp>
        <p:nvSpPr>
          <p:cNvPr id="6" name="Slide Number Placeholder 5"/>
          <p:cNvSpPr>
            <a:spLocks noGrp="1"/>
          </p:cNvSpPr>
          <p:nvPr>
            <p:ph type="sldNum" sz="quarter" idx="5"/>
          </p:nvPr>
        </p:nvSpPr>
        <p:spPr/>
        <p:txBody>
          <a:bodyPr/>
          <a:lstStyle/>
          <a:p>
            <a:fld id="{F9CC64C5-72B8-48B3-9F32-B70947D2168E}" type="slidenum">
              <a:rPr lang="en-US" smtClean="0"/>
              <a:pPr/>
              <a:t>26</a:t>
            </a:fld>
            <a:endParaRPr lang="en-US" dirty="0"/>
          </a:p>
        </p:txBody>
      </p:sp>
      <p:sp>
        <p:nvSpPr>
          <p:cNvPr id="9" name="Slide Image Placeholder 8">
            <a:extLst>
              <a:ext uri="{FF2B5EF4-FFF2-40B4-BE49-F238E27FC236}">
                <a16:creationId xmlns:a16="http://schemas.microsoft.com/office/drawing/2014/main" id="{9EC39950-11C7-6033-1DC6-7B7F562B129F}"/>
              </a:ext>
            </a:extLst>
          </p:cNvPr>
          <p:cNvSpPr>
            <a:spLocks noGrp="1" noRot="1" noChangeAspect="1"/>
          </p:cNvSpPr>
          <p:nvPr>
            <p:ph type="sldImg"/>
          </p:nvPr>
        </p:nvSpPr>
        <p:spPr/>
        <p:txBody>
          <a:bodyPr/>
          <a:lstStyle/>
          <a:p>
            <a:endParaRPr lang="en-US" dirty="0"/>
          </a:p>
        </p:txBody>
      </p:sp>
    </p:spTree>
    <p:extLst>
      <p:ext uri="{BB962C8B-B14F-4D97-AF65-F5344CB8AC3E}">
        <p14:creationId xmlns:p14="http://schemas.microsoft.com/office/powerpoint/2010/main" val="4213447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21282" y="6153586"/>
            <a:ext cx="8826741" cy="6343215"/>
          </a:xfrm>
        </p:spPr>
        <p:txBody>
          <a:bodyPr/>
          <a:lstStyle/>
          <a:p>
            <a:pPr fontAlgn="t"/>
            <a:r>
              <a:rPr lang="en-US" dirty="0"/>
              <a:t>Expansion tables are effective because they help us spot the monkey mind in action—and choose a response that calms it instead of feeding it.</a:t>
            </a:r>
          </a:p>
          <a:p>
            <a:pPr fontAlgn="t"/>
            <a:r>
              <a:rPr lang="en-US" dirty="0"/>
              <a:t>Let’s walk through an example. </a:t>
            </a:r>
          </a:p>
          <a:p>
            <a:pPr fontAlgn="t"/>
            <a:r>
              <a:rPr lang="en-US" b="1" dirty="0"/>
              <a:t>Situation:</a:t>
            </a:r>
            <a:br>
              <a:rPr lang="en-US" dirty="0"/>
            </a:br>
            <a:r>
              <a:rPr lang="en-US" dirty="0"/>
              <a:t>Jim experiences market volatility. He’s retired and keeps a close eye on his investments. </a:t>
            </a:r>
          </a:p>
          <a:p>
            <a:pPr fontAlgn="t"/>
            <a:r>
              <a:rPr lang="en-US" b="1" dirty="0"/>
              <a:t>Monkey Mindset:</a:t>
            </a:r>
            <a:br>
              <a:rPr lang="en-US" dirty="0"/>
            </a:br>
            <a:r>
              <a:rPr lang="en-US" dirty="0"/>
              <a:t>When the market drops, his monkey mind kicks in: </a:t>
            </a:r>
            <a:r>
              <a:rPr lang="en-US" i="1" dirty="0"/>
              <a:t>“I might lose it all!”</a:t>
            </a:r>
            <a:r>
              <a:rPr lang="en-US" dirty="0"/>
              <a:t> That fear drives his next move. Jim’s anxiety is driven by intolerance of uncertainty—one of the three monkey mindsets we discussed earlier. His brain believes that if he’s not 100% sure his money is safe, he’s in danger.</a:t>
            </a:r>
          </a:p>
          <a:p>
            <a:pPr fontAlgn="t"/>
            <a:r>
              <a:rPr lang="en-US" b="1" dirty="0"/>
              <a:t>Safety Strategy:</a:t>
            </a:r>
            <a:br>
              <a:rPr lang="en-US" dirty="0"/>
            </a:br>
            <a:r>
              <a:rPr lang="en-US" dirty="0"/>
              <a:t>He checks his portfolio multiple times a day. It feels rational, but it reinforces the monkey’s fear—making it louder next time.</a:t>
            </a:r>
          </a:p>
          <a:p>
            <a:pPr fontAlgn="t"/>
            <a:r>
              <a:rPr lang="en-US" b="1" dirty="0"/>
              <a:t>Expansive Mindset:</a:t>
            </a:r>
            <a:br>
              <a:rPr lang="en-US" dirty="0"/>
            </a:br>
            <a:r>
              <a:rPr lang="en-US" dirty="0"/>
              <a:t>“My portfolio is designed to weather volatility.” This mindset takes a different view, reminding Jim that his plan was built for ups and downs.</a:t>
            </a:r>
          </a:p>
          <a:p>
            <a:pPr fontAlgn="t"/>
            <a:r>
              <a:rPr lang="en-US" b="1" dirty="0"/>
              <a:t>Expansive Strategy:</a:t>
            </a:r>
            <a:br>
              <a:rPr lang="en-US" dirty="0"/>
            </a:br>
            <a:r>
              <a:rPr lang="en-US" dirty="0"/>
              <a:t>And finally, the expansive strategy box: Jim tries checking his accounts just once a week instead of multiple times a day. It’s a small step, but a powerful one.</a:t>
            </a:r>
          </a:p>
          <a:p>
            <a:pPr fontAlgn="t"/>
            <a:r>
              <a:rPr lang="en-US" dirty="0"/>
              <a:t>At first, it feels uncomfortable. That’s normal. That discomfort is a sign he’s doing something new—something that challenges the monkey’s grip. And with practice, his brain learns:</a:t>
            </a:r>
            <a:br>
              <a:rPr lang="en-US" dirty="0"/>
            </a:br>
            <a:r>
              <a:rPr lang="en-US" i="1" dirty="0"/>
              <a:t>“I can handle this. I don’t need constant certainty to feel secure.”</a:t>
            </a:r>
            <a:endParaRPr lang="en-US" dirty="0"/>
          </a:p>
          <a:p>
            <a:pPr fontAlgn="t"/>
            <a:r>
              <a:rPr lang="en-US" dirty="0"/>
              <a:t>That’s how Jim begins taming the monkey mind—not by eliminating anxiety, but by proving he can act on his values even when the monkey is loud. And that’s where real confidence begins.</a:t>
            </a:r>
          </a:p>
          <a:p>
            <a:pPr fontAlgn="t"/>
            <a:r>
              <a:rPr lang="en-US" dirty="0"/>
              <a:t>Next, we’ll look at an expansion strategy table that tackles a different mindset—perfectionism.</a:t>
            </a:r>
          </a:p>
        </p:txBody>
      </p:sp>
      <p:sp>
        <p:nvSpPr>
          <p:cNvPr id="6" name="Slide Number Placeholder 5"/>
          <p:cNvSpPr>
            <a:spLocks noGrp="1"/>
          </p:cNvSpPr>
          <p:nvPr>
            <p:ph type="sldNum" sz="quarter" idx="5"/>
          </p:nvPr>
        </p:nvSpPr>
        <p:spPr/>
        <p:txBody>
          <a:bodyPr/>
          <a:lstStyle/>
          <a:p>
            <a:fld id="{F9CC64C5-72B8-48B3-9F32-B70947D2168E}" type="slidenum">
              <a:rPr lang="en-US" smtClean="0"/>
              <a:pPr/>
              <a:t>27</a:t>
            </a:fld>
            <a:endParaRPr lang="en-US" dirty="0"/>
          </a:p>
        </p:txBody>
      </p:sp>
      <p:sp>
        <p:nvSpPr>
          <p:cNvPr id="5" name="Slide Image Placeholder 4">
            <a:extLst>
              <a:ext uri="{FF2B5EF4-FFF2-40B4-BE49-F238E27FC236}">
                <a16:creationId xmlns:a16="http://schemas.microsoft.com/office/drawing/2014/main" id="{25A48C1B-3602-B065-A281-7B2BC8A2A42D}"/>
              </a:ext>
            </a:extLst>
          </p:cNvPr>
          <p:cNvSpPr>
            <a:spLocks noGrp="1" noRot="1" noChangeAspect="1"/>
          </p:cNvSpPr>
          <p:nvPr>
            <p:ph type="sldImg"/>
          </p:nvPr>
        </p:nvSpPr>
        <p:spPr/>
        <p:txBody>
          <a:bodyPr/>
          <a:lstStyle/>
          <a:p>
            <a:endParaRPr lang="en-US" dirty="0"/>
          </a:p>
        </p:txBody>
      </p:sp>
    </p:spTree>
    <p:extLst>
      <p:ext uri="{BB962C8B-B14F-4D97-AF65-F5344CB8AC3E}">
        <p14:creationId xmlns:p14="http://schemas.microsoft.com/office/powerpoint/2010/main" val="2920715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984" y="6153586"/>
            <a:ext cx="9006994" cy="6606064"/>
          </a:xfrm>
        </p:spPr>
        <p:txBody>
          <a:bodyPr/>
          <a:lstStyle/>
          <a:p>
            <a:pPr fontAlgn="t"/>
            <a:r>
              <a:rPr lang="en-US" sz="1400" dirty="0"/>
              <a:t>This is an expansion table focused on perfectionism—a monkey mindset that often drives anxiety. Let’s walk through how this plays out and how we can flip it into an expansive approach.</a:t>
            </a:r>
          </a:p>
          <a:p>
            <a:pPr fontAlgn="t"/>
            <a:r>
              <a:rPr lang="en-US" sz="1400" b="1" dirty="0"/>
              <a:t>Situation:</a:t>
            </a:r>
            <a:br>
              <a:rPr lang="en-US" sz="1400" dirty="0"/>
            </a:br>
            <a:r>
              <a:rPr lang="en-US" sz="1400" dirty="0"/>
              <a:t>Linda is invited to a neighborhood gathering—a casual event with friendly faces.</a:t>
            </a:r>
          </a:p>
          <a:p>
            <a:pPr fontAlgn="t"/>
            <a:r>
              <a:rPr lang="en-US" sz="1400" b="1" dirty="0"/>
              <a:t>Monkey Mindset:</a:t>
            </a:r>
            <a:br>
              <a:rPr lang="en-US" sz="1400" dirty="0"/>
            </a:br>
            <a:r>
              <a:rPr lang="en-US" sz="1400" dirty="0"/>
              <a:t>Instead of feeling excited, she’s flooded with dread. Her mind races:</a:t>
            </a:r>
            <a:br>
              <a:rPr lang="en-US" sz="1400" dirty="0"/>
            </a:br>
            <a:r>
              <a:rPr lang="en-US" sz="1400" i="1" dirty="0"/>
              <a:t>“What if I say something dumb? What if I freeze up? What if they think I’m awkward or boring?”</a:t>
            </a:r>
            <a:br>
              <a:rPr lang="en-US" sz="1400" dirty="0"/>
            </a:br>
            <a:r>
              <a:rPr lang="en-US" sz="1400" dirty="0"/>
              <a:t>The monkey mind is convinced that any slip‑up will lead to judgment or rejection. That pressure turns a simple invite into a high‑stakes test.</a:t>
            </a:r>
          </a:p>
          <a:p>
            <a:pPr fontAlgn="t"/>
            <a:r>
              <a:rPr lang="en-US" sz="1400" b="1" dirty="0"/>
              <a:t>Safety Strategy:</a:t>
            </a:r>
            <a:br>
              <a:rPr lang="en-US" sz="1400" dirty="0"/>
            </a:br>
            <a:r>
              <a:rPr lang="en-US" sz="1400" dirty="0"/>
              <a:t>She declines the invite, saying she’s too busy. It feels safer to stay home than risk embarrassment. But this avoidance reinforces the monkey’s fear—teaching her brain that social situations are dangerous.</a:t>
            </a:r>
          </a:p>
          <a:p>
            <a:pPr fontAlgn="t"/>
            <a:r>
              <a:rPr lang="en-US" sz="1400" b="1" dirty="0"/>
              <a:t>Expansive Mindset:</a:t>
            </a:r>
            <a:br>
              <a:rPr lang="en-US" sz="1400" dirty="0"/>
            </a:br>
            <a:r>
              <a:rPr lang="en-US" sz="1400" dirty="0"/>
              <a:t>“I don’t need to be perfect—just present.” This mindset is the sort of opposite of the monkey mindset. It’s not about impressing—it’s about connecting.</a:t>
            </a:r>
          </a:p>
          <a:p>
            <a:pPr fontAlgn="t"/>
            <a:r>
              <a:rPr lang="en-US" sz="1400" b="1" dirty="0"/>
              <a:t>Expansive Strategy:</a:t>
            </a:r>
            <a:br>
              <a:rPr lang="en-US" sz="1400" dirty="0"/>
            </a:br>
            <a:r>
              <a:rPr lang="en-US" sz="1400" dirty="0"/>
              <a:t>And finally, the expansive strategy box: Linda says yes to the invite. Notice how this is opposite of the safety strategy. She doesn’t rehearse every word—she simply starts a conversation by asking someone a question, like </a:t>
            </a:r>
            <a:r>
              <a:rPr lang="en-US" sz="1400" i="1" dirty="0"/>
              <a:t>“Where are you from?”</a:t>
            </a:r>
            <a:r>
              <a:rPr lang="en-US" sz="1400" dirty="0"/>
              <a:t> It’s a small step, but a powerful one.</a:t>
            </a:r>
          </a:p>
          <a:p>
            <a:pPr fontAlgn="t"/>
            <a:r>
              <a:rPr lang="en-US" sz="1400" dirty="0"/>
              <a:t>At first, it feels uncomfortable. That’s normal. That discomfort is a sign she’s doing something new—something that challenges the monkey’s grip. And with practice, her brain learns:</a:t>
            </a:r>
            <a:br>
              <a:rPr lang="en-US" sz="1400" dirty="0"/>
            </a:br>
            <a:r>
              <a:rPr lang="en-US" sz="1400" i="1" dirty="0"/>
              <a:t>“I can handle this. I don’t need to be flawless to belong.”</a:t>
            </a:r>
            <a:endParaRPr lang="en-US" sz="1400" dirty="0"/>
          </a:p>
          <a:p>
            <a:pPr fontAlgn="t"/>
            <a:r>
              <a:rPr lang="en-US" sz="1400" dirty="0"/>
              <a:t>That’s how Linda begins taming the monkey mind—not by eliminating anxiety, but by choosing values like connection and authenticity over fear. And that’s where real confidence begins.</a:t>
            </a:r>
          </a:p>
          <a:p>
            <a:pPr fontAlgn="t"/>
            <a:r>
              <a:rPr lang="en-US" sz="1400" dirty="0"/>
              <a:t>Next, we’ll look at an expansion strategy table that tackles a different mindset—over-responsibility.</a:t>
            </a:r>
          </a:p>
        </p:txBody>
      </p:sp>
      <p:sp>
        <p:nvSpPr>
          <p:cNvPr id="6" name="Slide Number Placeholder 5"/>
          <p:cNvSpPr>
            <a:spLocks noGrp="1"/>
          </p:cNvSpPr>
          <p:nvPr>
            <p:ph type="sldNum" sz="quarter" idx="5"/>
          </p:nvPr>
        </p:nvSpPr>
        <p:spPr/>
        <p:txBody>
          <a:bodyPr/>
          <a:lstStyle/>
          <a:p>
            <a:fld id="{F9CC64C5-72B8-48B3-9F32-B70947D2168E}" type="slidenum">
              <a:rPr lang="en-US" smtClean="0"/>
              <a:pPr/>
              <a:t>28</a:t>
            </a:fld>
            <a:endParaRPr lang="en-US" dirty="0"/>
          </a:p>
        </p:txBody>
      </p:sp>
      <p:sp>
        <p:nvSpPr>
          <p:cNvPr id="9" name="Slide Image Placeholder 8">
            <a:extLst>
              <a:ext uri="{FF2B5EF4-FFF2-40B4-BE49-F238E27FC236}">
                <a16:creationId xmlns:a16="http://schemas.microsoft.com/office/drawing/2014/main" id="{C13469B3-E921-02F9-B7E2-9599699F4B90}"/>
              </a:ext>
            </a:extLst>
          </p:cNvPr>
          <p:cNvSpPr>
            <a:spLocks noGrp="1" noRot="1" noChangeAspect="1"/>
          </p:cNvSpPr>
          <p:nvPr>
            <p:ph type="sldImg"/>
          </p:nvPr>
        </p:nvSpPr>
        <p:spPr/>
        <p:txBody>
          <a:bodyPr/>
          <a:lstStyle/>
          <a:p>
            <a:endParaRPr lang="en-US" dirty="0"/>
          </a:p>
        </p:txBody>
      </p:sp>
    </p:spTree>
    <p:extLst>
      <p:ext uri="{BB962C8B-B14F-4D97-AF65-F5344CB8AC3E}">
        <p14:creationId xmlns:p14="http://schemas.microsoft.com/office/powerpoint/2010/main" val="2345568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72611-596B-48F0-07BB-F171C148F29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DCB0C90-D1A9-CFFD-D3E0-935E501521E1}"/>
              </a:ext>
            </a:extLst>
          </p:cNvPr>
          <p:cNvSpPr>
            <a:spLocks noGrp="1"/>
          </p:cNvSpPr>
          <p:nvPr>
            <p:ph type="sldNum" sz="quarter" idx="5"/>
          </p:nvPr>
        </p:nvSpPr>
        <p:spPr/>
        <p:txBody>
          <a:bodyPr/>
          <a:lstStyle/>
          <a:p>
            <a:fld id="{F9CC64C5-72B8-48B3-9F32-B70947D2168E}" type="slidenum">
              <a:rPr lang="en-US" smtClean="0"/>
              <a:pPr/>
              <a:t>29</a:t>
            </a:fld>
            <a:endParaRPr lang="en-US" dirty="0"/>
          </a:p>
        </p:txBody>
      </p:sp>
      <p:sp>
        <p:nvSpPr>
          <p:cNvPr id="8" name="Slide Image Placeholder 7">
            <a:extLst>
              <a:ext uri="{FF2B5EF4-FFF2-40B4-BE49-F238E27FC236}">
                <a16:creationId xmlns:a16="http://schemas.microsoft.com/office/drawing/2014/main" id="{B1370E1C-BE72-2010-6F6F-A55B2E5513BA}"/>
              </a:ext>
            </a:extLst>
          </p:cNvPr>
          <p:cNvSpPr>
            <a:spLocks noGrp="1" noRot="1" noChangeAspect="1"/>
          </p:cNvSpPr>
          <p:nvPr>
            <p:ph type="sldImg"/>
          </p:nvPr>
        </p:nvSpPr>
        <p:spPr/>
        <p:txBody>
          <a:bodyPr/>
          <a:lstStyle/>
          <a:p>
            <a:endParaRPr lang="en-US" dirty="0"/>
          </a:p>
        </p:txBody>
      </p:sp>
      <p:sp>
        <p:nvSpPr>
          <p:cNvPr id="9" name="Notes Placeholder 8">
            <a:extLst>
              <a:ext uri="{FF2B5EF4-FFF2-40B4-BE49-F238E27FC236}">
                <a16:creationId xmlns:a16="http://schemas.microsoft.com/office/drawing/2014/main" id="{A9F7577E-F87C-3CBB-5FAF-9F30538DBF12}"/>
              </a:ext>
            </a:extLst>
          </p:cNvPr>
          <p:cNvSpPr>
            <a:spLocks noGrp="1"/>
          </p:cNvSpPr>
          <p:nvPr>
            <p:ph type="body" idx="1"/>
          </p:nvPr>
        </p:nvSpPr>
        <p:spPr>
          <a:xfrm>
            <a:off x="621281" y="6153590"/>
            <a:ext cx="8814481" cy="6504663"/>
          </a:xfrm>
        </p:spPr>
        <p:txBody>
          <a:bodyPr/>
          <a:lstStyle/>
          <a:p>
            <a:r>
              <a:rPr lang="en-US" sz="1400" dirty="0"/>
              <a:t>Let’s look at how over-responsibility can show up in family finances.</a:t>
            </a:r>
          </a:p>
          <a:p>
            <a:pPr fontAlgn="t"/>
            <a:r>
              <a:rPr lang="en-US" sz="1400" b="1" dirty="0"/>
              <a:t>Situation:</a:t>
            </a:r>
            <a:br>
              <a:rPr lang="en-US" sz="1400" dirty="0"/>
            </a:br>
            <a:r>
              <a:rPr lang="en-US" sz="1400" dirty="0"/>
              <a:t>Denise keeps helping her adult kids with money—even though it’s starting to stretch her finances.</a:t>
            </a:r>
          </a:p>
          <a:p>
            <a:pPr fontAlgn="t"/>
            <a:r>
              <a:rPr lang="en-US" sz="1400" b="1" dirty="0"/>
              <a:t>Monkey Mindset:</a:t>
            </a:r>
            <a:br>
              <a:rPr lang="en-US" sz="1400" dirty="0"/>
            </a:br>
            <a:r>
              <a:rPr lang="en-US" sz="1400" dirty="0"/>
              <a:t>If I don’t help them out, they won’t make it. Her monkey mind tells her:</a:t>
            </a:r>
            <a:br>
              <a:rPr lang="en-US" sz="1400" dirty="0"/>
            </a:br>
            <a:r>
              <a:rPr lang="en-US" sz="1400" i="1" dirty="0"/>
              <a:t>“If I don’t buy this for them, they can’t work, they won’t be able to keep a job, then they won’t be able to feed the kids. I’ve got to give in.”</a:t>
            </a:r>
            <a:br>
              <a:rPr lang="en-US" sz="1400" dirty="0"/>
            </a:br>
            <a:r>
              <a:rPr lang="en-US" sz="1400" dirty="0"/>
              <a:t>That fear drives her next move.</a:t>
            </a:r>
          </a:p>
          <a:p>
            <a:pPr fontAlgn="t"/>
            <a:r>
              <a:rPr lang="en-US" sz="1400" b="1" dirty="0"/>
              <a:t>Safety Strategy:</a:t>
            </a:r>
            <a:br>
              <a:rPr lang="en-US" sz="1400" dirty="0"/>
            </a:br>
            <a:r>
              <a:rPr lang="en-US" sz="1400" dirty="0"/>
              <a:t>She helps with rent, pays off debts, and bails them out whenever they’re short. It feels like the right thing to do, but these repeated bailouts don’t just drain her resources—they also reinforce the monkey’s fear that her kids can’t handle things on their own.</a:t>
            </a:r>
          </a:p>
          <a:p>
            <a:pPr fontAlgn="t"/>
            <a:r>
              <a:rPr lang="en-US" sz="1400" b="1" dirty="0"/>
              <a:t>Expansive Mindset:</a:t>
            </a:r>
            <a:br>
              <a:rPr lang="en-US" sz="1400" dirty="0"/>
            </a:br>
            <a:r>
              <a:rPr lang="en-US" sz="1400" dirty="0"/>
              <a:t>“They may be more capable than I realize.” This mindset shifts the focus from control to trust, reminding Denise that her kids can learn and grow without constant rescue.</a:t>
            </a:r>
          </a:p>
          <a:p>
            <a:pPr fontAlgn="t"/>
            <a:r>
              <a:rPr lang="en-US" sz="1400" b="1" dirty="0"/>
              <a:t>Expansive Strategy:</a:t>
            </a:r>
            <a:br>
              <a:rPr lang="en-US" sz="1400" dirty="0"/>
            </a:br>
            <a:r>
              <a:rPr lang="en-US" sz="1400" dirty="0"/>
              <a:t>And finally, the expansive strategy box: Denise sets clear boundaries and offers guidance instead of money. She’s still supportive—but she’s not solving every problem for them. Again, notice that this strategy is the opposite of the safety strategy.</a:t>
            </a:r>
          </a:p>
          <a:p>
            <a:pPr fontAlgn="t"/>
            <a:r>
              <a:rPr lang="en-US" sz="1400" dirty="0"/>
              <a:t>At first, it feels uncomfortable. That’s normal. That discomfort is a sign she’s doing something new—something that challenges the monkey’s grip. And with practice, her brain learns:</a:t>
            </a:r>
            <a:br>
              <a:rPr lang="en-US" sz="1400" dirty="0"/>
            </a:br>
            <a:r>
              <a:rPr lang="en-US" sz="1400" i="1" dirty="0"/>
              <a:t>“I can handle this. I don’t need to fix everything to feel secure.”</a:t>
            </a:r>
            <a:endParaRPr lang="en-US" sz="1400" dirty="0"/>
          </a:p>
          <a:p>
            <a:pPr fontAlgn="t"/>
            <a:r>
              <a:rPr lang="en-US" sz="1400" dirty="0"/>
              <a:t>That’s how Denise begins taming the monkey mind—not by eliminating anxiety, but by choosing values like trust and healthy boundaries over fear. And that’s where real confidence begins.</a:t>
            </a:r>
          </a:p>
          <a:p>
            <a:pPr fontAlgn="t"/>
            <a:r>
              <a:rPr lang="en-US" sz="1400" dirty="0"/>
              <a:t>Next, we’ll move into an exercise where you’ll create your own expansion strategy table.</a:t>
            </a:r>
          </a:p>
        </p:txBody>
      </p:sp>
    </p:spTree>
    <p:extLst>
      <p:ext uri="{BB962C8B-B14F-4D97-AF65-F5344CB8AC3E}">
        <p14:creationId xmlns:p14="http://schemas.microsoft.com/office/powerpoint/2010/main" val="18002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defTabSz="914225">
              <a:defRPr/>
            </a:pPr>
            <a:r>
              <a:rPr lang="en-US" sz="1600" dirty="0"/>
              <a:t>Here are three areas we’ll consider [read slide]</a:t>
            </a:r>
          </a:p>
          <a:p>
            <a:pPr defTabSz="914225">
              <a:defRPr/>
            </a:pPr>
            <a:r>
              <a:rPr lang="en-US" sz="1600" dirty="0"/>
              <a:t>Now, let’s discuss our first section: What is the monkey mind?</a:t>
            </a:r>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3</a:t>
            </a:fld>
            <a:endParaRPr lang="en-US" dirty="0"/>
          </a:p>
        </p:txBody>
      </p:sp>
    </p:spTree>
    <p:extLst>
      <p:ext uri="{BB962C8B-B14F-4D97-AF65-F5344CB8AC3E}">
        <p14:creationId xmlns:p14="http://schemas.microsoft.com/office/powerpoint/2010/main" val="3628441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467DD-990E-E88B-8C3F-87FCF5BBBC7B}"/>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D93278D-9C66-E089-BAA7-65B0BE8FC355}"/>
              </a:ext>
            </a:extLst>
          </p:cNvPr>
          <p:cNvSpPr>
            <a:spLocks noGrp="1"/>
          </p:cNvSpPr>
          <p:nvPr>
            <p:ph type="sldNum" sz="quarter" idx="5"/>
          </p:nvPr>
        </p:nvSpPr>
        <p:spPr/>
        <p:txBody>
          <a:bodyPr/>
          <a:lstStyle/>
          <a:p>
            <a:fld id="{F9CC64C5-72B8-48B3-9F32-B70947D2168E}" type="slidenum">
              <a:rPr lang="en-US" smtClean="0"/>
              <a:pPr/>
              <a:t>30</a:t>
            </a:fld>
            <a:endParaRPr lang="en-US" dirty="0"/>
          </a:p>
        </p:txBody>
      </p:sp>
      <p:sp>
        <p:nvSpPr>
          <p:cNvPr id="8" name="Slide Image Placeholder 7">
            <a:extLst>
              <a:ext uri="{FF2B5EF4-FFF2-40B4-BE49-F238E27FC236}">
                <a16:creationId xmlns:a16="http://schemas.microsoft.com/office/drawing/2014/main" id="{9EBDAAC7-4BB2-85F5-BC07-EFBE0AF894AD}"/>
              </a:ext>
            </a:extLst>
          </p:cNvPr>
          <p:cNvSpPr>
            <a:spLocks noGrp="1" noRot="1" noChangeAspect="1"/>
          </p:cNvSpPr>
          <p:nvPr>
            <p:ph type="sldImg"/>
          </p:nvPr>
        </p:nvSpPr>
        <p:spPr/>
        <p:txBody>
          <a:bodyPr/>
          <a:lstStyle/>
          <a:p>
            <a:endParaRPr lang="en-US" dirty="0"/>
          </a:p>
        </p:txBody>
      </p:sp>
      <p:sp>
        <p:nvSpPr>
          <p:cNvPr id="9" name="Notes Placeholder 8">
            <a:extLst>
              <a:ext uri="{FF2B5EF4-FFF2-40B4-BE49-F238E27FC236}">
                <a16:creationId xmlns:a16="http://schemas.microsoft.com/office/drawing/2014/main" id="{117B191A-5F33-B39B-F810-C415203B17FE}"/>
              </a:ext>
            </a:extLst>
          </p:cNvPr>
          <p:cNvSpPr>
            <a:spLocks noGrp="1"/>
          </p:cNvSpPr>
          <p:nvPr>
            <p:ph type="body" idx="1"/>
          </p:nvPr>
        </p:nvSpPr>
        <p:spPr/>
        <p:txBody>
          <a:bodyPr/>
          <a:lstStyle/>
          <a:p>
            <a:pPr fontAlgn="t"/>
            <a:r>
              <a:rPr lang="en-US" sz="1600" dirty="0"/>
              <a:t>We can use expansion tables as a practical tool to help manage anxiety and keep financial decisions on track. These tables make the process simple: identify the situation, the monkey mindset, and the safety strategy—and then flip them into an expansive mindset and strategy.</a:t>
            </a:r>
          </a:p>
          <a:p>
            <a:pPr fontAlgn="t"/>
            <a:r>
              <a:rPr lang="en-US" sz="1600" dirty="0"/>
              <a:t>Now, let’s practice with one so you can experience how it works. </a:t>
            </a:r>
          </a:p>
          <a:p>
            <a:pPr fontAlgn="t"/>
            <a:r>
              <a:rPr lang="en-US" sz="1600" dirty="0"/>
              <a:t>We’ll use this </a:t>
            </a:r>
            <a:r>
              <a:rPr lang="en-US" sz="1600" b="1" dirty="0"/>
              <a:t>situation</a:t>
            </a:r>
            <a:r>
              <a:rPr lang="en-US" sz="1600" dirty="0"/>
              <a:t>: Excessive worrying about aging parents. I’ve already filled in the first two boxes for you:</a:t>
            </a:r>
          </a:p>
          <a:p>
            <a:pPr fontAlgn="t"/>
            <a:r>
              <a:rPr lang="en-US" sz="1600" b="1" dirty="0"/>
              <a:t>Monkey Mindset: </a:t>
            </a:r>
            <a:r>
              <a:rPr lang="en-US" sz="1600" dirty="0"/>
              <a:t>“They may need me—and if I’m not checking in constantly, something terrible could happen. What if they fall? What if they get sick and no one notices? I can’t relax unless I know they’re okay.”</a:t>
            </a:r>
          </a:p>
          <a:p>
            <a:pPr fontAlgn="t"/>
            <a:r>
              <a:rPr lang="en-US" sz="1600" b="1" dirty="0"/>
              <a:t>Safety Strategy: </a:t>
            </a:r>
            <a:r>
              <a:rPr lang="en-US" sz="1600" dirty="0"/>
              <a:t>“I’ll call them several times a day.”</a:t>
            </a:r>
          </a:p>
          <a:p>
            <a:pPr fontAlgn="t"/>
            <a:r>
              <a:rPr lang="en-US" sz="1600" dirty="0"/>
              <a:t>Your job is to come up with the </a:t>
            </a:r>
            <a:r>
              <a:rPr lang="en-US" sz="1600" b="1" dirty="0"/>
              <a:t>expansive mindset </a:t>
            </a:r>
            <a:r>
              <a:rPr lang="en-US" sz="1600" dirty="0"/>
              <a:t>and </a:t>
            </a:r>
            <a:r>
              <a:rPr lang="en-US" sz="1600" b="1" dirty="0"/>
              <a:t>expansive strategy</a:t>
            </a:r>
            <a:r>
              <a:rPr lang="en-US" sz="1600" dirty="0"/>
              <a:t>. The expansive mindset should be sort of the opposite of the monkey mindset, and the expansive strategy should be sort of the opposite of the safety strategy.</a:t>
            </a:r>
          </a:p>
          <a:p>
            <a:pPr fontAlgn="t"/>
            <a:r>
              <a:rPr lang="en-US" sz="1600" i="1" dirty="0"/>
              <a:t>[For in-person Event] </a:t>
            </a:r>
            <a:r>
              <a:rPr lang="en-US" sz="1600" dirty="0"/>
              <a:t>Spend about five minutes at your table working on this. Afterward, we’ll share a few examples and talk about how these strategies can make a real difference.</a:t>
            </a:r>
          </a:p>
          <a:p>
            <a:pPr fontAlgn="t"/>
            <a:r>
              <a:rPr lang="en-US" sz="1600" dirty="0"/>
              <a:t>Hopefully working through this exercise helped you see how expansion tables can help us create a plan for responding differently when anxiety shows up.</a:t>
            </a:r>
          </a:p>
          <a:p>
            <a:r>
              <a:rPr lang="en-US" sz="1600" dirty="0"/>
              <a:t>Next, we’ll explore four other tools that help quiet the monkey’s chatter—especially when anxiety spikes as we try these new strategies.</a:t>
            </a:r>
          </a:p>
          <a:p>
            <a:endParaRPr lang="en-US" sz="1600" dirty="0"/>
          </a:p>
        </p:txBody>
      </p:sp>
    </p:spTree>
    <p:extLst>
      <p:ext uri="{BB962C8B-B14F-4D97-AF65-F5344CB8AC3E}">
        <p14:creationId xmlns:p14="http://schemas.microsoft.com/office/powerpoint/2010/main" val="3175994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030780" y="5070173"/>
            <a:ext cx="8129847" cy="7502985"/>
          </a:xfrm>
        </p:spPr>
        <p:txBody>
          <a:bodyPr/>
          <a:lstStyle/>
          <a:p>
            <a:pPr defTabSz="877592">
              <a:spcBef>
                <a:spcPts val="192"/>
              </a:spcBef>
              <a:defRPr/>
            </a:pPr>
            <a:r>
              <a:rPr lang="en-US" sz="1600" dirty="0"/>
              <a:t>When we apply expansion strategies, we’re likely to experience more anxious feelings. Here are three tools we can use to manage those feelings.</a:t>
            </a:r>
          </a:p>
          <a:p>
            <a:pPr>
              <a:spcBef>
                <a:spcPts val="192"/>
              </a:spcBef>
            </a:pPr>
            <a:r>
              <a:rPr lang="en-US" sz="1600" b="1" dirty="0"/>
              <a:t>Welcoming breath: </a:t>
            </a:r>
            <a:r>
              <a:rPr lang="en-US" sz="1600" dirty="0"/>
              <a:t>The next time you feel anxious, pause and notice where the discomfort is strongest—chest, stomach, head, or anywhere else. Then, start breathing intentionally into that spot, imagining each breath as a calm, welcoming wave of air.</a:t>
            </a:r>
          </a:p>
          <a:p>
            <a:pPr>
              <a:spcBef>
                <a:spcPts val="192"/>
              </a:spcBef>
            </a:pPr>
            <a:r>
              <a:rPr lang="en-US" sz="1600" dirty="0"/>
              <a:t>This “Welcoming Breath” invites discomfort without resistance, helping create a mindset of acceptance. Breathe deeply, letting each inhale open space for the feeling and each exhale release any need to control it. If the feeling shifts or intensifies, keep welcoming it. Even if more anxious thoughts arise, just refocus on your breath, inviting each sensation without judgment.</a:t>
            </a:r>
            <a:br>
              <a:rPr lang="en-US" sz="1600" dirty="0"/>
            </a:br>
            <a:r>
              <a:rPr lang="en-US" sz="1600" dirty="0"/>
              <a:t>Remember, building resilience through this practice takes time. Each time you welcome an anxious feeling instead of resisting it, you’re strengthening your ability to handle discomfort and growing more adaptable.</a:t>
            </a:r>
          </a:p>
          <a:p>
            <a:pPr>
              <a:spcBef>
                <a:spcPts val="192"/>
              </a:spcBef>
            </a:pPr>
            <a:r>
              <a:rPr lang="en-US" sz="1600" b="1" dirty="0"/>
              <a:t>Thank the monkey: </a:t>
            </a:r>
            <a:r>
              <a:rPr lang="en-US" sz="1600" dirty="0"/>
              <a:t>To let the monkey know, “I hear your chatter, and I can handle it,” give it full voice. But giving the monkey full voice doesn’t mean following its lead. Just notice the chatter without judging or reacting, like hearing an airport announcement at the airport warning you not to leave your baggage unattended. No matter how repetitive or troubling the monkey chatter is, keep noticing it—again and again.</a:t>
            </a:r>
          </a:p>
          <a:p>
            <a:pPr>
              <a:spcBef>
                <a:spcPts val="192"/>
              </a:spcBef>
            </a:pPr>
            <a:r>
              <a:rPr lang="en-US" sz="1600" dirty="0"/>
              <a:t>By noticing, you allow yourself to have those negative thoughts without treating them as a call to action. You create distance between you and the monkey, becoming an observer rather than a participant in its chatter.</a:t>
            </a:r>
            <a:br>
              <a:rPr lang="en-US" sz="1600" dirty="0"/>
            </a:br>
            <a:r>
              <a:rPr lang="en-US" sz="1600" dirty="0"/>
              <a:t>When the monkey gets loud, simply observe the thought and move on. Acknowledge the monkey with a polite “thank you”—it’s just trying to keep you safe. Like a tantrum-­throwing toddler, the monkey will not be quieted with reason. Repeating this practice strengthens your ability to let go, helping you override the monkey’s demands and stay focused on your goals, no matter how loud it gets.</a:t>
            </a:r>
          </a:p>
          <a:p>
            <a:pPr fontAlgn="t"/>
            <a:r>
              <a:rPr lang="en-US" sz="1600" dirty="0"/>
              <a:t>And the last tool we’ll cover is “</a:t>
            </a:r>
            <a:r>
              <a:rPr lang="en-US" sz="1600" b="1" dirty="0"/>
              <a:t>Create some good stress</a:t>
            </a:r>
            <a:r>
              <a:rPr lang="en-US" sz="1600" dirty="0"/>
              <a:t>” in your life. Wait—good stress? Let’s see what that’s all about.</a:t>
            </a:r>
          </a:p>
        </p:txBody>
      </p:sp>
      <p:sp>
        <p:nvSpPr>
          <p:cNvPr id="6" name="Slide Number Placeholder 5"/>
          <p:cNvSpPr>
            <a:spLocks noGrp="1"/>
          </p:cNvSpPr>
          <p:nvPr>
            <p:ph type="sldNum" sz="quarter" idx="5"/>
          </p:nvPr>
        </p:nvSpPr>
        <p:spPr/>
        <p:txBody>
          <a:bodyPr/>
          <a:lstStyle/>
          <a:p>
            <a:fld id="{F9CC64C5-72B8-48B3-9F32-B70947D2168E}" type="slidenum">
              <a:rPr lang="en-US" smtClean="0"/>
              <a:pPr/>
              <a:t>31</a:t>
            </a:fld>
            <a:endParaRPr lang="en-US" dirty="0"/>
          </a:p>
        </p:txBody>
      </p:sp>
      <p:sp>
        <p:nvSpPr>
          <p:cNvPr id="5" name="Slide Image Placeholder 4">
            <a:extLst>
              <a:ext uri="{FF2B5EF4-FFF2-40B4-BE49-F238E27FC236}">
                <a16:creationId xmlns:a16="http://schemas.microsoft.com/office/drawing/2014/main" id="{5224B015-BDE1-AE0E-09B9-59945D768F36}"/>
              </a:ext>
            </a:extLst>
          </p:cNvPr>
          <p:cNvSpPr>
            <a:spLocks noGrp="1" noRot="1" noChangeAspect="1"/>
          </p:cNvSpPr>
          <p:nvPr>
            <p:ph type="sldImg"/>
          </p:nvPr>
        </p:nvSpPr>
        <p:spPr>
          <a:xfrm>
            <a:off x="1566863" y="688975"/>
            <a:ext cx="6746875" cy="3795713"/>
          </a:xfrm>
        </p:spPr>
        <p:txBody>
          <a:bodyPr/>
          <a:lstStyle/>
          <a:p>
            <a:endParaRPr lang="en-US" dirty="0"/>
          </a:p>
        </p:txBody>
      </p:sp>
    </p:spTree>
    <p:extLst>
      <p:ext uri="{BB962C8B-B14F-4D97-AF65-F5344CB8AC3E}">
        <p14:creationId xmlns:p14="http://schemas.microsoft.com/office/powerpoint/2010/main" val="135285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a:xfrm>
            <a:off x="635003" y="6153584"/>
            <a:ext cx="8610600" cy="6352560"/>
          </a:xfrm>
        </p:spPr>
        <p:txBody>
          <a:bodyPr/>
          <a:lstStyle/>
          <a:p>
            <a:pPr fontAlgn="t"/>
            <a:r>
              <a:rPr lang="en-US" sz="1600" dirty="0"/>
              <a:t>Let’s dig into this idea of good stress some more. Another effective way to help manage anxiety—and tame the monkey—is to create the right kind of stress. Research shows that some stress can actually reduce anxiety and be good for the brain. Psychologists call this the Yerkes-Dodson curve. It shows that performance suffers at both extremes—too much anxiety can paralyze us, while too little can make us careless. But in the middle, there’s a sweet spot where moderate stress helps us focus, stay motivated, and take purposeful action.</a:t>
            </a:r>
          </a:p>
          <a:p>
            <a:pPr fontAlgn="t"/>
            <a:r>
              <a:rPr lang="en-US" sz="1600" dirty="0"/>
              <a:t>Instead of aiming for a stress-free life, try embracing meaningful challenges that stretch us—learning a new skill, tackling a project, or trying something unfamiliar. These experiences create short bursts of good stress that retrain the monkey mind to tolerate discomfort and reduce anxiety over time. They also build confidence and resilience, which makes future stress feel less threatening.</a:t>
            </a:r>
          </a:p>
          <a:p>
            <a:pPr fontAlgn="t"/>
            <a:r>
              <a:rPr lang="en-US" sz="1600" dirty="0"/>
              <a:t>That’s why this slide lists ideas like learning a new language, trying a new activity, or meeting new people. Think of these as small, intentional steps that help calm anxiety and expand our world. Keeping the brain sharp is a nice bonus.</a:t>
            </a:r>
          </a:p>
          <a:p>
            <a:pPr fontAlgn="t"/>
            <a:r>
              <a:rPr lang="en-US" sz="1600" dirty="0"/>
              <a:t>Now, let’s pull everything together with a quick summary of what we’ve learned so far.</a:t>
            </a:r>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32</a:t>
            </a:fld>
            <a:endParaRPr lang="en-US" dirty="0"/>
          </a:p>
        </p:txBody>
      </p:sp>
    </p:spTree>
    <p:extLst>
      <p:ext uri="{BB962C8B-B14F-4D97-AF65-F5344CB8AC3E}">
        <p14:creationId xmlns:p14="http://schemas.microsoft.com/office/powerpoint/2010/main" val="1950409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600" dirty="0"/>
              <a:t>To summarize…(read slide)</a:t>
            </a:r>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33</a:t>
            </a:fld>
            <a:endParaRPr lang="en-US" dirty="0"/>
          </a:p>
        </p:txBody>
      </p:sp>
    </p:spTree>
    <p:extLst>
      <p:ext uri="{BB962C8B-B14F-4D97-AF65-F5344CB8AC3E}">
        <p14:creationId xmlns:p14="http://schemas.microsoft.com/office/powerpoint/2010/main" val="286608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600" dirty="0"/>
              <a:t>This quote is a great reminder that managing anxiety doesn’t require perfection—just a different response. When we notice the monkey mind without obeying it, we loosen its grip and create space to act on what matters. The more we practice these small shifts, the less power anxiety has over our choices, our relationships, our health, and our finances.</a:t>
            </a:r>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34</a:t>
            </a:fld>
            <a:endParaRPr lang="en-US" dirty="0"/>
          </a:p>
        </p:txBody>
      </p:sp>
    </p:spTree>
    <p:extLst>
      <p:ext uri="{BB962C8B-B14F-4D97-AF65-F5344CB8AC3E}">
        <p14:creationId xmlns:p14="http://schemas.microsoft.com/office/powerpoint/2010/main" val="2709861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defTabSz="914225"/>
            <a:r>
              <a:rPr lang="en-US" sz="1600" dirty="0"/>
              <a:t>As you head into the week, think of today’s session as a starting point. You don’t need to use every tool—just pick one to practice, whether it’s an expansion strategy, a Welcoming Breath, or simply thanking the monkey before reacting. </a:t>
            </a:r>
          </a:p>
          <a:p>
            <a:pPr defTabSz="914225"/>
            <a:r>
              <a:rPr lang="en-US" sz="1600" dirty="0"/>
              <a:t>Over the next month, notice when the monkey chatter pops up and use those moments to try your chosen tool. </a:t>
            </a:r>
          </a:p>
          <a:p>
            <a:pPr defTabSz="914225"/>
            <a:r>
              <a:rPr lang="en-US" sz="1600" dirty="0"/>
              <a:t>And before you go, make sure to grab the workbook—it recaps everything we covered today and includes all the action steps we discussed. These small shifts can make a meaningful difference in your confidence, well‑being, and finances.</a:t>
            </a:r>
          </a:p>
          <a:p>
            <a:endParaRPr lang="en-US" sz="1600" dirty="0"/>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35</a:t>
            </a:fld>
            <a:endParaRPr lang="en-US" dirty="0"/>
          </a:p>
        </p:txBody>
      </p:sp>
    </p:spTree>
    <p:extLst>
      <p:ext uri="{BB962C8B-B14F-4D97-AF65-F5344CB8AC3E}">
        <p14:creationId xmlns:p14="http://schemas.microsoft.com/office/powerpoint/2010/main" val="1456047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defTabSz="914225">
              <a:defRPr/>
            </a:pPr>
            <a:r>
              <a:rPr lang="en-US" sz="1600" dirty="0"/>
              <a:t>Let’s begin with our analysis in the first area…</a:t>
            </a:r>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4</a:t>
            </a:fld>
            <a:endParaRPr lang="en-US" dirty="0"/>
          </a:p>
        </p:txBody>
      </p:sp>
    </p:spTree>
    <p:extLst>
      <p:ext uri="{BB962C8B-B14F-4D97-AF65-F5344CB8AC3E}">
        <p14:creationId xmlns:p14="http://schemas.microsoft.com/office/powerpoint/2010/main" val="264293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defTabSz="914225">
              <a:defRPr/>
            </a:pPr>
            <a:r>
              <a:rPr lang="en-US" sz="1600" dirty="0"/>
              <a:t>We can all have a monkey mind at least on occasion! The term ‘monkey mind’ has been around for centuries. It originally comes from a Buddhist metaphor describing our restless, chattering thoughts—but today, it’s widely used in psychology and self-help to describe how our brains react to perceived threats. Think of it as an overeager safety guard, not a menace—it’s just doing its job a bit too well.</a:t>
            </a:r>
          </a:p>
          <a:p>
            <a:endParaRPr lang="en-US" sz="1600" dirty="0"/>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5</a:t>
            </a:fld>
            <a:endParaRPr lang="en-US" dirty="0"/>
          </a:p>
        </p:txBody>
      </p:sp>
    </p:spTree>
    <p:extLst>
      <p:ext uri="{BB962C8B-B14F-4D97-AF65-F5344CB8AC3E}">
        <p14:creationId xmlns:p14="http://schemas.microsoft.com/office/powerpoint/2010/main" val="305822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6B2B3-0AB1-F139-33E9-42AB033C24EC}"/>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11E36035-113D-EA4C-54DB-FB0B0F5E7455}"/>
              </a:ext>
            </a:extLst>
          </p:cNvPr>
          <p:cNvSpPr>
            <a:spLocks noGrp="1"/>
          </p:cNvSpPr>
          <p:nvPr>
            <p:ph type="body" idx="1"/>
          </p:nvPr>
        </p:nvSpPr>
        <p:spPr>
          <a:xfrm>
            <a:off x="621276" y="6153585"/>
            <a:ext cx="8834866" cy="6563348"/>
          </a:xfrm>
        </p:spPr>
        <p:txBody>
          <a:bodyPr/>
          <a:lstStyle/>
          <a:p>
            <a:r>
              <a:rPr lang="en-US" sz="1600" dirty="0"/>
              <a:t>To understand how the monkey mind operates, let’s explore this diagram. It shows the two pathways your brain uses to process threats—the fast “low road” and the slower, more rational “high road.”</a:t>
            </a:r>
          </a:p>
          <a:p>
            <a:pPr defTabSz="914330">
              <a:defRPr/>
            </a:pPr>
            <a:r>
              <a:rPr lang="en-US" sz="1600" b="1" dirty="0">
                <a:latin typeface="Calibri"/>
                <a:ea typeface="Calibri"/>
                <a:cs typeface="Calibri"/>
              </a:rPr>
              <a:t>Low Road (Fast but Basic):</a:t>
            </a:r>
            <a:br>
              <a:rPr lang="en-US" sz="1600" b="1" dirty="0">
                <a:cs typeface="Calibri"/>
              </a:rPr>
            </a:br>
            <a:r>
              <a:rPr lang="en-US" sz="1600" dirty="0">
                <a:latin typeface="Calibri"/>
                <a:ea typeface="Calibri"/>
                <a:cs typeface="Calibri"/>
              </a:rPr>
              <a:t>The thalamus quickly relays sensory information to the amygdala, which triggers an alarm—whether the threat is real or not. The hypothalamus then </a:t>
            </a:r>
            <a:r>
              <a:rPr lang="en-US" sz="1600" dirty="0"/>
              <a:t>turns that alarm into physical stress—</a:t>
            </a:r>
            <a:r>
              <a:rPr lang="en-US" sz="1600" dirty="0">
                <a:latin typeface="Calibri"/>
                <a:ea typeface="Calibri"/>
                <a:cs typeface="Calibri"/>
              </a:rPr>
              <a:t>racing heart, sweating, and fight-or-flight mode. This path is automatic and reactive; there’s no time for fact‑checking, just instant fear.</a:t>
            </a:r>
            <a:endParaRPr lang="en-US" sz="1600" dirty="0"/>
          </a:p>
          <a:p>
            <a:r>
              <a:rPr lang="en-US" sz="1600" b="1" dirty="0">
                <a:latin typeface="Calibri"/>
                <a:ea typeface="Calibri"/>
                <a:cs typeface="Calibri"/>
              </a:rPr>
              <a:t>High Road (Slow but Smart):</a:t>
            </a:r>
            <a:br>
              <a:rPr lang="en-US" sz="1600" b="1" dirty="0">
                <a:cs typeface="Calibri"/>
              </a:rPr>
            </a:br>
            <a:r>
              <a:rPr lang="en-US" sz="1600" dirty="0">
                <a:latin typeface="Calibri"/>
                <a:ea typeface="Calibri"/>
                <a:cs typeface="Calibri"/>
              </a:rPr>
              <a:t>This route takes a moment longer because the brain processes the sensory information more thoroughly, compares it with memories, and evaluates whether the threat is actually real. Because anxiety primes the low road, it often takes over. The amygdala fires before the prefrontal cortex has a chance to assess the situation and calm things down. </a:t>
            </a:r>
          </a:p>
          <a:p>
            <a:r>
              <a:rPr lang="en-US" sz="1600" dirty="0">
                <a:latin typeface="Calibri"/>
                <a:ea typeface="Calibri"/>
                <a:cs typeface="Calibri"/>
              </a:rPr>
              <a:t>Imagine seeing a snake on a trail. Your monkey mind may keep you on edge during your next hike, scanning every stick, leaf, and shadow, convinced another snake is lurking. It might make you avoid certain parts of the trail or walk tensely, expecting trouble—or worse, stop hiking altogether. If the prefrontal cortex and hippocampus have their way, they’ll eventually step in to say, “Chill, it’s probably fine.”</a:t>
            </a:r>
          </a:p>
          <a:p>
            <a:r>
              <a:rPr lang="en-US" sz="1600" dirty="0"/>
              <a:t>[Detail on high road brain parts in diagram: </a:t>
            </a:r>
            <a:r>
              <a:rPr lang="en-US" sz="1600" b="1" dirty="0"/>
              <a:t>Sensory cortex</a:t>
            </a:r>
            <a:r>
              <a:rPr lang="en-US" sz="1600" dirty="0"/>
              <a:t>: Processes sensory information such as what you see, hear, smell, touch, and feel; </a:t>
            </a:r>
            <a:r>
              <a:rPr lang="en-US" sz="1600" b="1" dirty="0"/>
              <a:t>Prefrontal cortex</a:t>
            </a:r>
            <a:r>
              <a:rPr lang="en-US" sz="1600" dirty="0"/>
              <a:t>: Figures out what’s happening and meaning—it’s the CEO of your brain; </a:t>
            </a:r>
            <a:r>
              <a:rPr lang="en-US" sz="1600" b="1" dirty="0"/>
              <a:t>Hippocampus</a:t>
            </a:r>
            <a:r>
              <a:rPr lang="en-US" sz="1600" dirty="0"/>
              <a:t>: Remembers past experiences, especially stressful or threatening ones; </a:t>
            </a:r>
            <a:r>
              <a:rPr lang="en-US" sz="1600" b="1" dirty="0"/>
              <a:t>Hypothalamus</a:t>
            </a:r>
            <a:r>
              <a:rPr lang="en-US" sz="1600" dirty="0"/>
              <a:t>: Acts as the body’s stress switch—once the amygdala signals danger, it triggers the physical fight‑or‑flight response (heart rate, stress hormones, adrenaline).]</a:t>
            </a:r>
          </a:p>
          <a:p>
            <a:r>
              <a:rPr lang="en-US" sz="1600" dirty="0"/>
              <a:t>Now that we understand how it works, let’s dive into the two things it’s most scared of.</a:t>
            </a:r>
          </a:p>
        </p:txBody>
      </p:sp>
      <p:sp>
        <p:nvSpPr>
          <p:cNvPr id="6" name="Slide Number Placeholder 5">
            <a:extLst>
              <a:ext uri="{FF2B5EF4-FFF2-40B4-BE49-F238E27FC236}">
                <a16:creationId xmlns:a16="http://schemas.microsoft.com/office/drawing/2014/main" id="{941950BD-986E-0B36-EC7C-A14FB284C6F9}"/>
              </a:ext>
            </a:extLst>
          </p:cNvPr>
          <p:cNvSpPr>
            <a:spLocks noGrp="1"/>
          </p:cNvSpPr>
          <p:nvPr>
            <p:ph type="sldNum" sz="quarter" idx="5"/>
          </p:nvPr>
        </p:nvSpPr>
        <p:spPr/>
        <p:txBody>
          <a:bodyPr/>
          <a:lstStyle/>
          <a:p>
            <a:fld id="{F9CC64C5-72B8-48B3-9F32-B70947D2168E}" type="slidenum">
              <a:rPr lang="en-US" smtClean="0"/>
              <a:pPr/>
              <a:t>6</a:t>
            </a:fld>
            <a:endParaRPr lang="en-US" dirty="0"/>
          </a:p>
        </p:txBody>
      </p:sp>
      <p:sp>
        <p:nvSpPr>
          <p:cNvPr id="5" name="Slide Image Placeholder 4">
            <a:extLst>
              <a:ext uri="{FF2B5EF4-FFF2-40B4-BE49-F238E27FC236}">
                <a16:creationId xmlns:a16="http://schemas.microsoft.com/office/drawing/2014/main" id="{144FA586-1EAC-D96D-DD09-80E9A89705BC}"/>
              </a:ext>
            </a:extLst>
          </p:cNvPr>
          <p:cNvSpPr>
            <a:spLocks noGrp="1" noRot="1" noChangeAspect="1"/>
          </p:cNvSpPr>
          <p:nvPr>
            <p:ph type="sldImg"/>
          </p:nvPr>
        </p:nvSpPr>
        <p:spPr/>
        <p:txBody>
          <a:bodyPr/>
          <a:lstStyle/>
          <a:p>
            <a:endParaRPr lang="en-US" dirty="0"/>
          </a:p>
        </p:txBody>
      </p:sp>
    </p:spTree>
    <p:extLst>
      <p:ext uri="{BB962C8B-B14F-4D97-AF65-F5344CB8AC3E}">
        <p14:creationId xmlns:p14="http://schemas.microsoft.com/office/powerpoint/2010/main" val="3316184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600" dirty="0"/>
              <a:t>The monkey mind’s whole gig is to protect us from two primordial threats—what Jennifer Shannon calls death and being kicked out of the tribe. “Primordial” just means stuff that’s been around since the beginning, baked into us. So, we instinctively dodge dangers like fire or cliffs—no one has to teach us that.</a:t>
            </a:r>
          </a:p>
          <a:p>
            <a:r>
              <a:rPr lang="en-US" sz="1600" dirty="0"/>
              <a:t>But it’s not just about physical survival—it’s social, too. Back in the day, our ancestors needed the tribe to survive, so the monkey mind got wired to obsess over social cues. It still does that today, noticing an awkward vibe when a friend seems distant or you feel out of place at a party. It’s just trying to nudge us back into the group’s good graces.</a:t>
            </a:r>
          </a:p>
          <a:p>
            <a:r>
              <a:rPr lang="en-US" sz="1600" dirty="0"/>
              <a:t>The monkey mind keeping us safe from death and rejection sounds pretty great—and in some ways, it is! But it’s not perfect, and it often makes two mistakes that can ramp up anxiety in our lives today. Let’s check those out.</a:t>
            </a:r>
          </a:p>
        </p:txBody>
      </p:sp>
      <p:sp>
        <p:nvSpPr>
          <p:cNvPr id="6" name="Slide Number Placeholder 5"/>
          <p:cNvSpPr>
            <a:spLocks noGrp="1"/>
          </p:cNvSpPr>
          <p:nvPr>
            <p:ph type="sldNum" sz="quarter" idx="5"/>
          </p:nvPr>
        </p:nvSpPr>
        <p:spPr/>
        <p:txBody>
          <a:bodyPr/>
          <a:lstStyle/>
          <a:p>
            <a:fld id="{F9CC64C5-72B8-48B3-9F32-B70947D2168E}" type="slidenum">
              <a:rPr lang="en-US" smtClean="0"/>
              <a:pPr/>
              <a:t>7</a:t>
            </a:fld>
            <a:endParaRPr lang="en-US" dirty="0"/>
          </a:p>
        </p:txBody>
      </p:sp>
      <p:sp>
        <p:nvSpPr>
          <p:cNvPr id="9" name="Slide Image Placeholder 8">
            <a:extLst>
              <a:ext uri="{FF2B5EF4-FFF2-40B4-BE49-F238E27FC236}">
                <a16:creationId xmlns:a16="http://schemas.microsoft.com/office/drawing/2014/main" id="{F2247083-4C85-E268-53E6-27213A95ED02}"/>
              </a:ext>
            </a:extLst>
          </p:cNvPr>
          <p:cNvSpPr>
            <a:spLocks noGrp="1" noRot="1" noChangeAspect="1"/>
          </p:cNvSpPr>
          <p:nvPr>
            <p:ph type="sldImg"/>
          </p:nvPr>
        </p:nvSpPr>
        <p:spPr>
          <a:xfrm>
            <a:off x="635000" y="985838"/>
            <a:ext cx="8636000" cy="4857750"/>
          </a:xfrm>
        </p:spPr>
        <p:txBody>
          <a:bodyPr/>
          <a:lstStyle/>
          <a:p>
            <a:endParaRPr lang="en-US" dirty="0"/>
          </a:p>
        </p:txBody>
      </p:sp>
    </p:spTree>
    <p:extLst>
      <p:ext uri="{BB962C8B-B14F-4D97-AF65-F5344CB8AC3E}">
        <p14:creationId xmlns:p14="http://schemas.microsoft.com/office/powerpoint/2010/main" val="111344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991039" y="6153591"/>
            <a:ext cx="7923940" cy="6151435"/>
          </a:xfrm>
        </p:spPr>
        <p:txBody>
          <a:bodyPr/>
          <a:lstStyle/>
          <a:p>
            <a:r>
              <a:rPr lang="en-US" sz="1600" dirty="0"/>
              <a:t>The monkey mind’s awesome at spotting obvious dangers—like rattlesnakes or bears—sounding the alarm to keep us safe. But today’s situations are way less clear, and that’s where it trips up with two big mistakes: it overestimates threats and underestimates our ability to deal.</a:t>
            </a:r>
          </a:p>
          <a:p>
            <a:r>
              <a:rPr lang="en-US" sz="1600" dirty="0"/>
              <a:t>Take a community lunch where a friend’s tone seems off. The monkey mind jumps in: “They’re mad at me, I don’t fit in, I’ll be ditched.” It doesn’t do odds—it just guesses, always playing it safe and blowing stuff up, which spirals fast: “I’ve upset them, they’ll reject me, I’ll lose everyone, I’ll be alone forever.” I know that sounds extreme, but that’s the monkey mind overestimating threats to keep us safe—it’s tapping into the old fear of being kicked out of the tribe.</a:t>
            </a:r>
          </a:p>
          <a:p>
            <a:r>
              <a:rPr lang="en-US" sz="1600" dirty="0"/>
              <a:t>Or take a work slip-up. The monkey mind frets: “I’m done, I’ll get fired.” That spirals too: “I’ll have no money, I’ll starve, I’ll die.” Again, it sounds extreme, but that’s the overestimation at play, tied to the fear of death. Plus, it underestimates our ability to deal, making us feel helpless when we’re actually way more capable.</a:t>
            </a:r>
          </a:p>
          <a:p>
            <a:r>
              <a:rPr lang="en-US" sz="1600" dirty="0"/>
              <a:t>The monkey mind often sees threats in three key areas. Let’s check those out next.</a:t>
            </a:r>
          </a:p>
        </p:txBody>
      </p:sp>
      <p:sp>
        <p:nvSpPr>
          <p:cNvPr id="6" name="Slide Number Placeholder 5"/>
          <p:cNvSpPr>
            <a:spLocks noGrp="1"/>
          </p:cNvSpPr>
          <p:nvPr>
            <p:ph type="sldNum" sz="quarter" idx="5"/>
          </p:nvPr>
        </p:nvSpPr>
        <p:spPr/>
        <p:txBody>
          <a:bodyPr/>
          <a:lstStyle/>
          <a:p>
            <a:fld id="{F9CC64C5-72B8-48B3-9F32-B70947D2168E}" type="slidenum">
              <a:rPr lang="en-US" smtClean="0"/>
              <a:pPr/>
              <a:t>8</a:t>
            </a:fld>
            <a:endParaRPr lang="en-US" dirty="0"/>
          </a:p>
        </p:txBody>
      </p:sp>
      <p:sp>
        <p:nvSpPr>
          <p:cNvPr id="9" name="Slide Image Placeholder 8">
            <a:extLst>
              <a:ext uri="{FF2B5EF4-FFF2-40B4-BE49-F238E27FC236}">
                <a16:creationId xmlns:a16="http://schemas.microsoft.com/office/drawing/2014/main" id="{B41E2B69-BBED-6D57-99B0-2D2BFF0E4C1C}"/>
              </a:ext>
            </a:extLst>
          </p:cNvPr>
          <p:cNvSpPr>
            <a:spLocks noGrp="1" noRot="1" noChangeAspect="1"/>
          </p:cNvSpPr>
          <p:nvPr>
            <p:ph type="sldImg"/>
          </p:nvPr>
        </p:nvSpPr>
        <p:spPr/>
        <p:txBody>
          <a:bodyPr/>
          <a:lstStyle/>
          <a:p>
            <a:endParaRPr lang="en-US" dirty="0"/>
          </a:p>
        </p:txBody>
      </p:sp>
    </p:spTree>
    <p:extLst>
      <p:ext uri="{BB962C8B-B14F-4D97-AF65-F5344CB8AC3E}">
        <p14:creationId xmlns:p14="http://schemas.microsoft.com/office/powerpoint/2010/main" val="1031694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defTabSz="914225">
              <a:defRPr/>
            </a:pPr>
            <a:r>
              <a:rPr lang="en-US" sz="1600" dirty="0"/>
              <a:t>We all, from time to time, get caught up in ways of thinking that spark anxiety. These are three assumptions that can sneak into anyone’s mind. Drawing from Jennifer Shannon’s work, we’ll call them the monkey mindset because they reflect those primal instincts that don’t always lead us where we want to go.</a:t>
            </a:r>
          </a:p>
          <a:p>
            <a:pPr marL="386075" indent="-386075" defTabSz="914225">
              <a:buFont typeface="Arial" panose="020B0604020202020204" pitchFamily="34" charset="0"/>
              <a:buChar char="•"/>
              <a:defRPr/>
            </a:pPr>
            <a:r>
              <a:rPr lang="en-US" sz="1600" dirty="0"/>
              <a:t>Intolerance of uncertainty: I must be 100% certain.</a:t>
            </a:r>
          </a:p>
          <a:p>
            <a:pPr marL="386075" indent="-386075" defTabSz="914225">
              <a:buFont typeface="Arial" panose="020B0604020202020204" pitchFamily="34" charset="0"/>
              <a:buChar char="•"/>
              <a:defRPr/>
            </a:pPr>
            <a:r>
              <a:rPr lang="en-US" sz="1600" dirty="0"/>
              <a:t>Perfectionism: I must not make mistakes.</a:t>
            </a:r>
          </a:p>
          <a:p>
            <a:pPr marL="386075" indent="-386075" defTabSz="914225">
              <a:buFont typeface="Arial" panose="020B0604020202020204" pitchFamily="34" charset="0"/>
              <a:buChar char="•"/>
              <a:defRPr/>
            </a:pPr>
            <a:r>
              <a:rPr lang="en-US" sz="1600" dirty="0"/>
              <a:t>Over-responsibility: I am responsible for everyone’s happiness and safety.</a:t>
            </a:r>
          </a:p>
          <a:p>
            <a:pPr defTabSz="914225">
              <a:defRPr/>
            </a:pPr>
            <a:r>
              <a:rPr lang="en-US" sz="1600" dirty="0"/>
              <a:t>These thoughts can tug at any of us, often holding us back from the life we truly want. Over the next few slides, we’ll explore each one in more detail to see how they show up and what we can do about them.</a:t>
            </a:r>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9</a:t>
            </a:fld>
            <a:endParaRPr lang="en-US" dirty="0"/>
          </a:p>
        </p:txBody>
      </p:sp>
    </p:spTree>
    <p:extLst>
      <p:ext uri="{BB962C8B-B14F-4D97-AF65-F5344CB8AC3E}">
        <p14:creationId xmlns:p14="http://schemas.microsoft.com/office/powerpoint/2010/main" val="1677893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D44C-81AC-516A-5C1A-BF50627C6DF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59F2150-0F9A-E9A9-C835-19B5B1C1E52A}"/>
              </a:ext>
            </a:extLst>
          </p:cNvPr>
          <p:cNvSpPr>
            <a:spLocks noGrp="1"/>
          </p:cNvSpPr>
          <p:nvPr>
            <p:ph type="ftr" sz="quarter" idx="10"/>
          </p:nvPr>
        </p:nvSpPr>
        <p:spPr>
          <a:xfrm>
            <a:off x="4038600" y="6501068"/>
            <a:ext cx="4114800" cy="36512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ＭＳ Ｐゴシック"/>
              </a:rPr>
              <a:t>Copyright © 2024 by Hartford Funds. This material is for informational (or educational) purposes only.</a:t>
            </a:r>
          </a:p>
        </p:txBody>
      </p:sp>
      <p:sp>
        <p:nvSpPr>
          <p:cNvPr id="4" name="Slide Number Placeholder 3">
            <a:extLst>
              <a:ext uri="{FF2B5EF4-FFF2-40B4-BE49-F238E27FC236}">
                <a16:creationId xmlns:a16="http://schemas.microsoft.com/office/drawing/2014/main" id="{81756E2E-CE35-CCF7-933C-DD52C4B035F9}"/>
              </a:ext>
            </a:extLst>
          </p:cNvPr>
          <p:cNvSpPr>
            <a:spLocks noGrp="1"/>
          </p:cNvSpPr>
          <p:nvPr>
            <p:ph type="sldNum" sz="quarter" idx="11"/>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a:t>
            </a:fld>
            <a:endParaRPr lang="en-US" dirty="0">
              <a:latin typeface="Calibri" panose="020F0502020204030204" pitchFamily="34" charset="0"/>
            </a:endParaRPr>
          </a:p>
        </p:txBody>
      </p:sp>
      <p:pic>
        <p:nvPicPr>
          <p:cNvPr id="5" name="Picture 4" descr="A blue and black logo&#10;&#10;Description automatically generated">
            <a:extLst>
              <a:ext uri="{FF2B5EF4-FFF2-40B4-BE49-F238E27FC236}">
                <a16:creationId xmlns:a16="http://schemas.microsoft.com/office/drawing/2014/main" id="{5DEE665F-431B-5342-3393-5B5A094CE826}"/>
              </a:ext>
            </a:extLst>
          </p:cNvPr>
          <p:cNvPicPr>
            <a:picLocks noChangeAspect="1"/>
          </p:cNvPicPr>
          <p:nvPr userDrawn="1"/>
        </p:nvPicPr>
        <p:blipFill>
          <a:blip r:embed="rId2"/>
          <a:stretch>
            <a:fillRect/>
          </a:stretch>
        </p:blipFill>
        <p:spPr>
          <a:xfrm>
            <a:off x="457200" y="6448319"/>
            <a:ext cx="202232" cy="195513"/>
          </a:xfrm>
          <a:prstGeom prst="rect">
            <a:avLst/>
          </a:prstGeom>
        </p:spPr>
      </p:pic>
    </p:spTree>
    <p:extLst>
      <p:ext uri="{BB962C8B-B14F-4D97-AF65-F5344CB8AC3E}">
        <p14:creationId xmlns:p14="http://schemas.microsoft.com/office/powerpoint/2010/main" val="35773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0660B-05DE-7627-0B5F-FDC462D3D6B3}"/>
              </a:ext>
            </a:extLst>
          </p:cNvPr>
          <p:cNvSpPr>
            <a:spLocks noGrp="1"/>
          </p:cNvSpPr>
          <p:nvPr>
            <p:ph type="sldNum" sz="quarter" idx="11"/>
          </p:nvPr>
        </p:nvSpPr>
        <p:spPr/>
        <p:txBody>
          <a:bodyPr/>
          <a:lstStyle/>
          <a:p>
            <a:pPr algn="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lgn="r">
                <a:defRPr/>
              </a:pPr>
              <a:t>‹#›</a:t>
            </a:fld>
            <a:endParaRPr lang="en-US" dirty="0">
              <a:latin typeface="Calibri" panose="020F0502020204030204" pitchFamily="34" charset="0"/>
            </a:endParaRPr>
          </a:p>
        </p:txBody>
      </p:sp>
    </p:spTree>
    <p:extLst>
      <p:ext uri="{BB962C8B-B14F-4D97-AF65-F5344CB8AC3E}">
        <p14:creationId xmlns:p14="http://schemas.microsoft.com/office/powerpoint/2010/main" val="2604358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7448-4C57-B9AB-81C7-B6AF4C584E0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FDD881CD-970E-78CC-47AB-7328390FABE1}"/>
              </a:ext>
            </a:extLst>
          </p:cNvPr>
          <p:cNvSpPr>
            <a:spLocks noGrp="1"/>
          </p:cNvSpPr>
          <p:nvPr>
            <p:ph type="ftr" sz="quarter" idx="11"/>
          </p:nvPr>
        </p:nvSpPr>
        <p:spPr>
          <a:xfrm>
            <a:off x="4038600" y="6248401"/>
            <a:ext cx="4114800" cy="5969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ＭＳ Ｐゴシック"/>
              </a:rPr>
              <a:t>Copyright © 2024 by Hartford Funds. This material is for informational (or educational) purposes only.</a:t>
            </a:r>
          </a:p>
        </p:txBody>
      </p:sp>
      <p:sp>
        <p:nvSpPr>
          <p:cNvPr id="5" name="Slide Number Placeholder 5">
            <a:extLst>
              <a:ext uri="{FF2B5EF4-FFF2-40B4-BE49-F238E27FC236}">
                <a16:creationId xmlns:a16="http://schemas.microsoft.com/office/drawing/2014/main" id="{8BE2D191-913D-CD97-1E85-E2B887649A9A}"/>
              </a:ext>
            </a:extLst>
          </p:cNvPr>
          <p:cNvSpPr>
            <a:spLocks noGrp="1"/>
          </p:cNvSpPr>
          <p:nvPr>
            <p:ph type="sldNum" sz="quarter" idx="4"/>
          </p:nvPr>
        </p:nvSpPr>
        <p:spPr>
          <a:xfrm>
            <a:off x="8610599" y="6481042"/>
            <a:ext cx="33241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a:t>
            </a:fld>
            <a:endParaRPr lang="en-US" dirty="0">
              <a:latin typeface="Calibri" panose="020F0502020204030204" pitchFamily="34" charset="0"/>
            </a:endParaRPr>
          </a:p>
        </p:txBody>
      </p:sp>
    </p:spTree>
    <p:extLst>
      <p:ext uri="{BB962C8B-B14F-4D97-AF65-F5344CB8AC3E}">
        <p14:creationId xmlns:p14="http://schemas.microsoft.com/office/powerpoint/2010/main" val="168988259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B22385-65D6-EC4A-FFCC-084D6C325C20}"/>
              </a:ext>
            </a:extLst>
          </p:cNvPr>
          <p:cNvSpPr>
            <a:spLocks noGrp="1"/>
          </p:cNvSpPr>
          <p:nvPr>
            <p:ph type="sldNum" sz="quarter" idx="11"/>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a:t>
            </a:fld>
            <a:endParaRPr lang="en-US" dirty="0">
              <a:latin typeface="Calibri" panose="020F0502020204030204" pitchFamily="34" charset="0"/>
            </a:endParaRPr>
          </a:p>
        </p:txBody>
      </p:sp>
    </p:spTree>
    <p:extLst>
      <p:ext uri="{BB962C8B-B14F-4D97-AF65-F5344CB8AC3E}">
        <p14:creationId xmlns:p14="http://schemas.microsoft.com/office/powerpoint/2010/main" val="3667224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7C0C07-AF34-3711-6376-0677DA8579D2}"/>
              </a:ext>
            </a:extLst>
          </p:cNvPr>
          <p:cNvSpPr>
            <a:spLocks noGrp="1"/>
          </p:cNvSpPr>
          <p:nvPr>
            <p:ph type="sldNum" sz="quarter" idx="10"/>
          </p:nvPr>
        </p:nvSpPr>
        <p:spPr>
          <a:xfrm>
            <a:off x="9175977" y="6294198"/>
            <a:ext cx="2844800" cy="476250"/>
          </a:xfrm>
          <a:prstGeom prst="rect">
            <a:avLst/>
          </a:prstGeom>
        </p:spPr>
        <p:txBody>
          <a:bodyPr/>
          <a:lstStyle>
            <a:lvl1pPr>
              <a:defRPr>
                <a:latin typeface="Calibri" panose="020F0502020204030204" pitchFamily="34" charset="0"/>
              </a:defRPr>
            </a:lvl1pPr>
          </a:lstStyle>
          <a:p>
            <a:pPr>
              <a:defRPr/>
            </a:pPr>
            <a:fld id="{098F27AE-F8A1-453E-8C2F-3FD5FC6AA2AE}" type="slidenum">
              <a:rPr lang="en-US" smtClean="0"/>
              <a:pPr>
                <a:defRPr/>
              </a:pPr>
              <a:t>‹#›</a:t>
            </a:fld>
            <a:endParaRPr lang="en-US" dirty="0"/>
          </a:p>
        </p:txBody>
      </p:sp>
    </p:spTree>
    <p:extLst>
      <p:ext uri="{BB962C8B-B14F-4D97-AF65-F5344CB8AC3E}">
        <p14:creationId xmlns:p14="http://schemas.microsoft.com/office/powerpoint/2010/main" val="11904959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7B54D-987D-9B45-543F-B8C82149CC72}"/>
              </a:ext>
            </a:extLst>
          </p:cNvPr>
          <p:cNvSpPr>
            <a:spLocks noGrp="1"/>
          </p:cNvSpPr>
          <p:nvPr>
            <p:ph type="title"/>
          </p:nvPr>
        </p:nvSpPr>
        <p:spPr>
          <a:xfrm>
            <a:off x="838200" y="1240054"/>
            <a:ext cx="10515600" cy="1325563"/>
          </a:xfrm>
          <a:prstGeom prst="rect">
            <a:avLst/>
          </a:prstGeom>
        </p:spPr>
        <p:txBody>
          <a:bodyPr vert="horz" lIns="91440" tIns="45720" rIns="91440" bIns="45720" rtlCol="0" anchor="t">
            <a:normAutofit/>
          </a:bodyPr>
          <a:lstStyle/>
          <a:p>
            <a:r>
              <a:rPr lang="en-US"/>
              <a:t>Click to edit Master title style</a:t>
            </a:r>
          </a:p>
        </p:txBody>
      </p:sp>
      <p:sp>
        <p:nvSpPr>
          <p:cNvPr id="7" name="Slide Number Placeholder 5">
            <a:extLst>
              <a:ext uri="{FF2B5EF4-FFF2-40B4-BE49-F238E27FC236}">
                <a16:creationId xmlns:a16="http://schemas.microsoft.com/office/drawing/2014/main" id="{B04DF3BE-7DBC-4075-A25D-3A37264A674D}"/>
              </a:ext>
            </a:extLst>
          </p:cNvPr>
          <p:cNvSpPr>
            <a:spLocks noGrp="1"/>
          </p:cNvSpPr>
          <p:nvPr>
            <p:ph type="sldNum" sz="quarter" idx="4"/>
          </p:nvPr>
        </p:nvSpPr>
        <p:spPr>
          <a:xfrm>
            <a:off x="8610599" y="6248400"/>
            <a:ext cx="3324101" cy="597767"/>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a:t>
            </a:fld>
            <a:endParaRPr lang="en-US" dirty="0">
              <a:latin typeface="Calibri" panose="020F0502020204030204" pitchFamily="34" charset="0"/>
            </a:endParaRPr>
          </a:p>
        </p:txBody>
      </p:sp>
      <p:sp>
        <p:nvSpPr>
          <p:cNvPr id="4" name="Rectangle 24">
            <a:extLst>
              <a:ext uri="{FF2B5EF4-FFF2-40B4-BE49-F238E27FC236}">
                <a16:creationId xmlns:a16="http://schemas.microsoft.com/office/drawing/2014/main" id="{CA1C04C8-6E51-0291-C34E-3EA637DAFCE1}"/>
              </a:ext>
            </a:extLst>
          </p:cNvPr>
          <p:cNvSpPr>
            <a:spLocks noChangeArrowheads="1"/>
          </p:cNvSpPr>
          <p:nvPr userDrawn="1"/>
        </p:nvSpPr>
        <p:spPr bwMode="auto">
          <a:xfrm>
            <a:off x="2082800" y="6248400"/>
            <a:ext cx="8026400" cy="609600"/>
          </a:xfrm>
          <a:prstGeom prst="rect">
            <a:avLst/>
          </a:prstGeom>
          <a:noFill/>
          <a:ln w="9525">
            <a:noFill/>
            <a:miter lim="800000"/>
            <a:headEnd/>
            <a:tailEnd/>
          </a:ln>
          <a:effectLst/>
        </p:spPr>
        <p:txBody>
          <a:bodyPr lIns="0" tIns="0" rIns="0" bIns="0" anchor="ctr">
            <a:noAutofit/>
          </a:bodyPr>
          <a:lstStyle/>
          <a:p>
            <a:pPr algn="ctr" eaLnBrk="0" hangingPunct="0">
              <a:defRPr/>
            </a:pPr>
            <a:r>
              <a:rPr lang="en-US" sz="800" b="0" i="1" dirty="0">
                <a:solidFill>
                  <a:srgbClr val="000000"/>
                </a:solidFill>
                <a:latin typeface="Calibri" panose="020F0502020204030204" pitchFamily="34" charset="0"/>
                <a:ea typeface="ＭＳ Ｐゴシック"/>
                <a:cs typeface="ＭＳ Ｐゴシック"/>
              </a:rPr>
              <a:t>Copyright © 2026 by Hartford Funds</a:t>
            </a:r>
          </a:p>
        </p:txBody>
      </p:sp>
    </p:spTree>
    <p:extLst>
      <p:ext uri="{BB962C8B-B14F-4D97-AF65-F5344CB8AC3E}">
        <p14:creationId xmlns:p14="http://schemas.microsoft.com/office/powerpoint/2010/main" val="794839932"/>
      </p:ext>
    </p:extLst>
  </p:cSld>
  <p:clrMap bg1="lt1" tx1="dk1" bg2="lt2" tx2="dk2" accent1="accent1" accent2="accent2" accent3="accent3" accent4="accent4" accent5="accent5" accent6="accent6" hlink="hlink" folHlink="folHlink"/>
  <p:sldLayoutIdLst>
    <p:sldLayoutId id="2147483648" r:id="rId1"/>
    <p:sldLayoutId id="2147483694" r:id="rId2"/>
  </p:sldLayoutIdLst>
  <p:hf hdr="0" ftr="0" dt="0"/>
  <p:txStyles>
    <p:titleStyle>
      <a:lvl1pPr algn="ctr" defTabSz="914400" rtl="0" eaLnBrk="1" latinLnBrk="0" hangingPunct="1">
        <a:lnSpc>
          <a:spcPct val="90000"/>
        </a:lnSpc>
        <a:spcBef>
          <a:spcPct val="0"/>
        </a:spcBef>
        <a:buNone/>
        <a:defRPr sz="35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353D34-2D62-F0D3-5789-1E344B9D7837}"/>
              </a:ext>
            </a:extLst>
          </p:cNvPr>
          <p:cNvSpPr/>
          <p:nvPr userDrawn="1"/>
        </p:nvSpPr>
        <p:spPr>
          <a:xfrm>
            <a:off x="0" y="0"/>
            <a:ext cx="12192000" cy="548640"/>
          </a:xfrm>
          <a:prstGeom prst="rect">
            <a:avLst/>
          </a:prstGeom>
          <a:solidFill>
            <a:srgbClr val="598F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Title Placeholder 1">
            <a:extLst>
              <a:ext uri="{FF2B5EF4-FFF2-40B4-BE49-F238E27FC236}">
                <a16:creationId xmlns:a16="http://schemas.microsoft.com/office/drawing/2014/main" id="{54D1697E-F5A0-D99B-B4C4-417840967167}"/>
              </a:ext>
            </a:extLst>
          </p:cNvPr>
          <p:cNvSpPr>
            <a:spLocks noGrp="1"/>
          </p:cNvSpPr>
          <p:nvPr>
            <p:ph type="title"/>
          </p:nvPr>
        </p:nvSpPr>
        <p:spPr>
          <a:xfrm>
            <a:off x="838200" y="1086280"/>
            <a:ext cx="10515600" cy="604408"/>
          </a:xfrm>
          <a:prstGeom prst="rect">
            <a:avLst/>
          </a:prstGeom>
        </p:spPr>
        <p:txBody>
          <a:bodyPr vert="horz" lIns="91440" tIns="45720" rIns="91440" bIns="45720" rtlCol="0" anchor="t">
            <a:normAutofit/>
          </a:bodyPr>
          <a:lstStyle/>
          <a:p>
            <a:r>
              <a:rPr kumimoji="0" lang="en-US" sz="3500" b="0" i="0" u="none" strike="noStrike" kern="0" cap="none" spc="0" normalizeH="0" baseline="0" noProof="0">
                <a:ln>
                  <a:noFill/>
                </a:ln>
                <a:solidFill>
                  <a:srgbClr val="000000"/>
                </a:solidFill>
                <a:effectLst/>
                <a:uLnTx/>
                <a:uFillTx/>
                <a:latin typeface="Calibri" panose="020F0502020204030204" pitchFamily="34" charset="0"/>
                <a:ea typeface="+mj-ea"/>
                <a:cs typeface="Calibri" panose="020F0502020204030204" pitchFamily="34" charset="0"/>
              </a:rPr>
              <a:t>Click to edit Master title style</a:t>
            </a:r>
            <a:endParaRPr lang="en-US"/>
          </a:p>
        </p:txBody>
      </p:sp>
      <p:sp>
        <p:nvSpPr>
          <p:cNvPr id="4" name="Slide Number Placeholder 5">
            <a:extLst>
              <a:ext uri="{FF2B5EF4-FFF2-40B4-BE49-F238E27FC236}">
                <a16:creationId xmlns:a16="http://schemas.microsoft.com/office/drawing/2014/main" id="{1B9A3D1E-1DB0-69EC-FB00-A4BEFA7EAB5B}"/>
              </a:ext>
            </a:extLst>
          </p:cNvPr>
          <p:cNvSpPr>
            <a:spLocks noGrp="1"/>
          </p:cNvSpPr>
          <p:nvPr>
            <p:ph type="sldNum" sz="quarter" idx="4"/>
          </p:nvPr>
        </p:nvSpPr>
        <p:spPr>
          <a:xfrm>
            <a:off x="8610599" y="6248400"/>
            <a:ext cx="3324101" cy="597767"/>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a:t>
            </a:fld>
            <a:endParaRPr lang="en-US" dirty="0">
              <a:latin typeface="Calibri" panose="020F0502020204030204" pitchFamily="34" charset="0"/>
            </a:endParaRPr>
          </a:p>
        </p:txBody>
      </p:sp>
      <p:pic>
        <p:nvPicPr>
          <p:cNvPr id="6" name="Picture 5" descr="A blue and black logo&#10;&#10;Description automatically generated">
            <a:extLst>
              <a:ext uri="{FF2B5EF4-FFF2-40B4-BE49-F238E27FC236}">
                <a16:creationId xmlns:a16="http://schemas.microsoft.com/office/drawing/2014/main" id="{1C84A307-E66F-0359-B3EF-3EE105E03F45}"/>
              </a:ext>
            </a:extLst>
          </p:cNvPr>
          <p:cNvPicPr>
            <a:picLocks noChangeAspect="1"/>
          </p:cNvPicPr>
          <p:nvPr userDrawn="1"/>
        </p:nvPicPr>
        <p:blipFill>
          <a:blip r:embed="rId3"/>
          <a:stretch>
            <a:fillRect/>
          </a:stretch>
        </p:blipFill>
        <p:spPr>
          <a:xfrm>
            <a:off x="457200" y="6448319"/>
            <a:ext cx="202232" cy="195513"/>
          </a:xfrm>
          <a:prstGeom prst="rect">
            <a:avLst/>
          </a:prstGeom>
        </p:spPr>
      </p:pic>
      <p:sp>
        <p:nvSpPr>
          <p:cNvPr id="7" name="Text Box 4">
            <a:extLst>
              <a:ext uri="{FF2B5EF4-FFF2-40B4-BE49-F238E27FC236}">
                <a16:creationId xmlns:a16="http://schemas.microsoft.com/office/drawing/2014/main" id="{D8D8FD8C-5A53-8073-E080-60AC2A72170C}"/>
              </a:ext>
            </a:extLst>
          </p:cNvPr>
          <p:cNvSpPr txBox="1">
            <a:spLocks noChangeArrowheads="1"/>
          </p:cNvSpPr>
          <p:nvPr userDrawn="1"/>
        </p:nvSpPr>
        <p:spPr bwMode="auto">
          <a:xfrm>
            <a:off x="457200" y="19664"/>
            <a:ext cx="7363628" cy="548640"/>
          </a:xfrm>
          <a:prstGeom prst="rect">
            <a:avLst/>
          </a:prstGeom>
          <a:noFill/>
          <a:ln w="9525">
            <a:noFill/>
            <a:miter lim="800000"/>
            <a:headEnd/>
            <a:tailEnd/>
          </a:ln>
        </p:spPr>
        <p:txBody>
          <a:bodyPr wrap="square" anchor="ctr" anchorCtr="0">
            <a:noAutofit/>
          </a:bodyPr>
          <a:lstStyle/>
          <a:p>
            <a:pPr>
              <a:lnSpc>
                <a:spcPct val="75000"/>
              </a:lnSpc>
            </a:pPr>
            <a:r>
              <a:rPr lang="en-US" sz="1600" dirty="0">
                <a:solidFill>
                  <a:schemeClr val="bg1"/>
                </a:solidFill>
                <a:latin typeface="Calibri" panose="020F0502020204030204" pitchFamily="34" charset="0"/>
                <a:cs typeface="Calibri" panose="020F0502020204030204" pitchFamily="34" charset="0"/>
              </a:rPr>
              <a:t>WHAT IS THE MONKEY MIND?</a:t>
            </a:r>
          </a:p>
        </p:txBody>
      </p:sp>
      <p:sp>
        <p:nvSpPr>
          <p:cNvPr id="3" name="Rectangle 24">
            <a:extLst>
              <a:ext uri="{FF2B5EF4-FFF2-40B4-BE49-F238E27FC236}">
                <a16:creationId xmlns:a16="http://schemas.microsoft.com/office/drawing/2014/main" id="{38109987-9E3F-86C6-F808-5E4156A8583A}"/>
              </a:ext>
            </a:extLst>
          </p:cNvPr>
          <p:cNvSpPr>
            <a:spLocks noChangeArrowheads="1"/>
          </p:cNvSpPr>
          <p:nvPr userDrawn="1"/>
        </p:nvSpPr>
        <p:spPr bwMode="auto">
          <a:xfrm>
            <a:off x="2082800" y="6248400"/>
            <a:ext cx="8026400" cy="609600"/>
          </a:xfrm>
          <a:prstGeom prst="rect">
            <a:avLst/>
          </a:prstGeom>
          <a:noFill/>
          <a:ln w="9525">
            <a:noFill/>
            <a:miter lim="800000"/>
            <a:headEnd/>
            <a:tailEnd/>
          </a:ln>
          <a:effectLst/>
        </p:spPr>
        <p:txBody>
          <a:bodyPr lIns="0" tIns="0" rIns="0" bIns="0" anchor="ctr">
            <a:noAutofit/>
          </a:bodyPr>
          <a:lstStyle/>
          <a:p>
            <a:pPr algn="ctr" eaLnBrk="0" hangingPunct="0">
              <a:defRPr/>
            </a:pPr>
            <a:r>
              <a:rPr lang="en-US" sz="800" b="0" i="1" dirty="0">
                <a:solidFill>
                  <a:srgbClr val="000000"/>
                </a:solidFill>
                <a:latin typeface="Calibri" panose="020F0502020204030204" pitchFamily="34" charset="0"/>
                <a:ea typeface="ＭＳ Ｐゴシック"/>
                <a:cs typeface="ＭＳ Ｐゴシック"/>
              </a:rPr>
              <a:t>Copyright © 2026 by Hartford Funds</a:t>
            </a:r>
          </a:p>
        </p:txBody>
      </p:sp>
    </p:spTree>
    <p:extLst>
      <p:ext uri="{BB962C8B-B14F-4D97-AF65-F5344CB8AC3E}">
        <p14:creationId xmlns:p14="http://schemas.microsoft.com/office/powerpoint/2010/main" val="716735937"/>
      </p:ext>
    </p:extLst>
  </p:cSld>
  <p:clrMap bg1="lt1" tx1="dk1" bg2="lt2" tx2="dk2" accent1="accent1" accent2="accent2" accent3="accent3" accent4="accent4" accent5="accent5" accent6="accent6" hlink="hlink" folHlink="folHlink"/>
  <p:sldLayoutIdLst>
    <p:sldLayoutId id="2147483686" r:id="rId1"/>
  </p:sldLayoutIdLst>
  <p:transition>
    <p:fade/>
  </p:transition>
  <p:hf hdr="0" ftr="0" dt="0"/>
  <p:txStyles>
    <p:titleStyle>
      <a:lvl1pPr algn="ctr" rtl="0" eaLnBrk="0" fontAlgn="base" hangingPunct="0">
        <a:spcBef>
          <a:spcPct val="0"/>
        </a:spcBef>
        <a:spcAft>
          <a:spcPct val="0"/>
        </a:spcAft>
        <a:defRPr sz="2000" b="1">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C0A13977-BAF8-94C5-FAFE-9E45520B5998}"/>
              </a:ext>
            </a:extLst>
          </p:cNvPr>
          <p:cNvSpPr>
            <a:spLocks noGrp="1"/>
          </p:cNvSpPr>
          <p:nvPr>
            <p:ph type="sldNum" sz="quarter" idx="4"/>
          </p:nvPr>
        </p:nvSpPr>
        <p:spPr>
          <a:xfrm>
            <a:off x="8610599" y="6248400"/>
            <a:ext cx="3324101" cy="597767"/>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a:t>
            </a:fld>
            <a:endParaRPr lang="en-US" dirty="0">
              <a:latin typeface="Calibri" panose="020F0502020204030204" pitchFamily="34" charset="0"/>
            </a:endParaRPr>
          </a:p>
        </p:txBody>
      </p:sp>
      <p:sp>
        <p:nvSpPr>
          <p:cNvPr id="12" name="Title Placeholder 11">
            <a:extLst>
              <a:ext uri="{FF2B5EF4-FFF2-40B4-BE49-F238E27FC236}">
                <a16:creationId xmlns:a16="http://schemas.microsoft.com/office/drawing/2014/main" id="{875A19F0-F91A-8A31-132B-23BC21987B1F}"/>
              </a:ext>
            </a:extLst>
          </p:cNvPr>
          <p:cNvSpPr>
            <a:spLocks noGrp="1"/>
          </p:cNvSpPr>
          <p:nvPr>
            <p:ph type="title"/>
          </p:nvPr>
        </p:nvSpPr>
        <p:spPr>
          <a:xfrm>
            <a:off x="838200" y="1141228"/>
            <a:ext cx="10515600" cy="549460"/>
          </a:xfrm>
          <a:prstGeom prst="rect">
            <a:avLst/>
          </a:prstGeom>
        </p:spPr>
        <p:txBody>
          <a:bodyPr vert="horz" lIns="91440" tIns="45720" rIns="91440" bIns="45720" rtlCol="0" anchor="t">
            <a:normAutofit/>
          </a:bodyPr>
          <a:lstStyle/>
          <a:p>
            <a:r>
              <a:rPr lang="en-US"/>
              <a:t>Click to edit Master title style</a:t>
            </a:r>
          </a:p>
        </p:txBody>
      </p:sp>
      <p:sp>
        <p:nvSpPr>
          <p:cNvPr id="13" name="Text Box 4">
            <a:extLst>
              <a:ext uri="{FF2B5EF4-FFF2-40B4-BE49-F238E27FC236}">
                <a16:creationId xmlns:a16="http://schemas.microsoft.com/office/drawing/2014/main" id="{F9B4B1AC-74B7-06AD-A0D1-32FE6E787EC9}"/>
              </a:ext>
            </a:extLst>
          </p:cNvPr>
          <p:cNvSpPr txBox="1">
            <a:spLocks noChangeArrowheads="1"/>
          </p:cNvSpPr>
          <p:nvPr userDrawn="1"/>
        </p:nvSpPr>
        <p:spPr bwMode="auto">
          <a:xfrm>
            <a:off x="585877" y="217726"/>
            <a:ext cx="7363628" cy="333168"/>
          </a:xfrm>
          <a:prstGeom prst="rect">
            <a:avLst/>
          </a:prstGeom>
          <a:noFill/>
          <a:ln w="9525">
            <a:noFill/>
            <a:miter lim="800000"/>
            <a:headEnd/>
            <a:tailEnd/>
          </a:ln>
        </p:spPr>
        <p:txBody>
          <a:bodyPr wrap="square">
            <a:spAutoFit/>
          </a:bodyPr>
          <a:lstStyle/>
          <a:p>
            <a:pPr>
              <a:lnSpc>
                <a:spcPct val="75000"/>
              </a:lnSpc>
            </a:pPr>
            <a:r>
              <a:rPr lang="en-US" sz="2000" dirty="0">
                <a:solidFill>
                  <a:schemeClr val="bg1"/>
                </a:solidFill>
                <a:latin typeface="Calibri" panose="020F0502020204030204" pitchFamily="34" charset="0"/>
                <a:cs typeface="Calibri" panose="020F0502020204030204" pitchFamily="34" charset="0"/>
              </a:rPr>
              <a:t>Your Negotiation Parameters</a:t>
            </a:r>
          </a:p>
        </p:txBody>
      </p:sp>
      <p:sp>
        <p:nvSpPr>
          <p:cNvPr id="2" name="Rectangle 1">
            <a:extLst>
              <a:ext uri="{FF2B5EF4-FFF2-40B4-BE49-F238E27FC236}">
                <a16:creationId xmlns:a16="http://schemas.microsoft.com/office/drawing/2014/main" id="{97D6DD90-324A-0199-4191-9D2FA04DA218}"/>
              </a:ext>
            </a:extLst>
          </p:cNvPr>
          <p:cNvSpPr/>
          <p:nvPr userDrawn="1"/>
        </p:nvSpPr>
        <p:spPr>
          <a:xfrm>
            <a:off x="0" y="0"/>
            <a:ext cx="12192000" cy="548640"/>
          </a:xfrm>
          <a:prstGeom prst="rect">
            <a:avLst/>
          </a:prstGeom>
          <a:solidFill>
            <a:srgbClr val="562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ue and black logo&#10;&#10;Description automatically generated">
            <a:extLst>
              <a:ext uri="{FF2B5EF4-FFF2-40B4-BE49-F238E27FC236}">
                <a16:creationId xmlns:a16="http://schemas.microsoft.com/office/drawing/2014/main" id="{FEDB12E4-D7F7-3AF5-4378-5939F68613C4}"/>
              </a:ext>
            </a:extLst>
          </p:cNvPr>
          <p:cNvPicPr>
            <a:picLocks noChangeAspect="1"/>
          </p:cNvPicPr>
          <p:nvPr userDrawn="1"/>
        </p:nvPicPr>
        <p:blipFill>
          <a:blip r:embed="rId3"/>
          <a:stretch>
            <a:fillRect/>
          </a:stretch>
        </p:blipFill>
        <p:spPr>
          <a:xfrm>
            <a:off x="457200" y="6448319"/>
            <a:ext cx="202232" cy="195513"/>
          </a:xfrm>
          <a:prstGeom prst="rect">
            <a:avLst/>
          </a:prstGeom>
        </p:spPr>
      </p:pic>
      <p:sp>
        <p:nvSpPr>
          <p:cNvPr id="4" name="Text Box 4">
            <a:extLst>
              <a:ext uri="{FF2B5EF4-FFF2-40B4-BE49-F238E27FC236}">
                <a16:creationId xmlns:a16="http://schemas.microsoft.com/office/drawing/2014/main" id="{2BF392C5-D7AE-D752-A739-483ECB088CEF}"/>
              </a:ext>
            </a:extLst>
          </p:cNvPr>
          <p:cNvSpPr txBox="1">
            <a:spLocks noChangeArrowheads="1"/>
          </p:cNvSpPr>
          <p:nvPr userDrawn="1"/>
        </p:nvSpPr>
        <p:spPr bwMode="auto">
          <a:xfrm>
            <a:off x="457200" y="0"/>
            <a:ext cx="7363628" cy="548640"/>
          </a:xfrm>
          <a:prstGeom prst="rect">
            <a:avLst/>
          </a:prstGeom>
          <a:noFill/>
          <a:ln w="9525">
            <a:noFill/>
            <a:miter lim="800000"/>
            <a:headEnd/>
            <a:tailEnd/>
          </a:ln>
        </p:spPr>
        <p:txBody>
          <a:bodyPr wrap="square" anchor="ctr" anchorCtr="0">
            <a:noAutofit/>
          </a:bodyPr>
          <a:lstStyle/>
          <a:p>
            <a:pPr>
              <a:lnSpc>
                <a:spcPct val="75000"/>
              </a:lnSpc>
            </a:pPr>
            <a:r>
              <a:rPr lang="en-US" sz="1600" dirty="0">
                <a:solidFill>
                  <a:schemeClr val="bg1"/>
                </a:solidFill>
                <a:latin typeface="Calibri" panose="020F0502020204030204" pitchFamily="34" charset="0"/>
                <a:cs typeface="Calibri" panose="020F0502020204030204" pitchFamily="34" charset="0"/>
              </a:rPr>
              <a:t>THE COST OF ANXIETY</a:t>
            </a:r>
          </a:p>
        </p:txBody>
      </p:sp>
      <p:sp>
        <p:nvSpPr>
          <p:cNvPr id="6" name="Rectangle 24">
            <a:extLst>
              <a:ext uri="{FF2B5EF4-FFF2-40B4-BE49-F238E27FC236}">
                <a16:creationId xmlns:a16="http://schemas.microsoft.com/office/drawing/2014/main" id="{CF71E4A7-815D-4EAB-DF3D-A5427532A215}"/>
              </a:ext>
            </a:extLst>
          </p:cNvPr>
          <p:cNvSpPr>
            <a:spLocks noChangeArrowheads="1"/>
          </p:cNvSpPr>
          <p:nvPr userDrawn="1"/>
        </p:nvSpPr>
        <p:spPr bwMode="auto">
          <a:xfrm>
            <a:off x="2082800" y="6248400"/>
            <a:ext cx="8026400" cy="609600"/>
          </a:xfrm>
          <a:prstGeom prst="rect">
            <a:avLst/>
          </a:prstGeom>
          <a:noFill/>
          <a:ln w="9525">
            <a:noFill/>
            <a:miter lim="800000"/>
            <a:headEnd/>
            <a:tailEnd/>
          </a:ln>
          <a:effectLst/>
        </p:spPr>
        <p:txBody>
          <a:bodyPr lIns="0" tIns="0" rIns="0" bIns="0" anchor="ctr">
            <a:noAutofit/>
          </a:bodyPr>
          <a:lstStyle/>
          <a:p>
            <a:pPr algn="ctr" eaLnBrk="0" hangingPunct="0">
              <a:defRPr/>
            </a:pPr>
            <a:r>
              <a:rPr lang="en-US" sz="800" b="0" i="1" dirty="0">
                <a:solidFill>
                  <a:srgbClr val="000000"/>
                </a:solidFill>
                <a:latin typeface="Calibri" panose="020F0502020204030204" pitchFamily="34" charset="0"/>
                <a:ea typeface="ＭＳ Ｐゴシック"/>
                <a:cs typeface="ＭＳ Ｐゴシック"/>
              </a:rPr>
              <a:t>Copyright © 2026 by Hartford Funds</a:t>
            </a:r>
          </a:p>
        </p:txBody>
      </p:sp>
    </p:spTree>
    <p:extLst>
      <p:ext uri="{BB962C8B-B14F-4D97-AF65-F5344CB8AC3E}">
        <p14:creationId xmlns:p14="http://schemas.microsoft.com/office/powerpoint/2010/main" val="2068562879"/>
      </p:ext>
    </p:extLst>
  </p:cSld>
  <p:clrMap bg1="lt1" tx1="dk1" bg2="lt2" tx2="dk2" accent1="accent1" accent2="accent2" accent3="accent3" accent4="accent4" accent5="accent5" accent6="accent6" hlink="hlink" folHlink="folHlink"/>
  <p:sldLayoutIdLst>
    <p:sldLayoutId id="2147483690" r:id="rId1"/>
  </p:sldLayoutIdLst>
  <p:hf hdr="0" ftr="0" dt="0"/>
  <p:txStyles>
    <p:titleStyle>
      <a:lvl1pPr algn="ctr" defTabSz="914400" rtl="0" eaLnBrk="1" latinLnBrk="0" hangingPunct="1">
        <a:lnSpc>
          <a:spcPct val="90000"/>
        </a:lnSpc>
        <a:spcBef>
          <a:spcPct val="0"/>
        </a:spcBef>
        <a:buNone/>
        <a:defRPr sz="35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24A460-4ABC-E8B5-E9AD-1F5D0AD299C3}"/>
              </a:ext>
            </a:extLst>
          </p:cNvPr>
          <p:cNvSpPr/>
          <p:nvPr userDrawn="1"/>
        </p:nvSpPr>
        <p:spPr>
          <a:xfrm>
            <a:off x="0" y="0"/>
            <a:ext cx="12192000" cy="548640"/>
          </a:xfrm>
          <a:prstGeom prst="rect">
            <a:avLst/>
          </a:prstGeom>
          <a:solidFill>
            <a:srgbClr val="0085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8" name="Picture 7" descr="A blue and black logo&#10;&#10;Description automatically generated">
            <a:extLst>
              <a:ext uri="{FF2B5EF4-FFF2-40B4-BE49-F238E27FC236}">
                <a16:creationId xmlns:a16="http://schemas.microsoft.com/office/drawing/2014/main" id="{FEFBDC81-D143-340C-34A2-C62A4821BBCD}"/>
              </a:ext>
            </a:extLst>
          </p:cNvPr>
          <p:cNvPicPr>
            <a:picLocks noChangeAspect="1"/>
          </p:cNvPicPr>
          <p:nvPr userDrawn="1"/>
        </p:nvPicPr>
        <p:blipFill>
          <a:blip r:embed="rId3"/>
          <a:stretch>
            <a:fillRect/>
          </a:stretch>
        </p:blipFill>
        <p:spPr>
          <a:xfrm>
            <a:off x="457200" y="6448319"/>
            <a:ext cx="202232" cy="195513"/>
          </a:xfrm>
          <a:prstGeom prst="rect">
            <a:avLst/>
          </a:prstGeom>
        </p:spPr>
      </p:pic>
      <p:sp>
        <p:nvSpPr>
          <p:cNvPr id="5" name="Title Placeholder 4">
            <a:extLst>
              <a:ext uri="{FF2B5EF4-FFF2-40B4-BE49-F238E27FC236}">
                <a16:creationId xmlns:a16="http://schemas.microsoft.com/office/drawing/2014/main" id="{7B6D973C-5233-804E-12BF-38B11026B2AF}"/>
              </a:ext>
            </a:extLst>
          </p:cNvPr>
          <p:cNvSpPr>
            <a:spLocks noGrp="1"/>
          </p:cNvSpPr>
          <p:nvPr>
            <p:ph type="title"/>
          </p:nvPr>
        </p:nvSpPr>
        <p:spPr>
          <a:xfrm>
            <a:off x="945078" y="1188588"/>
            <a:ext cx="10515600" cy="1325563"/>
          </a:xfrm>
          <a:prstGeom prst="rect">
            <a:avLst/>
          </a:prstGeom>
        </p:spPr>
        <p:txBody>
          <a:bodyPr vert="horz" lIns="91440" tIns="45720" rIns="91440" bIns="45720" rtlCol="0" anchor="t">
            <a:normAutofit/>
          </a:bodyPr>
          <a:lstStyle/>
          <a:p>
            <a:r>
              <a:rPr lang="en-US"/>
              <a:t>Click to edit Master title style</a:t>
            </a:r>
          </a:p>
        </p:txBody>
      </p:sp>
      <p:sp>
        <p:nvSpPr>
          <p:cNvPr id="6" name="Slide Number Placeholder 5">
            <a:extLst>
              <a:ext uri="{FF2B5EF4-FFF2-40B4-BE49-F238E27FC236}">
                <a16:creationId xmlns:a16="http://schemas.microsoft.com/office/drawing/2014/main" id="{809B3EC4-A2C6-599B-134A-9372CC81836D}"/>
              </a:ext>
            </a:extLst>
          </p:cNvPr>
          <p:cNvSpPr>
            <a:spLocks noGrp="1"/>
          </p:cNvSpPr>
          <p:nvPr>
            <p:ph type="sldNum" sz="quarter" idx="4"/>
          </p:nvPr>
        </p:nvSpPr>
        <p:spPr>
          <a:xfrm>
            <a:off x="8610599" y="6248400"/>
            <a:ext cx="3324101" cy="597767"/>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a:t>
            </a:fld>
            <a:endParaRPr lang="en-US" dirty="0">
              <a:latin typeface="Calibri" panose="020F0502020204030204" pitchFamily="34" charset="0"/>
            </a:endParaRPr>
          </a:p>
        </p:txBody>
      </p:sp>
      <p:sp>
        <p:nvSpPr>
          <p:cNvPr id="3" name="Text Box 4">
            <a:extLst>
              <a:ext uri="{FF2B5EF4-FFF2-40B4-BE49-F238E27FC236}">
                <a16:creationId xmlns:a16="http://schemas.microsoft.com/office/drawing/2014/main" id="{19F655AA-E077-8A2B-4EAC-544EFD2E7DB7}"/>
              </a:ext>
            </a:extLst>
          </p:cNvPr>
          <p:cNvSpPr txBox="1">
            <a:spLocks noChangeArrowheads="1"/>
          </p:cNvSpPr>
          <p:nvPr userDrawn="1"/>
        </p:nvSpPr>
        <p:spPr bwMode="auto">
          <a:xfrm>
            <a:off x="457200" y="0"/>
            <a:ext cx="7363628" cy="548640"/>
          </a:xfrm>
          <a:prstGeom prst="rect">
            <a:avLst/>
          </a:prstGeom>
          <a:noFill/>
          <a:ln w="9525">
            <a:noFill/>
            <a:miter lim="800000"/>
            <a:headEnd/>
            <a:tailEnd/>
          </a:ln>
        </p:spPr>
        <p:txBody>
          <a:bodyPr wrap="square" anchor="ctr" anchorCtr="0">
            <a:noAutofit/>
          </a:bodyPr>
          <a:lstStyle/>
          <a:p>
            <a:pPr>
              <a:lnSpc>
                <a:spcPct val="75000"/>
              </a:lnSpc>
            </a:pPr>
            <a:r>
              <a:rPr lang="en-US" sz="1600" dirty="0">
                <a:solidFill>
                  <a:schemeClr val="bg1"/>
                </a:solidFill>
                <a:latin typeface="Calibri" panose="020F0502020204030204" pitchFamily="34" charset="0"/>
                <a:cs typeface="Calibri" panose="020F0502020204030204" pitchFamily="34" charset="0"/>
              </a:rPr>
              <a:t>TAMING THE MONKEY</a:t>
            </a:r>
          </a:p>
        </p:txBody>
      </p:sp>
      <p:sp>
        <p:nvSpPr>
          <p:cNvPr id="4" name="Rectangle 24">
            <a:extLst>
              <a:ext uri="{FF2B5EF4-FFF2-40B4-BE49-F238E27FC236}">
                <a16:creationId xmlns:a16="http://schemas.microsoft.com/office/drawing/2014/main" id="{59F671E4-20AF-0393-9A64-2B8E589B7414}"/>
              </a:ext>
            </a:extLst>
          </p:cNvPr>
          <p:cNvSpPr>
            <a:spLocks noChangeArrowheads="1"/>
          </p:cNvSpPr>
          <p:nvPr userDrawn="1"/>
        </p:nvSpPr>
        <p:spPr bwMode="auto">
          <a:xfrm>
            <a:off x="2082800" y="6248400"/>
            <a:ext cx="8026400" cy="609600"/>
          </a:xfrm>
          <a:prstGeom prst="rect">
            <a:avLst/>
          </a:prstGeom>
          <a:noFill/>
          <a:ln w="9525">
            <a:noFill/>
            <a:miter lim="800000"/>
            <a:headEnd/>
            <a:tailEnd/>
          </a:ln>
          <a:effectLst/>
        </p:spPr>
        <p:txBody>
          <a:bodyPr lIns="0" tIns="0" rIns="0" bIns="0" anchor="ctr">
            <a:noAutofit/>
          </a:bodyPr>
          <a:lstStyle/>
          <a:p>
            <a:pPr algn="ctr" eaLnBrk="0" hangingPunct="0">
              <a:defRPr/>
            </a:pPr>
            <a:r>
              <a:rPr lang="en-US" sz="800" b="0" i="1" dirty="0">
                <a:solidFill>
                  <a:srgbClr val="000000"/>
                </a:solidFill>
                <a:latin typeface="Calibri" panose="020F0502020204030204" pitchFamily="34" charset="0"/>
                <a:ea typeface="ＭＳ Ｐゴシック"/>
                <a:cs typeface="ＭＳ Ｐゴシック"/>
              </a:rPr>
              <a:t>Copyright © 2026 by Hartford Funds</a:t>
            </a:r>
          </a:p>
        </p:txBody>
      </p:sp>
    </p:spTree>
    <p:extLst>
      <p:ext uri="{BB962C8B-B14F-4D97-AF65-F5344CB8AC3E}">
        <p14:creationId xmlns:p14="http://schemas.microsoft.com/office/powerpoint/2010/main" val="1024951308"/>
      </p:ext>
    </p:extLst>
  </p:cSld>
  <p:clrMap bg1="lt1" tx1="dk1" bg2="lt2" tx2="dk2" accent1="accent1" accent2="accent2" accent3="accent3" accent4="accent4" accent5="accent5" accent6="accent6" hlink="hlink" folHlink="folHlink"/>
  <p:sldLayoutIdLst>
    <p:sldLayoutId id="2147483683" r:id="rId1"/>
  </p:sldLayoutIdLst>
  <p:transition>
    <p:fade/>
  </p:transition>
  <p:hf hdr="0" ftr="0" dt="0"/>
  <p:txStyles>
    <p:titleStyle>
      <a:lvl1pPr algn="ctr" rtl="0" eaLnBrk="0" fontAlgn="base" hangingPunct="0">
        <a:spcBef>
          <a:spcPct val="0"/>
        </a:spcBef>
        <a:spcAft>
          <a:spcPct val="0"/>
        </a:spcAft>
        <a:defRPr sz="3500" b="0">
          <a:solidFill>
            <a:schemeClr val="tx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9420FA-B8CE-CCA5-0983-1E1F91A1FB60}"/>
              </a:ext>
            </a:extLst>
          </p:cNvPr>
          <p:cNvPicPr>
            <a:picLocks noChangeAspect="1"/>
          </p:cNvPicPr>
          <p:nvPr/>
        </p:nvPicPr>
        <p:blipFill>
          <a:blip r:embed="rId3"/>
          <a:stretch>
            <a:fillRect/>
          </a:stretch>
        </p:blipFill>
        <p:spPr>
          <a:xfrm>
            <a:off x="5013960" y="-30996"/>
            <a:ext cx="7178040" cy="5859780"/>
          </a:xfrm>
          <a:prstGeom prst="rect">
            <a:avLst/>
          </a:prstGeom>
        </p:spPr>
      </p:pic>
      <p:pic>
        <p:nvPicPr>
          <p:cNvPr id="8" name="Picture 8">
            <a:extLst>
              <a:ext uri="{FF2B5EF4-FFF2-40B4-BE49-F238E27FC236}">
                <a16:creationId xmlns:a16="http://schemas.microsoft.com/office/drawing/2014/main" id="{56A062FA-F88D-2607-0166-CF3645B89C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032282" y="6133867"/>
            <a:ext cx="2519363" cy="473202"/>
          </a:xfrm>
          <a:prstGeom prst="rect">
            <a:avLst/>
          </a:prstGeom>
        </p:spPr>
      </p:pic>
      <p:sp>
        <p:nvSpPr>
          <p:cNvPr id="9" name="Rectangle 8">
            <a:extLst>
              <a:ext uri="{FF2B5EF4-FFF2-40B4-BE49-F238E27FC236}">
                <a16:creationId xmlns:a16="http://schemas.microsoft.com/office/drawing/2014/main" id="{B7B5076F-A0A9-42F1-BE57-ACF8EB012A78}"/>
              </a:ext>
            </a:extLst>
          </p:cNvPr>
          <p:cNvSpPr/>
          <p:nvPr/>
        </p:nvSpPr>
        <p:spPr bwMode="auto">
          <a:xfrm>
            <a:off x="0" y="0"/>
            <a:ext cx="6235896" cy="5826802"/>
          </a:xfrm>
          <a:prstGeom prst="rect">
            <a:avLst/>
          </a:prstGeom>
          <a:solidFill>
            <a:srgbClr val="0E20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C3C"/>
              </a:solidFill>
              <a:effectLst/>
              <a:uLnTx/>
              <a:uFillTx/>
              <a:ea typeface="+mn-ea"/>
              <a:cs typeface="+mn-cs"/>
            </a:endParaRPr>
          </a:p>
        </p:txBody>
      </p:sp>
      <p:sp>
        <p:nvSpPr>
          <p:cNvPr id="11" name="Rectangle 10">
            <a:extLst>
              <a:ext uri="{FF2B5EF4-FFF2-40B4-BE49-F238E27FC236}">
                <a16:creationId xmlns:a16="http://schemas.microsoft.com/office/drawing/2014/main" id="{848620C0-D66F-E238-573E-C8208D3EC09B}"/>
              </a:ext>
            </a:extLst>
          </p:cNvPr>
          <p:cNvSpPr/>
          <p:nvPr/>
        </p:nvSpPr>
        <p:spPr>
          <a:xfrm>
            <a:off x="650590" y="591487"/>
            <a:ext cx="10864079" cy="4617720"/>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Title 4">
            <a:extLst>
              <a:ext uri="{FF2B5EF4-FFF2-40B4-BE49-F238E27FC236}">
                <a16:creationId xmlns:a16="http://schemas.microsoft.com/office/drawing/2014/main" id="{3665401C-3E71-F7D4-2284-4093A91BEC64}"/>
              </a:ext>
            </a:extLst>
          </p:cNvPr>
          <p:cNvSpPr txBox="1">
            <a:spLocks/>
          </p:cNvSpPr>
          <p:nvPr/>
        </p:nvSpPr>
        <p:spPr>
          <a:xfrm>
            <a:off x="1420508" y="1412198"/>
            <a:ext cx="3898875" cy="3285972"/>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pPr>
              <a:lnSpc>
                <a:spcPts val="4900"/>
              </a:lnSpc>
              <a:spcAft>
                <a:spcPts val="1200"/>
              </a:spcAft>
            </a:pPr>
            <a:r>
              <a:rPr lang="en-US" sz="4800" b="0" kern="1200" dirty="0">
                <a:solidFill>
                  <a:srgbClr val="FFFFFF"/>
                </a:solidFill>
                <a:latin typeface="Calibri" panose="020F0502020204030204" pitchFamily="34" charset="0"/>
                <a:ea typeface="+mn-ea"/>
                <a:cs typeface="Calibri" panose="020F0502020204030204" pitchFamily="34" charset="0"/>
              </a:rPr>
              <a:t>The  </a:t>
            </a:r>
            <a:br>
              <a:rPr lang="en-US" sz="4800" b="0" kern="1200" dirty="0">
                <a:solidFill>
                  <a:srgbClr val="FFFFFF"/>
                </a:solidFill>
                <a:latin typeface="Calibri" panose="020F0502020204030204" pitchFamily="34" charset="0"/>
                <a:ea typeface="+mn-ea"/>
                <a:cs typeface="Calibri" panose="020F0502020204030204" pitchFamily="34" charset="0"/>
              </a:rPr>
            </a:br>
            <a:r>
              <a:rPr lang="en-US" sz="4800" b="0" kern="1200" dirty="0">
                <a:solidFill>
                  <a:srgbClr val="FFFFFF"/>
                </a:solidFill>
                <a:latin typeface="Calibri" panose="020F0502020204030204" pitchFamily="34" charset="0"/>
                <a:ea typeface="+mn-ea"/>
                <a:cs typeface="Calibri" panose="020F0502020204030204" pitchFamily="34" charset="0"/>
              </a:rPr>
              <a:t>Overprotective </a:t>
            </a:r>
            <a:br>
              <a:rPr lang="en-US" sz="4800" b="0" kern="1200" dirty="0">
                <a:solidFill>
                  <a:srgbClr val="FFFFFF"/>
                </a:solidFill>
                <a:latin typeface="Calibri" panose="020F0502020204030204" pitchFamily="34" charset="0"/>
                <a:ea typeface="+mn-ea"/>
                <a:cs typeface="Calibri" panose="020F0502020204030204" pitchFamily="34" charset="0"/>
              </a:rPr>
            </a:br>
            <a:r>
              <a:rPr lang="en-US" sz="4800" b="0" kern="1200" dirty="0">
                <a:solidFill>
                  <a:srgbClr val="FFFFFF"/>
                </a:solidFill>
                <a:latin typeface="Calibri" panose="020F0502020204030204" pitchFamily="34" charset="0"/>
                <a:ea typeface="+mn-ea"/>
                <a:cs typeface="Calibri" panose="020F0502020204030204" pitchFamily="34" charset="0"/>
              </a:rPr>
              <a:t>Brain</a:t>
            </a:r>
            <a:endParaRPr lang="en-US" sz="2800" b="0" dirty="0">
              <a:solidFill>
                <a:srgbClr val="FFFFFF"/>
              </a:solidFill>
              <a:latin typeface="Calibri" panose="020F0502020204030204" pitchFamily="34" charset="0"/>
              <a:ea typeface="+mn-ea"/>
              <a:cs typeface="Calibri" panose="020F0502020204030204" pitchFamily="34" charset="0"/>
            </a:endParaRPr>
          </a:p>
          <a:p>
            <a:r>
              <a:rPr lang="en-US" sz="1800" b="0" dirty="0">
                <a:latin typeface="+mn-lt"/>
              </a:rPr>
              <a:t>How to keep it from undermining your health, finances, and decision-making as you age</a:t>
            </a:r>
          </a:p>
        </p:txBody>
      </p:sp>
    </p:spTree>
    <p:extLst>
      <p:ext uri="{BB962C8B-B14F-4D97-AF65-F5344CB8AC3E}">
        <p14:creationId xmlns:p14="http://schemas.microsoft.com/office/powerpoint/2010/main" val="4135995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C3964-616F-678F-FA47-BD71810279A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062EC8A-D678-7A14-9633-74069620473C}"/>
              </a:ext>
            </a:extLst>
          </p:cNvPr>
          <p:cNvSpPr/>
          <p:nvPr/>
        </p:nvSpPr>
        <p:spPr>
          <a:xfrm>
            <a:off x="0" y="528807"/>
            <a:ext cx="3860800" cy="5719593"/>
          </a:xfrm>
          <a:prstGeom prst="rect">
            <a:avLst/>
          </a:prstGeom>
          <a:solidFill>
            <a:srgbClr val="0E213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sp>
        <p:nvSpPr>
          <p:cNvPr id="4" name="Title 3">
            <a:extLst>
              <a:ext uri="{FF2B5EF4-FFF2-40B4-BE49-F238E27FC236}">
                <a16:creationId xmlns:a16="http://schemas.microsoft.com/office/drawing/2014/main" id="{C22CD5B4-15FB-72FC-F7A3-32FE963B6B70}"/>
              </a:ext>
            </a:extLst>
          </p:cNvPr>
          <p:cNvSpPr>
            <a:spLocks noGrp="1"/>
          </p:cNvSpPr>
          <p:nvPr>
            <p:ph type="title"/>
          </p:nvPr>
        </p:nvSpPr>
        <p:spPr>
          <a:xfrm>
            <a:off x="763772" y="3276587"/>
            <a:ext cx="2521688" cy="1848306"/>
          </a:xfrm>
        </p:spPr>
        <p:txBody>
          <a:bodyPr>
            <a:normAutofit fontScale="90000"/>
          </a:bodyPr>
          <a:lstStyle/>
          <a:p>
            <a:pPr marL="0" marR="0" lvl="0" indent="0" defTabSz="914400" rtl="0" eaLnBrk="1" fontAlgn="base" latinLnBrk="0" hangingPunct="1">
              <a:lnSpc>
                <a:spcPct val="100000"/>
              </a:lnSpc>
              <a:spcBef>
                <a:spcPct val="0"/>
              </a:spcBef>
              <a:spcAft>
                <a:spcPts val="1200"/>
              </a:spcAft>
              <a:tabLst/>
              <a:defRPr/>
            </a:pPr>
            <a:r>
              <a:rPr kumimoji="0" lang="en-US" sz="3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Intolerance of Uncertainty</a:t>
            </a:r>
            <a:br>
              <a:rPr kumimoji="0" lang="en-US" sz="3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r>
              <a:rPr kumimoji="0" lang="en-US" sz="20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 must be 100% certain</a:t>
            </a:r>
            <a:br>
              <a:rPr kumimoji="0" lang="en-US" sz="20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endParaRPr lang="en-US" dirty="0"/>
          </a:p>
        </p:txBody>
      </p:sp>
      <p:grpSp>
        <p:nvGrpSpPr>
          <p:cNvPr id="18" name="Group 17">
            <a:extLst>
              <a:ext uri="{FF2B5EF4-FFF2-40B4-BE49-F238E27FC236}">
                <a16:creationId xmlns:a16="http://schemas.microsoft.com/office/drawing/2014/main" id="{BECAB487-FF68-FF24-DD18-2E35A8362F1B}"/>
              </a:ext>
            </a:extLst>
          </p:cNvPr>
          <p:cNvGrpSpPr/>
          <p:nvPr/>
        </p:nvGrpSpPr>
        <p:grpSpPr>
          <a:xfrm>
            <a:off x="4485897" y="1270864"/>
            <a:ext cx="7341267" cy="1400383"/>
            <a:chOff x="3977897" y="991464"/>
            <a:chExt cx="7341267" cy="1400383"/>
          </a:xfrm>
        </p:grpSpPr>
        <p:sp>
          <p:nvSpPr>
            <p:cNvPr id="9" name="TextBox 8">
              <a:extLst>
                <a:ext uri="{FF2B5EF4-FFF2-40B4-BE49-F238E27FC236}">
                  <a16:creationId xmlns:a16="http://schemas.microsoft.com/office/drawing/2014/main" id="{2C1E621E-938A-266F-F81F-AAAF8BBB5DEE}"/>
                </a:ext>
              </a:extLst>
            </p:cNvPr>
            <p:cNvSpPr txBox="1"/>
            <p:nvPr/>
          </p:nvSpPr>
          <p:spPr>
            <a:xfrm>
              <a:off x="3977897" y="1035174"/>
              <a:ext cx="241883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Worrying about finances, health, family</a:t>
              </a:r>
            </a:p>
          </p:txBody>
        </p:sp>
        <p:sp>
          <p:nvSpPr>
            <p:cNvPr id="13" name="TextBox 12">
              <a:extLst>
                <a:ext uri="{FF2B5EF4-FFF2-40B4-BE49-F238E27FC236}">
                  <a16:creationId xmlns:a16="http://schemas.microsoft.com/office/drawing/2014/main" id="{01A56E83-7DED-4923-62D7-9AFFDDD1148D}"/>
                </a:ext>
              </a:extLst>
            </p:cNvPr>
            <p:cNvSpPr txBox="1"/>
            <p:nvPr/>
          </p:nvSpPr>
          <p:spPr>
            <a:xfrm>
              <a:off x="6852286" y="991464"/>
              <a:ext cx="4466878" cy="1400383"/>
            </a:xfrm>
            <a:prstGeom prst="rect">
              <a:avLst/>
            </a:prstGeom>
            <a:noFill/>
          </p:spPr>
          <p:txBody>
            <a:bodyPr wrap="square">
              <a:spAutoFit/>
            </a:bodyPr>
            <a:lstStyle/>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check my portfolio constantly</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imagine worst-case scenarios</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Unless I hear from loved ones, I’m worried sick</a:t>
              </a:r>
            </a:p>
          </p:txBody>
        </p:sp>
      </p:grpSp>
      <p:grpSp>
        <p:nvGrpSpPr>
          <p:cNvPr id="19" name="Group 18">
            <a:extLst>
              <a:ext uri="{FF2B5EF4-FFF2-40B4-BE49-F238E27FC236}">
                <a16:creationId xmlns:a16="http://schemas.microsoft.com/office/drawing/2014/main" id="{E1156E1D-872B-F0EB-B31B-DC19145FEE0D}"/>
              </a:ext>
            </a:extLst>
          </p:cNvPr>
          <p:cNvGrpSpPr/>
          <p:nvPr/>
        </p:nvGrpSpPr>
        <p:grpSpPr>
          <a:xfrm>
            <a:off x="4485897" y="2977427"/>
            <a:ext cx="7341267" cy="1092607"/>
            <a:chOff x="3977897" y="2587187"/>
            <a:chExt cx="7341267" cy="1092607"/>
          </a:xfrm>
        </p:grpSpPr>
        <p:sp>
          <p:nvSpPr>
            <p:cNvPr id="10" name="TextBox 9">
              <a:extLst>
                <a:ext uri="{FF2B5EF4-FFF2-40B4-BE49-F238E27FC236}">
                  <a16:creationId xmlns:a16="http://schemas.microsoft.com/office/drawing/2014/main" id="{2412C2B3-6F9B-D7D6-AFB3-9AE23670329E}"/>
                </a:ext>
              </a:extLst>
            </p:cNvPr>
            <p:cNvSpPr txBox="1"/>
            <p:nvPr/>
          </p:nvSpPr>
          <p:spPr>
            <a:xfrm>
              <a:off x="3977897" y="2668004"/>
              <a:ext cx="241883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Difficulty making decisions</a:t>
              </a:r>
              <a:endParaRPr lang="en-US" sz="2000" b="1" dirty="0">
                <a:solidFill>
                  <a:schemeClr val="tx1"/>
                </a:solidFill>
                <a:latin typeface="Calibri" panose="020F0502020204030204" pitchFamily="34" charset="0"/>
              </a:endParaRPr>
            </a:p>
          </p:txBody>
        </p:sp>
        <p:sp>
          <p:nvSpPr>
            <p:cNvPr id="15" name="TextBox 14">
              <a:extLst>
                <a:ext uri="{FF2B5EF4-FFF2-40B4-BE49-F238E27FC236}">
                  <a16:creationId xmlns:a16="http://schemas.microsoft.com/office/drawing/2014/main" id="{1673F4AC-B1CD-CA40-60A9-9385255C938D}"/>
                </a:ext>
              </a:extLst>
            </p:cNvPr>
            <p:cNvSpPr txBox="1"/>
            <p:nvPr/>
          </p:nvSpPr>
          <p:spPr>
            <a:xfrm>
              <a:off x="6852286" y="2587187"/>
              <a:ext cx="4466878" cy="1092607"/>
            </a:xfrm>
            <a:prstGeom prst="rect">
              <a:avLst/>
            </a:prstGeom>
            <a:noFill/>
          </p:spPr>
          <p:txBody>
            <a:bodyPr wrap="square">
              <a:spAutoFit/>
            </a:bodyPr>
            <a:lstStyle/>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Paralysis by analysis</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lean heavily on other people’s input</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put off making decisions</a:t>
              </a:r>
            </a:p>
          </p:txBody>
        </p:sp>
      </p:grpSp>
      <p:grpSp>
        <p:nvGrpSpPr>
          <p:cNvPr id="20" name="Group 19">
            <a:extLst>
              <a:ext uri="{FF2B5EF4-FFF2-40B4-BE49-F238E27FC236}">
                <a16:creationId xmlns:a16="http://schemas.microsoft.com/office/drawing/2014/main" id="{84FD4E90-E2EF-3B77-A014-506900C816C9}"/>
              </a:ext>
            </a:extLst>
          </p:cNvPr>
          <p:cNvGrpSpPr/>
          <p:nvPr/>
        </p:nvGrpSpPr>
        <p:grpSpPr>
          <a:xfrm>
            <a:off x="4485897" y="4431293"/>
            <a:ext cx="7097146" cy="1400383"/>
            <a:chOff x="3977897" y="4381899"/>
            <a:chExt cx="7097146" cy="1400383"/>
          </a:xfrm>
        </p:grpSpPr>
        <p:sp>
          <p:nvSpPr>
            <p:cNvPr id="11" name="TextBox 10">
              <a:extLst>
                <a:ext uri="{FF2B5EF4-FFF2-40B4-BE49-F238E27FC236}">
                  <a16:creationId xmlns:a16="http://schemas.microsoft.com/office/drawing/2014/main" id="{C720F0E3-F311-5CF0-8114-E45EE5ED0E66}"/>
                </a:ext>
              </a:extLst>
            </p:cNvPr>
            <p:cNvSpPr txBox="1"/>
            <p:nvPr/>
          </p:nvSpPr>
          <p:spPr>
            <a:xfrm>
              <a:off x="3977897" y="4381899"/>
              <a:ext cx="254077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Getting upset when things don’t go as planned</a:t>
              </a:r>
            </a:p>
          </p:txBody>
        </p:sp>
        <p:sp>
          <p:nvSpPr>
            <p:cNvPr id="17" name="TextBox 16">
              <a:extLst>
                <a:ext uri="{FF2B5EF4-FFF2-40B4-BE49-F238E27FC236}">
                  <a16:creationId xmlns:a16="http://schemas.microsoft.com/office/drawing/2014/main" id="{EE9ACDDD-742A-49E4-E3E9-E6E519B8FBE8}"/>
                </a:ext>
              </a:extLst>
            </p:cNvPr>
            <p:cNvSpPr txBox="1"/>
            <p:nvPr/>
          </p:nvSpPr>
          <p:spPr>
            <a:xfrm>
              <a:off x="6852286" y="4381899"/>
              <a:ext cx="4222757" cy="1400383"/>
            </a:xfrm>
            <a:prstGeom prst="rect">
              <a:avLst/>
            </a:prstGeom>
            <a:noFill/>
          </p:spPr>
          <p:txBody>
            <a:bodyPr wrap="square">
              <a:spAutoFit/>
            </a:bodyPr>
            <a:lstStyle/>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over-plan</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attempt to control situations</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Forgetting something would be terrible</a:t>
              </a:r>
            </a:p>
          </p:txBody>
        </p:sp>
      </p:grpSp>
      <p:pic>
        <p:nvPicPr>
          <p:cNvPr id="14" name="Picture 13" descr="A screenshot of a computer screen&#10;&#10;Description automatically generated">
            <a:extLst>
              <a:ext uri="{FF2B5EF4-FFF2-40B4-BE49-F238E27FC236}">
                <a16:creationId xmlns:a16="http://schemas.microsoft.com/office/drawing/2014/main" id="{5A510606-A8FA-DD59-69FD-35A5F52869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059" t="58474" r="50302" b="27711"/>
          <a:stretch/>
        </p:blipFill>
        <p:spPr>
          <a:xfrm>
            <a:off x="1542361" y="1994053"/>
            <a:ext cx="1064319" cy="1188720"/>
          </a:xfrm>
          <a:prstGeom prst="rect">
            <a:avLst/>
          </a:prstGeom>
        </p:spPr>
      </p:pic>
      <p:sp>
        <p:nvSpPr>
          <p:cNvPr id="2" name="Slide Number Placeholder 1">
            <a:extLst>
              <a:ext uri="{FF2B5EF4-FFF2-40B4-BE49-F238E27FC236}">
                <a16:creationId xmlns:a16="http://schemas.microsoft.com/office/drawing/2014/main" id="{55D5B278-7235-A252-9251-A8AA6B16DFF2}"/>
              </a:ext>
            </a:extLst>
          </p:cNvPr>
          <p:cNvSpPr>
            <a:spLocks noGrp="1"/>
          </p:cNvSpPr>
          <p:nvPr>
            <p:ph type="sldNum" sz="quarter" idx="4"/>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10</a:t>
            </a:fld>
            <a:endParaRPr lang="en-US" dirty="0">
              <a:latin typeface="Calibri" panose="020F0502020204030204" pitchFamily="34" charset="0"/>
            </a:endParaRPr>
          </a:p>
        </p:txBody>
      </p:sp>
    </p:spTree>
    <p:extLst>
      <p:ext uri="{BB962C8B-B14F-4D97-AF65-F5344CB8AC3E}">
        <p14:creationId xmlns:p14="http://schemas.microsoft.com/office/powerpoint/2010/main" val="3261220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C33D969-C5B6-EBAB-3F5A-33B6A3174BCA}"/>
              </a:ext>
            </a:extLst>
          </p:cNvPr>
          <p:cNvSpPr/>
          <p:nvPr/>
        </p:nvSpPr>
        <p:spPr>
          <a:xfrm>
            <a:off x="0" y="528807"/>
            <a:ext cx="3860800" cy="5719593"/>
          </a:xfrm>
          <a:prstGeom prst="rect">
            <a:avLst/>
          </a:prstGeom>
          <a:solidFill>
            <a:srgbClr val="0E213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sp>
        <p:nvSpPr>
          <p:cNvPr id="17" name="Title 16">
            <a:extLst>
              <a:ext uri="{FF2B5EF4-FFF2-40B4-BE49-F238E27FC236}">
                <a16:creationId xmlns:a16="http://schemas.microsoft.com/office/drawing/2014/main" id="{70274C9D-5EF6-F79B-AFAB-64C1C2D161B8}"/>
              </a:ext>
            </a:extLst>
          </p:cNvPr>
          <p:cNvSpPr>
            <a:spLocks noGrp="1"/>
          </p:cNvSpPr>
          <p:nvPr>
            <p:ph type="title"/>
          </p:nvPr>
        </p:nvSpPr>
        <p:spPr>
          <a:xfrm>
            <a:off x="705997" y="3256603"/>
            <a:ext cx="2662236" cy="1304380"/>
          </a:xfrm>
        </p:spPr>
        <p:txBody>
          <a:bodyPr>
            <a:normAutofit fontScale="90000"/>
          </a:bodyPr>
          <a:lstStyle/>
          <a:p>
            <a:pPr marL="0" marR="0" lvl="0" indent="0" defTabSz="914400" rtl="0" eaLnBrk="1" fontAlgn="base" latinLnBrk="0" hangingPunct="1">
              <a:lnSpc>
                <a:spcPct val="100000"/>
              </a:lnSpc>
              <a:spcBef>
                <a:spcPct val="0"/>
              </a:spcBef>
              <a:spcAft>
                <a:spcPts val="1200"/>
              </a:spcAft>
              <a:tabLst/>
              <a:defRPr/>
            </a:pPr>
            <a:r>
              <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Perfectionism</a:t>
            </a:r>
            <a:br>
              <a:rPr kumimoji="0" lang="en-US" sz="3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r>
              <a:rPr kumimoji="0" lang="en-US" sz="20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 must not make mistakes</a:t>
            </a:r>
            <a:br>
              <a:rPr kumimoji="0" lang="en-US" sz="20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endParaRPr lang="en-US" dirty="0"/>
          </a:p>
        </p:txBody>
      </p:sp>
      <p:grpSp>
        <p:nvGrpSpPr>
          <p:cNvPr id="4" name="Group 3">
            <a:extLst>
              <a:ext uri="{FF2B5EF4-FFF2-40B4-BE49-F238E27FC236}">
                <a16:creationId xmlns:a16="http://schemas.microsoft.com/office/drawing/2014/main" id="{806F87B0-D64F-AA1C-6ED4-03A830816EFA}"/>
              </a:ext>
            </a:extLst>
          </p:cNvPr>
          <p:cNvGrpSpPr/>
          <p:nvPr/>
        </p:nvGrpSpPr>
        <p:grpSpPr>
          <a:xfrm>
            <a:off x="4334987" y="1233398"/>
            <a:ext cx="7599713" cy="1418181"/>
            <a:chOff x="5048491" y="991464"/>
            <a:chExt cx="6097929" cy="1867890"/>
          </a:xfrm>
        </p:grpSpPr>
        <p:sp>
          <p:nvSpPr>
            <p:cNvPr id="6" name="TextBox 5">
              <a:extLst>
                <a:ext uri="{FF2B5EF4-FFF2-40B4-BE49-F238E27FC236}">
                  <a16:creationId xmlns:a16="http://schemas.microsoft.com/office/drawing/2014/main" id="{A8AADA57-F9A2-5D2A-76BF-4F98FFD1DC91}"/>
                </a:ext>
              </a:extLst>
            </p:cNvPr>
            <p:cNvSpPr txBox="1"/>
            <p:nvPr/>
          </p:nvSpPr>
          <p:spPr>
            <a:xfrm>
              <a:off x="5048491" y="1035173"/>
              <a:ext cx="1808305" cy="18241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Worrying about what others think about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1" dirty="0">
                <a:solidFill>
                  <a:schemeClr val="tx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7E04BD4-87D2-0B76-ADCA-9A7B2808314D}"/>
                </a:ext>
              </a:extLst>
            </p:cNvPr>
            <p:cNvSpPr txBox="1"/>
            <p:nvPr/>
          </p:nvSpPr>
          <p:spPr>
            <a:xfrm>
              <a:off x="7004686" y="991464"/>
              <a:ext cx="4141734" cy="1844448"/>
            </a:xfrm>
            <a:prstGeom prst="rect">
              <a:avLst/>
            </a:prstGeom>
            <a:noFill/>
          </p:spPr>
          <p:txBody>
            <a:bodyPr wrap="square">
              <a:spAutoFit/>
            </a:bodyPr>
            <a:lstStyle/>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avoid meeting new people, joining groups</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assume others’ thoughts (e.g., ‘They think I’m a failure’)</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think too much about what I'm going to say</a:t>
              </a:r>
            </a:p>
          </p:txBody>
        </p:sp>
      </p:grpSp>
      <p:grpSp>
        <p:nvGrpSpPr>
          <p:cNvPr id="9" name="Group 8">
            <a:extLst>
              <a:ext uri="{FF2B5EF4-FFF2-40B4-BE49-F238E27FC236}">
                <a16:creationId xmlns:a16="http://schemas.microsoft.com/office/drawing/2014/main" id="{878B9BB1-F90B-891E-D8C3-E47D210B5AF8}"/>
              </a:ext>
            </a:extLst>
          </p:cNvPr>
          <p:cNvGrpSpPr/>
          <p:nvPr/>
        </p:nvGrpSpPr>
        <p:grpSpPr>
          <a:xfrm>
            <a:off x="4334987" y="2979068"/>
            <a:ext cx="7368571" cy="1092607"/>
            <a:chOff x="5048491" y="991464"/>
            <a:chExt cx="6097929" cy="1439075"/>
          </a:xfrm>
        </p:grpSpPr>
        <p:sp>
          <p:nvSpPr>
            <p:cNvPr id="10" name="TextBox 9">
              <a:extLst>
                <a:ext uri="{FF2B5EF4-FFF2-40B4-BE49-F238E27FC236}">
                  <a16:creationId xmlns:a16="http://schemas.microsoft.com/office/drawing/2014/main" id="{1A05FBD3-2451-8461-AF38-06C8729F0CF7}"/>
                </a:ext>
              </a:extLst>
            </p:cNvPr>
            <p:cNvSpPr txBox="1"/>
            <p:nvPr/>
          </p:nvSpPr>
          <p:spPr>
            <a:xfrm>
              <a:off x="5048491" y="1035173"/>
              <a:ext cx="2418836" cy="9323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Procrastination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solidFill>
                  <a:schemeClr val="tx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DC10C5E-3804-98D9-44B2-7CA302ECC84E}"/>
                </a:ext>
              </a:extLst>
            </p:cNvPr>
            <p:cNvSpPr txBox="1"/>
            <p:nvPr/>
          </p:nvSpPr>
          <p:spPr>
            <a:xfrm>
              <a:off x="7004686" y="991464"/>
              <a:ext cx="4141734" cy="1439075"/>
            </a:xfrm>
            <a:prstGeom prst="rect">
              <a:avLst/>
            </a:prstGeom>
            <a:noFill/>
          </p:spPr>
          <p:txBody>
            <a:bodyPr wrap="square">
              <a:spAutoFit/>
            </a:bodyPr>
            <a:lstStyle/>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over-research before deciding</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delay tasks due to fear of imperfection</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make excuses to avoid starting tasks</a:t>
              </a:r>
            </a:p>
          </p:txBody>
        </p:sp>
      </p:grpSp>
      <p:grpSp>
        <p:nvGrpSpPr>
          <p:cNvPr id="12" name="Group 11">
            <a:extLst>
              <a:ext uri="{FF2B5EF4-FFF2-40B4-BE49-F238E27FC236}">
                <a16:creationId xmlns:a16="http://schemas.microsoft.com/office/drawing/2014/main" id="{D23DE4C9-1106-DD22-73C5-7D2989DE20C6}"/>
              </a:ext>
            </a:extLst>
          </p:cNvPr>
          <p:cNvGrpSpPr/>
          <p:nvPr/>
        </p:nvGrpSpPr>
        <p:grpSpPr>
          <a:xfrm>
            <a:off x="4334987" y="4600053"/>
            <a:ext cx="7368573" cy="1400383"/>
            <a:chOff x="5048490" y="991464"/>
            <a:chExt cx="6097930" cy="1317632"/>
          </a:xfrm>
        </p:grpSpPr>
        <p:sp>
          <p:nvSpPr>
            <p:cNvPr id="13" name="TextBox 12">
              <a:extLst>
                <a:ext uri="{FF2B5EF4-FFF2-40B4-BE49-F238E27FC236}">
                  <a16:creationId xmlns:a16="http://schemas.microsoft.com/office/drawing/2014/main" id="{92E9AAE2-4D1D-5C17-B192-188C5445F604}"/>
                </a:ext>
              </a:extLst>
            </p:cNvPr>
            <p:cNvSpPr txBox="1"/>
            <p:nvPr/>
          </p:nvSpPr>
          <p:spPr>
            <a:xfrm>
              <a:off x="5048490" y="1035173"/>
              <a:ext cx="1573343" cy="9556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Overworking and stress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solidFill>
                  <a:schemeClr val="tx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BB48CAF7-FAC3-7AFD-50EB-FBB27FFB5A21}"/>
                </a:ext>
              </a:extLst>
            </p:cNvPr>
            <p:cNvSpPr txBox="1"/>
            <p:nvPr/>
          </p:nvSpPr>
          <p:spPr>
            <a:xfrm>
              <a:off x="7004686" y="991464"/>
              <a:ext cx="4141734" cy="1317632"/>
            </a:xfrm>
            <a:prstGeom prst="rect">
              <a:avLst/>
            </a:prstGeom>
            <a:noFill/>
          </p:spPr>
          <p:txBody>
            <a:bodyPr wrap="square">
              <a:spAutoFit/>
            </a:bodyPr>
            <a:lstStyle/>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can't relax because I feel there's always more to do</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sacrifice my personal life for work</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set excessively high standards for myself</a:t>
              </a:r>
            </a:p>
          </p:txBody>
        </p:sp>
      </p:grpSp>
      <p:pic>
        <p:nvPicPr>
          <p:cNvPr id="21" name="Picture 20" descr="A hand with a star and stars on it&#10;&#10;Description automatically generated">
            <a:extLst>
              <a:ext uri="{FF2B5EF4-FFF2-40B4-BE49-F238E27FC236}">
                <a16:creationId xmlns:a16="http://schemas.microsoft.com/office/drawing/2014/main" id="{472566CD-4939-348C-63D7-A09AC74801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3641" r="-10909"/>
          <a:stretch/>
        </p:blipFill>
        <p:spPr>
          <a:xfrm>
            <a:off x="1586060" y="2038120"/>
            <a:ext cx="903752" cy="922874"/>
          </a:xfrm>
          <a:prstGeom prst="rect">
            <a:avLst/>
          </a:prstGeom>
        </p:spPr>
      </p:pic>
      <p:sp>
        <p:nvSpPr>
          <p:cNvPr id="7" name="Slide Number Placeholder 6">
            <a:extLst>
              <a:ext uri="{FF2B5EF4-FFF2-40B4-BE49-F238E27FC236}">
                <a16:creationId xmlns:a16="http://schemas.microsoft.com/office/drawing/2014/main" id="{DE00265D-1080-84BE-A674-547D84583654}"/>
              </a:ext>
            </a:extLst>
          </p:cNvPr>
          <p:cNvSpPr>
            <a:spLocks noGrp="1"/>
          </p:cNvSpPr>
          <p:nvPr>
            <p:ph type="sldNum" sz="quarter" idx="4"/>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11</a:t>
            </a:fld>
            <a:endParaRPr lang="en-US" dirty="0">
              <a:latin typeface="Calibri" panose="020F0502020204030204" pitchFamily="34" charset="0"/>
            </a:endParaRPr>
          </a:p>
        </p:txBody>
      </p:sp>
    </p:spTree>
    <p:extLst>
      <p:ext uri="{BB962C8B-B14F-4D97-AF65-F5344CB8AC3E}">
        <p14:creationId xmlns:p14="http://schemas.microsoft.com/office/powerpoint/2010/main" val="1301115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8AEFC89-4D53-7A96-FABC-F0CCF9C46294}"/>
              </a:ext>
            </a:extLst>
          </p:cNvPr>
          <p:cNvSpPr/>
          <p:nvPr/>
        </p:nvSpPr>
        <p:spPr>
          <a:xfrm>
            <a:off x="0" y="528807"/>
            <a:ext cx="3860800" cy="5719593"/>
          </a:xfrm>
          <a:prstGeom prst="rect">
            <a:avLst/>
          </a:prstGeom>
          <a:solidFill>
            <a:srgbClr val="0E213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sp>
        <p:nvSpPr>
          <p:cNvPr id="8" name="Title 7">
            <a:extLst>
              <a:ext uri="{FF2B5EF4-FFF2-40B4-BE49-F238E27FC236}">
                <a16:creationId xmlns:a16="http://schemas.microsoft.com/office/drawing/2014/main" id="{1754C77C-406B-6A49-42E6-ACB6F8D3ED7D}"/>
              </a:ext>
            </a:extLst>
          </p:cNvPr>
          <p:cNvSpPr>
            <a:spLocks noGrp="1"/>
          </p:cNvSpPr>
          <p:nvPr>
            <p:ph type="title"/>
          </p:nvPr>
        </p:nvSpPr>
        <p:spPr>
          <a:xfrm>
            <a:off x="551121" y="2861917"/>
            <a:ext cx="2776870" cy="3592046"/>
          </a:xfrm>
        </p:spPr>
        <p:txBody>
          <a:bodyPr>
            <a:normAutofit/>
          </a:bodyPr>
          <a:lstStyle/>
          <a:p>
            <a:pPr marL="0" marR="0" lvl="0" indent="0" defTabSz="914400" rtl="0" eaLnBrk="1" fontAlgn="base" latinLnBrk="0" hangingPunct="1">
              <a:lnSpc>
                <a:spcPct val="100000"/>
              </a:lnSpc>
              <a:spcBef>
                <a:spcPct val="0"/>
              </a:spcBef>
              <a:spcAft>
                <a:spcPts val="1200"/>
              </a:spcAft>
              <a:tabLst/>
              <a:defRPr/>
            </a:pPr>
            <a:r>
              <a:rPr kumimoji="0" lang="en-US" sz="3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Over-Responsibility</a:t>
            </a:r>
            <a:br>
              <a:rPr kumimoji="0" lang="en-US" sz="4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r>
              <a:rPr kumimoji="0" lang="en-US" sz="2000" b="0" i="1" u="none" strike="noStrike" kern="1200" cap="none" spc="0" normalizeH="0" baseline="0" noProof="0" dirty="0">
                <a:ln>
                  <a:noFill/>
                </a:ln>
                <a:effectLst/>
                <a:uLnTx/>
                <a:uFillTx/>
                <a:latin typeface="Calibri" panose="020F0502020204030204"/>
                <a:ea typeface="+mn-ea"/>
                <a:cs typeface="Calibri" panose="020F0502020204030204" pitchFamily="34" charset="0"/>
              </a:rPr>
              <a:t>I’m responsible for everyone’s happiness and safety</a:t>
            </a:r>
            <a:endParaRPr lang="en-US" dirty="0"/>
          </a:p>
        </p:txBody>
      </p:sp>
      <p:grpSp>
        <p:nvGrpSpPr>
          <p:cNvPr id="4" name="Group 3">
            <a:extLst>
              <a:ext uri="{FF2B5EF4-FFF2-40B4-BE49-F238E27FC236}">
                <a16:creationId xmlns:a16="http://schemas.microsoft.com/office/drawing/2014/main" id="{9E5622F3-3725-47C6-0E62-8F915CB19B99}"/>
              </a:ext>
            </a:extLst>
          </p:cNvPr>
          <p:cNvGrpSpPr/>
          <p:nvPr/>
        </p:nvGrpSpPr>
        <p:grpSpPr>
          <a:xfrm>
            <a:off x="4460785" y="1233398"/>
            <a:ext cx="7395995" cy="1708160"/>
            <a:chOff x="5025796" y="991464"/>
            <a:chExt cx="6120624" cy="2249822"/>
          </a:xfrm>
        </p:grpSpPr>
        <p:sp>
          <p:nvSpPr>
            <p:cNvPr id="5" name="TextBox 4">
              <a:extLst>
                <a:ext uri="{FF2B5EF4-FFF2-40B4-BE49-F238E27FC236}">
                  <a16:creationId xmlns:a16="http://schemas.microsoft.com/office/drawing/2014/main" id="{11A5C5CE-A4DC-16E7-C6F8-3E07B6026148}"/>
                </a:ext>
              </a:extLst>
            </p:cNvPr>
            <p:cNvSpPr txBox="1"/>
            <p:nvPr/>
          </p:nvSpPr>
          <p:spPr>
            <a:xfrm>
              <a:off x="5025796" y="1035173"/>
              <a:ext cx="1756822" cy="13377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Calibri" panose="020F0502020204030204" pitchFamily="34" charset="0"/>
                  <a:cs typeface="Calibri" panose="020F0502020204030204" pitchFamily="34" charset="0"/>
                </a:rPr>
                <a:t>Chronic worry about people you care about</a:t>
              </a:r>
              <a:endParaRPr lang="en-US" sz="20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2EB63E2-F002-89D2-00E2-3AB1A72392E8}"/>
                </a:ext>
              </a:extLst>
            </p:cNvPr>
            <p:cNvSpPr txBox="1"/>
            <p:nvPr/>
          </p:nvSpPr>
          <p:spPr>
            <a:xfrm>
              <a:off x="7004686" y="991464"/>
              <a:ext cx="4141734" cy="2249822"/>
            </a:xfrm>
            <a:prstGeom prst="rect">
              <a:avLst/>
            </a:prstGeom>
            <a:noFill/>
          </p:spPr>
          <p:txBody>
            <a:bodyPr wrap="square">
              <a:spAutoFit/>
            </a:bodyPr>
            <a:lstStyle/>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try to manage what others do because I worry about them </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give unsolicited advice</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step in or check repeatedly—even when it may not be needed</a:t>
              </a:r>
            </a:p>
          </p:txBody>
        </p:sp>
      </p:grpSp>
      <p:grpSp>
        <p:nvGrpSpPr>
          <p:cNvPr id="9" name="Group 8">
            <a:extLst>
              <a:ext uri="{FF2B5EF4-FFF2-40B4-BE49-F238E27FC236}">
                <a16:creationId xmlns:a16="http://schemas.microsoft.com/office/drawing/2014/main" id="{55829372-E1DD-95B5-36E5-6EEB62AFFE23}"/>
              </a:ext>
            </a:extLst>
          </p:cNvPr>
          <p:cNvGrpSpPr/>
          <p:nvPr/>
        </p:nvGrpSpPr>
        <p:grpSpPr>
          <a:xfrm>
            <a:off x="4460785" y="3200476"/>
            <a:ext cx="7395995" cy="1092607"/>
            <a:chOff x="5025796" y="1153848"/>
            <a:chExt cx="6120624" cy="1439075"/>
          </a:xfrm>
        </p:grpSpPr>
        <p:sp>
          <p:nvSpPr>
            <p:cNvPr id="10" name="TextBox 9">
              <a:extLst>
                <a:ext uri="{FF2B5EF4-FFF2-40B4-BE49-F238E27FC236}">
                  <a16:creationId xmlns:a16="http://schemas.microsoft.com/office/drawing/2014/main" id="{0C14CF7B-A407-CD3F-DE58-8C9ADB72461A}"/>
                </a:ext>
              </a:extLst>
            </p:cNvPr>
            <p:cNvSpPr txBox="1"/>
            <p:nvPr/>
          </p:nvSpPr>
          <p:spPr>
            <a:xfrm>
              <a:off x="5025796" y="1197557"/>
              <a:ext cx="1455169" cy="9323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2000" b="1" dirty="0">
                  <a:latin typeface="Calibri" panose="020F0502020204030204" pitchFamily="34" charset="0"/>
                  <a:cs typeface="Calibri" panose="020F0502020204030204" pitchFamily="34" charset="0"/>
                </a:rPr>
                <a:t>Ignoring Your Needs</a:t>
              </a:r>
            </a:p>
          </p:txBody>
        </p:sp>
        <p:sp>
          <p:nvSpPr>
            <p:cNvPr id="11" name="TextBox 10">
              <a:extLst>
                <a:ext uri="{FF2B5EF4-FFF2-40B4-BE49-F238E27FC236}">
                  <a16:creationId xmlns:a16="http://schemas.microsoft.com/office/drawing/2014/main" id="{B24DE912-7C4E-E74E-A28A-D7570AA103C4}"/>
                </a:ext>
              </a:extLst>
            </p:cNvPr>
            <p:cNvSpPr txBox="1"/>
            <p:nvPr/>
          </p:nvSpPr>
          <p:spPr>
            <a:xfrm>
              <a:off x="7004686" y="1153848"/>
              <a:ext cx="4141734" cy="1439075"/>
            </a:xfrm>
            <a:prstGeom prst="rect">
              <a:avLst/>
            </a:prstGeom>
            <a:noFill/>
          </p:spPr>
          <p:txBody>
            <a:bodyPr wrap="square">
              <a:spAutoFit/>
            </a:bodyPr>
            <a:lstStyle/>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have difficulty saying no to others</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take on more than my fair share of work</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My happiness relies on others’ happiness</a:t>
              </a:r>
            </a:p>
          </p:txBody>
        </p:sp>
      </p:grpSp>
      <p:grpSp>
        <p:nvGrpSpPr>
          <p:cNvPr id="12" name="Group 11">
            <a:extLst>
              <a:ext uri="{FF2B5EF4-FFF2-40B4-BE49-F238E27FC236}">
                <a16:creationId xmlns:a16="http://schemas.microsoft.com/office/drawing/2014/main" id="{D1870C68-D620-4DC9-8DA3-18B6E10E7166}"/>
              </a:ext>
            </a:extLst>
          </p:cNvPr>
          <p:cNvGrpSpPr/>
          <p:nvPr/>
        </p:nvGrpSpPr>
        <p:grpSpPr>
          <a:xfrm>
            <a:off x="4460784" y="4657940"/>
            <a:ext cx="7572917" cy="1400383"/>
            <a:chOff x="5025795" y="991464"/>
            <a:chExt cx="6267038" cy="1844447"/>
          </a:xfrm>
        </p:grpSpPr>
        <p:sp>
          <p:nvSpPr>
            <p:cNvPr id="13" name="TextBox 12">
              <a:extLst>
                <a:ext uri="{FF2B5EF4-FFF2-40B4-BE49-F238E27FC236}">
                  <a16:creationId xmlns:a16="http://schemas.microsoft.com/office/drawing/2014/main" id="{D5EF3BC5-D98F-5F51-330C-63565C5FB6DA}"/>
                </a:ext>
              </a:extLst>
            </p:cNvPr>
            <p:cNvSpPr txBox="1"/>
            <p:nvPr/>
          </p:nvSpPr>
          <p:spPr>
            <a:xfrm>
              <a:off x="5025795" y="1035173"/>
              <a:ext cx="2418836" cy="5269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2000" b="1" dirty="0">
                  <a:latin typeface="Calibri" panose="020F0502020204030204" pitchFamily="34" charset="0"/>
                  <a:cs typeface="Calibri" panose="020F0502020204030204" pitchFamily="34" charset="0"/>
                </a:rPr>
                <a:t>Guilt</a:t>
              </a:r>
            </a:p>
          </p:txBody>
        </p:sp>
        <p:sp>
          <p:nvSpPr>
            <p:cNvPr id="14" name="TextBox 13">
              <a:extLst>
                <a:ext uri="{FF2B5EF4-FFF2-40B4-BE49-F238E27FC236}">
                  <a16:creationId xmlns:a16="http://schemas.microsoft.com/office/drawing/2014/main" id="{04526405-97D0-3F42-CCA8-773CCC446D1E}"/>
                </a:ext>
              </a:extLst>
            </p:cNvPr>
            <p:cNvSpPr txBox="1"/>
            <p:nvPr/>
          </p:nvSpPr>
          <p:spPr>
            <a:xfrm>
              <a:off x="7004686" y="991464"/>
              <a:ext cx="4288147" cy="1844447"/>
            </a:xfrm>
            <a:prstGeom prst="rect">
              <a:avLst/>
            </a:prstGeom>
            <a:noFill/>
          </p:spPr>
          <p:txBody>
            <a:bodyPr wrap="square">
              <a:spAutoFit/>
            </a:bodyPr>
            <a:lstStyle/>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should be able to keep bad things from happening</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can’t be happy if my loved ones aren’t</a:t>
              </a:r>
            </a:p>
            <a:p>
              <a:pPr marL="342900" indent="-342900">
                <a:spcAft>
                  <a:spcPts val="300"/>
                </a:spcAft>
                <a:buClr>
                  <a:srgbClr val="598FE4"/>
                </a:buClr>
                <a:buFont typeface="Wingdings" panose="05000000000000000000" pitchFamily="2" charset="2"/>
                <a:buChar char="§"/>
                <a:defRPr/>
              </a:pPr>
              <a:r>
                <a:rPr lang="en-US" sz="2000" b="0" dirty="0">
                  <a:latin typeface="Calibri" panose="020F0502020204030204" pitchFamily="34" charset="0"/>
                  <a:cs typeface="Calibri" panose="020F0502020204030204" pitchFamily="34" charset="0"/>
                </a:rPr>
                <a:t>I blame myself when others get u</a:t>
              </a:r>
              <a:r>
                <a:rPr lang="en-US" sz="2000" b="0" i="0" kern="1200" dirty="0">
                  <a:solidFill>
                    <a:schemeClr val="dk1"/>
                  </a:solidFill>
                  <a:effectLst/>
                  <a:latin typeface="Calibri" panose="020F0502020204030204" pitchFamily="34" charset="0"/>
                  <a:ea typeface="+mn-ea"/>
                  <a:cs typeface="+mn-cs"/>
                </a:rPr>
                <a:t>pset</a:t>
              </a:r>
            </a:p>
          </p:txBody>
        </p:sp>
      </p:grpSp>
      <p:pic>
        <p:nvPicPr>
          <p:cNvPr id="23" name="Picture 22" descr="A blue tick and a person&#10;&#10;Description automatically generated">
            <a:extLst>
              <a:ext uri="{FF2B5EF4-FFF2-40B4-BE49-F238E27FC236}">
                <a16:creationId xmlns:a16="http://schemas.microsoft.com/office/drawing/2014/main" id="{9AD59EB4-3546-B6C1-9F4A-69DEAD25C0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13" r="-8738"/>
          <a:stretch/>
        </p:blipFill>
        <p:spPr>
          <a:xfrm>
            <a:off x="1597561" y="1839432"/>
            <a:ext cx="720335" cy="795150"/>
          </a:xfrm>
          <a:prstGeom prst="rect">
            <a:avLst/>
          </a:prstGeom>
        </p:spPr>
      </p:pic>
      <p:sp>
        <p:nvSpPr>
          <p:cNvPr id="2" name="Slide Number Placeholder 1">
            <a:extLst>
              <a:ext uri="{FF2B5EF4-FFF2-40B4-BE49-F238E27FC236}">
                <a16:creationId xmlns:a16="http://schemas.microsoft.com/office/drawing/2014/main" id="{8763C8B3-4EC1-4AC3-03FE-20FF165A43C4}"/>
              </a:ext>
            </a:extLst>
          </p:cNvPr>
          <p:cNvSpPr>
            <a:spLocks noGrp="1"/>
          </p:cNvSpPr>
          <p:nvPr>
            <p:ph type="sldNum" sz="quarter" idx="4"/>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12</a:t>
            </a:fld>
            <a:endParaRPr lang="en-US" dirty="0">
              <a:latin typeface="Calibri" panose="020F0502020204030204" pitchFamily="34" charset="0"/>
            </a:endParaRPr>
          </a:p>
        </p:txBody>
      </p:sp>
    </p:spTree>
    <p:extLst>
      <p:ext uri="{BB962C8B-B14F-4D97-AF65-F5344CB8AC3E}">
        <p14:creationId xmlns:p14="http://schemas.microsoft.com/office/powerpoint/2010/main" val="1009240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6D0DD1-65D2-E267-ED54-3B528CD3B6F1}"/>
              </a:ext>
            </a:extLst>
          </p:cNvPr>
          <p:cNvSpPr/>
          <p:nvPr/>
        </p:nvSpPr>
        <p:spPr>
          <a:xfrm>
            <a:off x="0" y="528807"/>
            <a:ext cx="12192000" cy="5719593"/>
          </a:xfrm>
          <a:prstGeom prst="rect">
            <a:avLst/>
          </a:prstGeom>
          <a:solidFill>
            <a:srgbClr val="0E213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sp>
        <p:nvSpPr>
          <p:cNvPr id="5" name="TextBox 4">
            <a:extLst>
              <a:ext uri="{FF2B5EF4-FFF2-40B4-BE49-F238E27FC236}">
                <a16:creationId xmlns:a16="http://schemas.microsoft.com/office/drawing/2014/main" id="{B266CA61-0277-DEE5-0289-E1FD1E1F6496}"/>
              </a:ext>
            </a:extLst>
          </p:cNvPr>
          <p:cNvSpPr txBox="1"/>
          <p:nvPr/>
        </p:nvSpPr>
        <p:spPr>
          <a:xfrm>
            <a:off x="2974211" y="4008732"/>
            <a:ext cx="3518703" cy="707886"/>
          </a:xfrm>
          <a:prstGeom prst="rect">
            <a:avLst/>
          </a:prstGeom>
          <a:noFill/>
        </p:spPr>
        <p:txBody>
          <a:bodyPr wrap="square">
            <a:spAutoFit/>
          </a:bodyPr>
          <a:lstStyle/>
          <a:p>
            <a:pPr algn="ctr"/>
            <a:r>
              <a:rPr lang="en-US" sz="2000" b="0" i="0" u="none" strike="noStrike" baseline="0" dirty="0">
                <a:solidFill>
                  <a:srgbClr val="9BBBEF"/>
                </a:solidFill>
                <a:latin typeface="Calibri" panose="020F0502020204030204" pitchFamily="34" charset="0"/>
                <a:cs typeface="Calibri" panose="020F0502020204030204" pitchFamily="34" charset="0"/>
              </a:rPr>
              <a:t>Seeking </a:t>
            </a:r>
            <a:r>
              <a:rPr lang="en-US" sz="2000" b="0" dirty="0">
                <a:solidFill>
                  <a:srgbClr val="9BBBEF"/>
                </a:solidFill>
                <a:latin typeface="Calibri" panose="020F0502020204030204" pitchFamily="34" charset="0"/>
                <a:cs typeface="Calibri" panose="020F0502020204030204" pitchFamily="34" charset="0"/>
              </a:rPr>
              <a:t>excessive </a:t>
            </a:r>
            <a:r>
              <a:rPr lang="en-US" sz="2000" b="0" i="0" u="none" strike="noStrike" baseline="0" dirty="0">
                <a:solidFill>
                  <a:srgbClr val="9BBBEF"/>
                </a:solidFill>
                <a:latin typeface="Calibri" panose="020F0502020204030204" pitchFamily="34" charset="0"/>
                <a:cs typeface="Calibri" panose="020F0502020204030204" pitchFamily="34" charset="0"/>
              </a:rPr>
              <a:t>information (on the internet, from doctors) </a:t>
            </a:r>
          </a:p>
        </p:txBody>
      </p:sp>
      <p:sp>
        <p:nvSpPr>
          <p:cNvPr id="7" name="TextBox 6">
            <a:extLst>
              <a:ext uri="{FF2B5EF4-FFF2-40B4-BE49-F238E27FC236}">
                <a16:creationId xmlns:a16="http://schemas.microsoft.com/office/drawing/2014/main" id="{FBD1CFE9-0EF2-F4E2-EA3F-3670BA99DC85}"/>
              </a:ext>
            </a:extLst>
          </p:cNvPr>
          <p:cNvSpPr txBox="1"/>
          <p:nvPr/>
        </p:nvSpPr>
        <p:spPr>
          <a:xfrm>
            <a:off x="111245" y="5047118"/>
            <a:ext cx="3600256" cy="707886"/>
          </a:xfrm>
          <a:prstGeom prst="rect">
            <a:avLst/>
          </a:prstGeom>
          <a:noFill/>
        </p:spPr>
        <p:txBody>
          <a:bodyPr wrap="square">
            <a:spAutoFit/>
          </a:bodyPr>
          <a:lstStyle/>
          <a:p>
            <a:pPr algn="ctr"/>
            <a:r>
              <a:rPr lang="en-US" sz="2000" b="0" i="0" u="none" strike="noStrike" baseline="0" dirty="0">
                <a:solidFill>
                  <a:srgbClr val="9BBBEF"/>
                </a:solidFill>
                <a:latin typeface="Calibri" panose="020F0502020204030204" pitchFamily="34" charset="0"/>
                <a:cs typeface="Calibri" panose="020F0502020204030204" pitchFamily="34" charset="0"/>
              </a:rPr>
              <a:t>Redoing things to make </a:t>
            </a:r>
            <a:br>
              <a:rPr lang="en-US" sz="2000" b="0" i="0" u="none" strike="noStrike" baseline="0" dirty="0">
                <a:solidFill>
                  <a:srgbClr val="9BBBEF"/>
                </a:solidFill>
                <a:latin typeface="Calibri" panose="020F0502020204030204" pitchFamily="34" charset="0"/>
                <a:cs typeface="Calibri" panose="020F0502020204030204" pitchFamily="34" charset="0"/>
              </a:rPr>
            </a:br>
            <a:r>
              <a:rPr lang="en-US" sz="2000" b="0" i="0" u="none" strike="noStrike" baseline="0" dirty="0">
                <a:solidFill>
                  <a:srgbClr val="9BBBEF"/>
                </a:solidFill>
                <a:latin typeface="Calibri" panose="020F0502020204030204" pitchFamily="34" charset="0"/>
                <a:cs typeface="Calibri" panose="020F0502020204030204" pitchFamily="34" charset="0"/>
              </a:rPr>
              <a:t>sure you have them right </a:t>
            </a:r>
          </a:p>
        </p:txBody>
      </p:sp>
      <p:sp>
        <p:nvSpPr>
          <p:cNvPr id="9" name="TextBox 8">
            <a:extLst>
              <a:ext uri="{FF2B5EF4-FFF2-40B4-BE49-F238E27FC236}">
                <a16:creationId xmlns:a16="http://schemas.microsoft.com/office/drawing/2014/main" id="{B3ED89B2-B4B5-64FA-8E85-0F1691678738}"/>
              </a:ext>
            </a:extLst>
          </p:cNvPr>
          <p:cNvSpPr txBox="1"/>
          <p:nvPr/>
        </p:nvSpPr>
        <p:spPr>
          <a:xfrm>
            <a:off x="6328702" y="4349392"/>
            <a:ext cx="3162583" cy="707886"/>
          </a:xfrm>
          <a:prstGeom prst="rect">
            <a:avLst/>
          </a:prstGeom>
          <a:noFill/>
        </p:spPr>
        <p:txBody>
          <a:bodyPr wrap="square">
            <a:spAutoFit/>
          </a:bodyPr>
          <a:lstStyle/>
          <a:p>
            <a:pPr algn="ctr"/>
            <a:r>
              <a:rPr lang="en-US" sz="2000" b="0" i="0" u="none" strike="noStrike" baseline="0" dirty="0">
                <a:solidFill>
                  <a:srgbClr val="9BBBEF"/>
                </a:solidFill>
                <a:latin typeface="Calibri" panose="020F0502020204030204" pitchFamily="34" charset="0"/>
                <a:cs typeface="Calibri" panose="020F0502020204030204" pitchFamily="34" charset="0"/>
              </a:rPr>
              <a:t>Prioritizing others’ </a:t>
            </a:r>
            <a:br>
              <a:rPr lang="en-US" sz="2000" b="0" i="0" u="none" strike="noStrike" baseline="0" dirty="0">
                <a:solidFill>
                  <a:srgbClr val="9BBBEF"/>
                </a:solidFill>
                <a:latin typeface="Calibri" panose="020F0502020204030204" pitchFamily="34" charset="0"/>
                <a:cs typeface="Calibri" panose="020F0502020204030204" pitchFamily="34" charset="0"/>
              </a:rPr>
            </a:br>
            <a:r>
              <a:rPr lang="en-US" sz="2000" b="0" i="0" u="none" strike="noStrike" baseline="0" dirty="0">
                <a:solidFill>
                  <a:srgbClr val="9BBBEF"/>
                </a:solidFill>
                <a:latin typeface="Calibri" panose="020F0502020204030204" pitchFamily="34" charset="0"/>
                <a:cs typeface="Calibri" panose="020F0502020204030204" pitchFamily="34" charset="0"/>
              </a:rPr>
              <a:t>needs over your own </a:t>
            </a:r>
          </a:p>
        </p:txBody>
      </p:sp>
      <p:sp>
        <p:nvSpPr>
          <p:cNvPr id="11" name="TextBox 10">
            <a:extLst>
              <a:ext uri="{FF2B5EF4-FFF2-40B4-BE49-F238E27FC236}">
                <a16:creationId xmlns:a16="http://schemas.microsoft.com/office/drawing/2014/main" id="{BFDDCBFA-3B48-FDA2-7507-12088708C3DB}"/>
              </a:ext>
            </a:extLst>
          </p:cNvPr>
          <p:cNvSpPr txBox="1"/>
          <p:nvPr/>
        </p:nvSpPr>
        <p:spPr>
          <a:xfrm>
            <a:off x="9399962" y="4017791"/>
            <a:ext cx="2549322" cy="400110"/>
          </a:xfrm>
          <a:prstGeom prst="rect">
            <a:avLst/>
          </a:prstGeom>
          <a:noFill/>
        </p:spPr>
        <p:txBody>
          <a:bodyPr wrap="square">
            <a:spAutoFit/>
          </a:bodyPr>
          <a:lstStyle/>
          <a:p>
            <a:pPr algn="ctr"/>
            <a:r>
              <a:rPr lang="en-US" sz="2000" b="0" i="0" u="none" strike="noStrike" baseline="0" dirty="0">
                <a:solidFill>
                  <a:srgbClr val="9BBBEF"/>
                </a:solidFill>
                <a:latin typeface="Calibri" panose="020F0502020204030204" pitchFamily="34" charset="0"/>
                <a:cs typeface="Calibri" panose="020F0502020204030204" pitchFamily="34" charset="0"/>
              </a:rPr>
              <a:t>Procrastinating </a:t>
            </a:r>
          </a:p>
        </p:txBody>
      </p:sp>
      <p:sp>
        <p:nvSpPr>
          <p:cNvPr id="13" name="TextBox 12">
            <a:extLst>
              <a:ext uri="{FF2B5EF4-FFF2-40B4-BE49-F238E27FC236}">
                <a16:creationId xmlns:a16="http://schemas.microsoft.com/office/drawing/2014/main" id="{33F13634-18B6-7740-ED84-011A33998118}"/>
              </a:ext>
            </a:extLst>
          </p:cNvPr>
          <p:cNvSpPr txBox="1"/>
          <p:nvPr/>
        </p:nvSpPr>
        <p:spPr>
          <a:xfrm>
            <a:off x="8915400" y="5118100"/>
            <a:ext cx="2951704" cy="707886"/>
          </a:xfrm>
          <a:prstGeom prst="rect">
            <a:avLst/>
          </a:prstGeom>
          <a:noFill/>
        </p:spPr>
        <p:txBody>
          <a:bodyPr wrap="square">
            <a:spAutoFit/>
          </a:bodyPr>
          <a:lstStyle/>
          <a:p>
            <a:pPr algn="ctr"/>
            <a:r>
              <a:rPr lang="en-US" sz="2000" b="0" i="0" u="none" strike="noStrike" baseline="0" dirty="0">
                <a:solidFill>
                  <a:srgbClr val="9BBBEF"/>
                </a:solidFill>
                <a:latin typeface="Calibri" panose="020F0502020204030204" pitchFamily="34" charset="0"/>
                <a:cs typeface="Calibri" panose="020F0502020204030204" pitchFamily="34" charset="0"/>
              </a:rPr>
              <a:t>Thinking too much about what you are going to say </a:t>
            </a:r>
          </a:p>
        </p:txBody>
      </p:sp>
      <p:sp>
        <p:nvSpPr>
          <p:cNvPr id="15" name="TextBox 14">
            <a:extLst>
              <a:ext uri="{FF2B5EF4-FFF2-40B4-BE49-F238E27FC236}">
                <a16:creationId xmlns:a16="http://schemas.microsoft.com/office/drawing/2014/main" id="{AF4C081A-048E-B9B9-6627-D876873885F4}"/>
              </a:ext>
            </a:extLst>
          </p:cNvPr>
          <p:cNvSpPr txBox="1"/>
          <p:nvPr/>
        </p:nvSpPr>
        <p:spPr>
          <a:xfrm>
            <a:off x="2815730" y="897494"/>
            <a:ext cx="2289670" cy="707886"/>
          </a:xfrm>
          <a:prstGeom prst="rect">
            <a:avLst/>
          </a:prstGeom>
          <a:noFill/>
        </p:spPr>
        <p:txBody>
          <a:bodyPr wrap="square">
            <a:spAutoFit/>
          </a:bodyPr>
          <a:lstStyle/>
          <a:p>
            <a:pPr algn="ctr"/>
            <a:r>
              <a:rPr lang="en-US" sz="2000" b="0" i="0" u="none" strike="noStrike" baseline="0" dirty="0">
                <a:solidFill>
                  <a:srgbClr val="9BBBEF"/>
                </a:solidFill>
                <a:latin typeface="Calibri" panose="020F0502020204030204" pitchFamily="34" charset="0"/>
                <a:cs typeface="Calibri" panose="020F0502020204030204" pitchFamily="34" charset="0"/>
              </a:rPr>
              <a:t>Avoiding speaking up in meetings</a:t>
            </a:r>
          </a:p>
        </p:txBody>
      </p:sp>
      <p:sp>
        <p:nvSpPr>
          <p:cNvPr id="17" name="TextBox 16">
            <a:extLst>
              <a:ext uri="{FF2B5EF4-FFF2-40B4-BE49-F238E27FC236}">
                <a16:creationId xmlns:a16="http://schemas.microsoft.com/office/drawing/2014/main" id="{50DEC424-432F-AEEB-6A82-547C618A6677}"/>
              </a:ext>
            </a:extLst>
          </p:cNvPr>
          <p:cNvSpPr txBox="1"/>
          <p:nvPr/>
        </p:nvSpPr>
        <p:spPr>
          <a:xfrm>
            <a:off x="4648680" y="1525238"/>
            <a:ext cx="3518703" cy="707886"/>
          </a:xfrm>
          <a:prstGeom prst="rect">
            <a:avLst/>
          </a:prstGeom>
          <a:noFill/>
        </p:spPr>
        <p:txBody>
          <a:bodyPr wrap="square">
            <a:spAutoFit/>
          </a:bodyPr>
          <a:lstStyle/>
          <a:p>
            <a:pPr algn="ctr"/>
            <a:r>
              <a:rPr lang="en-US" sz="2000" b="0" i="0" u="none" strike="noStrike" baseline="0" dirty="0">
                <a:solidFill>
                  <a:srgbClr val="9BBBEF"/>
                </a:solidFill>
                <a:latin typeface="Calibri" panose="020F0502020204030204" pitchFamily="34" charset="0"/>
                <a:cs typeface="Calibri" panose="020F0502020204030204" pitchFamily="34" charset="0"/>
              </a:rPr>
              <a:t>Avoiding traveling, </a:t>
            </a:r>
            <a:br>
              <a:rPr lang="en-US" sz="2000" b="0" i="0" u="none" strike="noStrike" baseline="0" dirty="0">
                <a:solidFill>
                  <a:srgbClr val="9BBBEF"/>
                </a:solidFill>
                <a:latin typeface="Calibri" panose="020F0502020204030204" pitchFamily="34" charset="0"/>
                <a:cs typeface="Calibri" panose="020F0502020204030204" pitchFamily="34" charset="0"/>
              </a:rPr>
            </a:br>
            <a:r>
              <a:rPr lang="en-US" sz="2000" b="0" i="0" u="none" strike="noStrike" baseline="0" dirty="0">
                <a:solidFill>
                  <a:srgbClr val="9BBBEF"/>
                </a:solidFill>
                <a:latin typeface="Calibri" panose="020F0502020204030204" pitchFamily="34" charset="0"/>
                <a:cs typeface="Calibri" panose="020F0502020204030204" pitchFamily="34" charset="0"/>
              </a:rPr>
              <a:t>airplanes, trains </a:t>
            </a:r>
          </a:p>
        </p:txBody>
      </p:sp>
      <p:sp>
        <p:nvSpPr>
          <p:cNvPr id="19" name="TextBox 18">
            <a:extLst>
              <a:ext uri="{FF2B5EF4-FFF2-40B4-BE49-F238E27FC236}">
                <a16:creationId xmlns:a16="http://schemas.microsoft.com/office/drawing/2014/main" id="{52CFC23B-DB91-F7E2-0CF2-D2C19064AB2C}"/>
              </a:ext>
            </a:extLst>
          </p:cNvPr>
          <p:cNvSpPr txBox="1"/>
          <p:nvPr/>
        </p:nvSpPr>
        <p:spPr>
          <a:xfrm>
            <a:off x="0" y="3905640"/>
            <a:ext cx="3108076" cy="707886"/>
          </a:xfrm>
          <a:prstGeom prst="rect">
            <a:avLst/>
          </a:prstGeom>
          <a:noFill/>
        </p:spPr>
        <p:txBody>
          <a:bodyPr wrap="square">
            <a:spAutoFit/>
          </a:bodyPr>
          <a:lstStyle/>
          <a:p>
            <a:pPr algn="ctr"/>
            <a:r>
              <a:rPr lang="en-US" sz="2000" b="0" i="0" u="none" strike="noStrike" baseline="0" dirty="0">
                <a:solidFill>
                  <a:srgbClr val="9BBBEF"/>
                </a:solidFill>
                <a:latin typeface="Calibri" panose="020F0502020204030204" pitchFamily="34" charset="0"/>
                <a:cs typeface="Calibri" panose="020F0502020204030204" pitchFamily="34" charset="0"/>
              </a:rPr>
              <a:t>Avoiding </a:t>
            </a:r>
            <a:br>
              <a:rPr lang="en-US" sz="2000" b="0" i="0" u="none" strike="noStrike" baseline="0" dirty="0">
                <a:solidFill>
                  <a:srgbClr val="9BBBEF"/>
                </a:solidFill>
                <a:latin typeface="Calibri" panose="020F0502020204030204" pitchFamily="34" charset="0"/>
                <a:cs typeface="Calibri" panose="020F0502020204030204" pitchFamily="34" charset="0"/>
              </a:rPr>
            </a:br>
            <a:r>
              <a:rPr lang="en-US" sz="2000" b="0" i="0" u="none" strike="noStrike" baseline="0" dirty="0">
                <a:solidFill>
                  <a:srgbClr val="9BBBEF"/>
                </a:solidFill>
                <a:latin typeface="Calibri" panose="020F0502020204030204" pitchFamily="34" charset="0"/>
                <a:cs typeface="Calibri" panose="020F0502020204030204" pitchFamily="34" charset="0"/>
              </a:rPr>
              <a:t>saying “no” </a:t>
            </a:r>
          </a:p>
        </p:txBody>
      </p:sp>
      <p:sp>
        <p:nvSpPr>
          <p:cNvPr id="21" name="TextBox 20">
            <a:extLst>
              <a:ext uri="{FF2B5EF4-FFF2-40B4-BE49-F238E27FC236}">
                <a16:creationId xmlns:a16="http://schemas.microsoft.com/office/drawing/2014/main" id="{BB9E8520-0C35-75D3-11BB-8EC976D812EE}"/>
              </a:ext>
            </a:extLst>
          </p:cNvPr>
          <p:cNvSpPr txBox="1"/>
          <p:nvPr/>
        </p:nvSpPr>
        <p:spPr>
          <a:xfrm>
            <a:off x="7042068" y="770495"/>
            <a:ext cx="3619982" cy="707886"/>
          </a:xfrm>
          <a:prstGeom prst="rect">
            <a:avLst/>
          </a:prstGeom>
          <a:noFill/>
        </p:spPr>
        <p:txBody>
          <a:bodyPr wrap="square">
            <a:spAutoFit/>
          </a:bodyPr>
          <a:lstStyle/>
          <a:p>
            <a:pPr algn="ctr"/>
            <a:r>
              <a:rPr lang="en-US" sz="2000" b="0" i="0" u="none" strike="noStrike" baseline="0" dirty="0">
                <a:solidFill>
                  <a:srgbClr val="9BBBEF"/>
                </a:solidFill>
                <a:latin typeface="Calibri" panose="020F0502020204030204" pitchFamily="34" charset="0"/>
                <a:cs typeface="Calibri" panose="020F0502020204030204" pitchFamily="34" charset="0"/>
              </a:rPr>
              <a:t>Trying to solve other people’s problems for them </a:t>
            </a:r>
          </a:p>
        </p:txBody>
      </p:sp>
      <p:sp>
        <p:nvSpPr>
          <p:cNvPr id="23" name="TextBox 22">
            <a:extLst>
              <a:ext uri="{FF2B5EF4-FFF2-40B4-BE49-F238E27FC236}">
                <a16:creationId xmlns:a16="http://schemas.microsoft.com/office/drawing/2014/main" id="{7BC9A38A-2B67-BFB6-5133-A6528FC38599}"/>
              </a:ext>
            </a:extLst>
          </p:cNvPr>
          <p:cNvSpPr txBox="1"/>
          <p:nvPr/>
        </p:nvSpPr>
        <p:spPr>
          <a:xfrm>
            <a:off x="3790681" y="5290902"/>
            <a:ext cx="3084655" cy="707886"/>
          </a:xfrm>
          <a:prstGeom prst="rect">
            <a:avLst/>
          </a:prstGeom>
          <a:noFill/>
        </p:spPr>
        <p:txBody>
          <a:bodyPr wrap="square">
            <a:spAutoFit/>
          </a:bodyPr>
          <a:lstStyle/>
          <a:p>
            <a:pPr algn="ctr"/>
            <a:r>
              <a:rPr lang="en-US" sz="2000" b="0" i="0" u="none" strike="noStrike" baseline="0" dirty="0">
                <a:solidFill>
                  <a:srgbClr val="9BBBEF"/>
                </a:solidFill>
                <a:latin typeface="Calibri" panose="020F0502020204030204" pitchFamily="34" charset="0"/>
                <a:cs typeface="Calibri" panose="020F0502020204030204" pitchFamily="34" charset="0"/>
              </a:rPr>
              <a:t>Avoiding making decisions on your own </a:t>
            </a:r>
          </a:p>
        </p:txBody>
      </p:sp>
      <p:sp>
        <p:nvSpPr>
          <p:cNvPr id="25" name="TextBox 24">
            <a:extLst>
              <a:ext uri="{FF2B5EF4-FFF2-40B4-BE49-F238E27FC236}">
                <a16:creationId xmlns:a16="http://schemas.microsoft.com/office/drawing/2014/main" id="{2E1B0863-4283-4A15-4A41-27E147B61732}"/>
              </a:ext>
            </a:extLst>
          </p:cNvPr>
          <p:cNvSpPr txBox="1"/>
          <p:nvPr/>
        </p:nvSpPr>
        <p:spPr>
          <a:xfrm>
            <a:off x="365245" y="1603938"/>
            <a:ext cx="3029673" cy="707886"/>
          </a:xfrm>
          <a:prstGeom prst="rect">
            <a:avLst/>
          </a:prstGeom>
          <a:noFill/>
        </p:spPr>
        <p:txBody>
          <a:bodyPr wrap="square">
            <a:spAutoFit/>
          </a:bodyPr>
          <a:lstStyle/>
          <a:p>
            <a:pPr algn="ctr"/>
            <a:r>
              <a:rPr lang="en-US" sz="2000" b="0" i="0" u="none" strike="noStrike" baseline="0" dirty="0">
                <a:solidFill>
                  <a:srgbClr val="9BBBEF"/>
                </a:solidFill>
                <a:latin typeface="Calibri" panose="020F0502020204030204" pitchFamily="34" charset="0"/>
                <a:cs typeface="Calibri" panose="020F0502020204030204" pitchFamily="34" charset="0"/>
              </a:rPr>
              <a:t>Review the past, </a:t>
            </a:r>
            <a:br>
              <a:rPr lang="en-US" sz="2000" b="0" i="0" u="none" strike="noStrike" baseline="0" dirty="0">
                <a:solidFill>
                  <a:srgbClr val="9BBBEF"/>
                </a:solidFill>
                <a:latin typeface="Calibri" panose="020F0502020204030204" pitchFamily="34" charset="0"/>
                <a:cs typeface="Calibri" panose="020F0502020204030204" pitchFamily="34" charset="0"/>
              </a:rPr>
            </a:br>
            <a:r>
              <a:rPr lang="en-US" sz="2000" b="0" i="0" u="none" strike="noStrike" baseline="0" dirty="0">
                <a:solidFill>
                  <a:srgbClr val="9BBBEF"/>
                </a:solidFill>
                <a:latin typeface="Calibri" panose="020F0502020204030204" pitchFamily="34" charset="0"/>
                <a:cs typeface="Calibri" panose="020F0502020204030204" pitchFamily="34" charset="0"/>
              </a:rPr>
              <a:t>looking for mistakes</a:t>
            </a:r>
          </a:p>
        </p:txBody>
      </p:sp>
      <p:sp>
        <p:nvSpPr>
          <p:cNvPr id="27" name="TextBox 26">
            <a:extLst>
              <a:ext uri="{FF2B5EF4-FFF2-40B4-BE49-F238E27FC236}">
                <a16:creationId xmlns:a16="http://schemas.microsoft.com/office/drawing/2014/main" id="{11DA0D16-41C9-0D16-ED61-E38A66E0D2E7}"/>
              </a:ext>
            </a:extLst>
          </p:cNvPr>
          <p:cNvSpPr txBox="1"/>
          <p:nvPr/>
        </p:nvSpPr>
        <p:spPr>
          <a:xfrm>
            <a:off x="8685258" y="1834293"/>
            <a:ext cx="3029674" cy="707886"/>
          </a:xfrm>
          <a:prstGeom prst="rect">
            <a:avLst/>
          </a:prstGeom>
          <a:noFill/>
        </p:spPr>
        <p:txBody>
          <a:bodyPr wrap="square">
            <a:spAutoFit/>
          </a:bodyPr>
          <a:lstStyle/>
          <a:p>
            <a:pPr algn="ctr"/>
            <a:r>
              <a:rPr lang="en-US" sz="2000" b="0" i="0" u="none" strike="noStrike" baseline="0" dirty="0">
                <a:solidFill>
                  <a:srgbClr val="9BBBEF"/>
                </a:solidFill>
                <a:latin typeface="Calibri" panose="020F0502020204030204" pitchFamily="34" charset="0"/>
                <a:cs typeface="Calibri" panose="020F0502020204030204" pitchFamily="34" charset="0"/>
              </a:rPr>
              <a:t>Always staying busy at home or at work</a:t>
            </a:r>
          </a:p>
        </p:txBody>
      </p:sp>
      <p:sp>
        <p:nvSpPr>
          <p:cNvPr id="28" name="Rectangle: Rounded Corners 27">
            <a:extLst>
              <a:ext uri="{FF2B5EF4-FFF2-40B4-BE49-F238E27FC236}">
                <a16:creationId xmlns:a16="http://schemas.microsoft.com/office/drawing/2014/main" id="{4C742B09-75AA-DFB6-22D9-060C2C786B39}"/>
              </a:ext>
            </a:extLst>
          </p:cNvPr>
          <p:cNvSpPr/>
          <p:nvPr/>
        </p:nvSpPr>
        <p:spPr>
          <a:xfrm>
            <a:off x="860103" y="2523080"/>
            <a:ext cx="10207817" cy="1817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TextBox 2">
            <a:extLst>
              <a:ext uri="{FF2B5EF4-FFF2-40B4-BE49-F238E27FC236}">
                <a16:creationId xmlns:a16="http://schemas.microsoft.com/office/drawing/2014/main" id="{48E0335B-E629-C569-E01C-221782B2CE8A}"/>
              </a:ext>
            </a:extLst>
          </p:cNvPr>
          <p:cNvSpPr txBox="1"/>
          <p:nvPr/>
        </p:nvSpPr>
        <p:spPr>
          <a:xfrm>
            <a:off x="2486174" y="2618636"/>
            <a:ext cx="7296869" cy="1000274"/>
          </a:xfrm>
          <a:prstGeom prst="rect">
            <a:avLst/>
          </a:prstGeom>
          <a:noFill/>
        </p:spPr>
        <p:txBody>
          <a:bodyPr wrap="none" rtlCol="0">
            <a:spAutoFit/>
          </a:bodyPr>
          <a:lstStyle/>
          <a:p>
            <a:pPr algn="ctr">
              <a:spcAft>
                <a:spcPts val="600"/>
              </a:spcAft>
            </a:pPr>
            <a:r>
              <a:rPr lang="en-US" sz="3400" b="0" dirty="0">
                <a:solidFill>
                  <a:schemeClr val="bg1"/>
                </a:solidFill>
                <a:latin typeface="Calibri" panose="020F0502020204030204" pitchFamily="34" charset="0"/>
                <a:cs typeface="Calibri" panose="020F0502020204030204" pitchFamily="34" charset="0"/>
              </a:rPr>
              <a:t>Safety Strategies Feed the Monkey </a:t>
            </a:r>
          </a:p>
          <a:p>
            <a:pPr algn="ctr"/>
            <a:r>
              <a:rPr lang="en-US" sz="2000" b="0" dirty="0">
                <a:solidFill>
                  <a:schemeClr val="bg1"/>
                </a:solidFill>
                <a:latin typeface="Calibri" panose="020F0502020204030204" pitchFamily="34" charset="0"/>
                <a:cs typeface="Calibri" panose="020F0502020204030204" pitchFamily="34" charset="0"/>
              </a:rPr>
              <a:t>Things we do to keep the thing we’re worried about from happening</a:t>
            </a:r>
          </a:p>
        </p:txBody>
      </p:sp>
      <p:sp>
        <p:nvSpPr>
          <p:cNvPr id="8" name="Slide Number Placeholder 7">
            <a:extLst>
              <a:ext uri="{FF2B5EF4-FFF2-40B4-BE49-F238E27FC236}">
                <a16:creationId xmlns:a16="http://schemas.microsoft.com/office/drawing/2014/main" id="{2C017A4F-7AA1-0572-2DE9-5F4834180A78}"/>
              </a:ext>
            </a:extLst>
          </p:cNvPr>
          <p:cNvSpPr>
            <a:spLocks noGrp="1"/>
          </p:cNvSpPr>
          <p:nvPr>
            <p:ph type="sldNum" sz="quarter" idx="4"/>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13</a:t>
            </a:fld>
            <a:endParaRPr lang="en-US" dirty="0">
              <a:latin typeface="Calibri" panose="020F0502020204030204" pitchFamily="34" charset="0"/>
            </a:endParaRPr>
          </a:p>
        </p:txBody>
      </p:sp>
    </p:spTree>
    <p:extLst>
      <p:ext uri="{BB962C8B-B14F-4D97-AF65-F5344CB8AC3E}">
        <p14:creationId xmlns:p14="http://schemas.microsoft.com/office/powerpoint/2010/main" val="12591039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B49D886-634C-2E04-3451-C8CAC02D5BE6}"/>
              </a:ext>
            </a:extLst>
          </p:cNvPr>
          <p:cNvSpPr/>
          <p:nvPr/>
        </p:nvSpPr>
        <p:spPr>
          <a:xfrm>
            <a:off x="0" y="523483"/>
            <a:ext cx="12192000" cy="5719593"/>
          </a:xfrm>
          <a:prstGeom prst="rect">
            <a:avLst/>
          </a:prstGeom>
          <a:solidFill>
            <a:srgbClr val="0E213E"/>
          </a:solidFill>
          <a:ln w="25400" cap="flat" cmpd="sng" algn="ctr">
            <a:noFill/>
            <a:prstDash val="solid"/>
          </a:ln>
          <a:effectLst/>
        </p:spPr>
        <p:txBody>
          <a:bodyPr rtlCol="0" anchor="ctr"/>
          <a:lstStyle/>
          <a:p>
            <a:pPr lvl="0" algn="ctr">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pic>
        <p:nvPicPr>
          <p:cNvPr id="2" name="Picture 1">
            <a:extLst>
              <a:ext uri="{FF2B5EF4-FFF2-40B4-BE49-F238E27FC236}">
                <a16:creationId xmlns:a16="http://schemas.microsoft.com/office/drawing/2014/main" id="{677ED02A-B8CA-A0D8-4DEA-EB40B9FAC8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5359" r="5359"/>
          <a:stretch/>
        </p:blipFill>
        <p:spPr>
          <a:xfrm>
            <a:off x="2593943" y="207991"/>
            <a:ext cx="7197757" cy="7221436"/>
          </a:xfrm>
          <a:prstGeom prst="rect">
            <a:avLst/>
          </a:prstGeom>
        </p:spPr>
      </p:pic>
      <p:sp>
        <p:nvSpPr>
          <p:cNvPr id="14" name="TextBox 13">
            <a:extLst>
              <a:ext uri="{FF2B5EF4-FFF2-40B4-BE49-F238E27FC236}">
                <a16:creationId xmlns:a16="http://schemas.microsoft.com/office/drawing/2014/main" id="{8A3C02C0-95CF-BD62-D2C3-33FEEDC6F79C}"/>
              </a:ext>
            </a:extLst>
          </p:cNvPr>
          <p:cNvSpPr txBox="1"/>
          <p:nvPr/>
        </p:nvSpPr>
        <p:spPr>
          <a:xfrm>
            <a:off x="8278301" y="4872406"/>
            <a:ext cx="2919205" cy="784830"/>
          </a:xfrm>
          <a:prstGeom prst="rect">
            <a:avLst/>
          </a:prstGeom>
          <a:noFill/>
        </p:spPr>
        <p:txBody>
          <a:bodyPr wrap="square" rtlCol="0">
            <a:spAutoFit/>
          </a:bodyPr>
          <a:lstStyle/>
          <a:p>
            <a:r>
              <a:rPr lang="en-US" sz="1500" dirty="0">
                <a:solidFill>
                  <a:schemeClr val="bg1"/>
                </a:solidFill>
                <a:latin typeface="Calibri" panose="020F0502020204030204" pitchFamily="34" charset="0"/>
                <a:cs typeface="Calibri" panose="020F0502020204030204" pitchFamily="34" charset="0"/>
              </a:rPr>
              <a:t>Anxiety:</a:t>
            </a:r>
            <a:br>
              <a:rPr lang="en-US" sz="1500" dirty="0">
                <a:solidFill>
                  <a:schemeClr val="bg1"/>
                </a:solidFill>
                <a:latin typeface="Calibri" panose="020F0502020204030204" pitchFamily="34" charset="0"/>
                <a:cs typeface="Calibri" panose="020F0502020204030204" pitchFamily="34" charset="0"/>
              </a:rPr>
            </a:br>
            <a:r>
              <a:rPr lang="en-US" sz="1500" b="0" dirty="0">
                <a:solidFill>
                  <a:schemeClr val="bg1"/>
                </a:solidFill>
                <a:latin typeface="Calibri" panose="020F0502020204030204" pitchFamily="34" charset="0"/>
                <a:cs typeface="Calibri" panose="020F0502020204030204" pitchFamily="34" charset="0"/>
              </a:rPr>
              <a:t>Stress chemicals can </a:t>
            </a:r>
            <a:br>
              <a:rPr lang="en-US" sz="1500" b="0" dirty="0">
                <a:solidFill>
                  <a:schemeClr val="bg1"/>
                </a:solidFill>
                <a:latin typeface="Calibri" panose="020F0502020204030204" pitchFamily="34" charset="0"/>
                <a:cs typeface="Calibri" panose="020F0502020204030204" pitchFamily="34" charset="0"/>
              </a:rPr>
            </a:br>
            <a:r>
              <a:rPr lang="en-US" sz="1500" b="0" dirty="0">
                <a:solidFill>
                  <a:schemeClr val="bg1"/>
                </a:solidFill>
                <a:latin typeface="Calibri" panose="020F0502020204030204" pitchFamily="34" charset="0"/>
                <a:cs typeface="Calibri" panose="020F0502020204030204" pitchFamily="34" charset="0"/>
              </a:rPr>
              <a:t>hijack rational thinking</a:t>
            </a:r>
          </a:p>
        </p:txBody>
      </p:sp>
      <p:sp>
        <p:nvSpPr>
          <p:cNvPr id="15" name="TextBox 14">
            <a:extLst>
              <a:ext uri="{FF2B5EF4-FFF2-40B4-BE49-F238E27FC236}">
                <a16:creationId xmlns:a16="http://schemas.microsoft.com/office/drawing/2014/main" id="{3AFEAB4D-ACBE-F545-ADCB-B46BA4DF86F0}"/>
              </a:ext>
            </a:extLst>
          </p:cNvPr>
          <p:cNvSpPr txBox="1"/>
          <p:nvPr/>
        </p:nvSpPr>
        <p:spPr>
          <a:xfrm>
            <a:off x="4121011" y="5095350"/>
            <a:ext cx="1681141" cy="553998"/>
          </a:xfrm>
          <a:prstGeom prst="rect">
            <a:avLst/>
          </a:prstGeom>
          <a:noFill/>
        </p:spPr>
        <p:txBody>
          <a:bodyPr wrap="square" rtlCol="0">
            <a:spAutoFit/>
          </a:bodyPr>
          <a:lstStyle/>
          <a:p>
            <a:r>
              <a:rPr lang="en-US" sz="1500" dirty="0">
                <a:solidFill>
                  <a:schemeClr val="bg1"/>
                </a:solidFill>
                <a:latin typeface="Calibri" panose="020F0502020204030204" pitchFamily="34" charset="0"/>
                <a:cs typeface="Calibri" panose="020F0502020204030204" pitchFamily="34" charset="0"/>
              </a:rPr>
              <a:t>Safety Strategy:</a:t>
            </a:r>
          </a:p>
          <a:p>
            <a:r>
              <a:rPr lang="en-US" sz="1500" b="0" dirty="0">
                <a:solidFill>
                  <a:schemeClr val="bg1"/>
                </a:solidFill>
                <a:latin typeface="Calibri" panose="020F0502020204030204" pitchFamily="34" charset="0"/>
                <a:cs typeface="Calibri" panose="020F0502020204030204" pitchFamily="34" charset="0"/>
              </a:rPr>
              <a:t>Change portfolio</a:t>
            </a:r>
          </a:p>
        </p:txBody>
      </p:sp>
      <p:sp>
        <p:nvSpPr>
          <p:cNvPr id="16" name="TextBox 15">
            <a:extLst>
              <a:ext uri="{FF2B5EF4-FFF2-40B4-BE49-F238E27FC236}">
                <a16:creationId xmlns:a16="http://schemas.microsoft.com/office/drawing/2014/main" id="{6F9241A9-BFF5-1E52-3D64-0DF84A019EA9}"/>
              </a:ext>
            </a:extLst>
          </p:cNvPr>
          <p:cNvSpPr txBox="1"/>
          <p:nvPr/>
        </p:nvSpPr>
        <p:spPr>
          <a:xfrm>
            <a:off x="6090927" y="888652"/>
            <a:ext cx="3022782" cy="553998"/>
          </a:xfrm>
          <a:prstGeom prst="rect">
            <a:avLst/>
          </a:prstGeom>
          <a:noFill/>
        </p:spPr>
        <p:txBody>
          <a:bodyPr wrap="square" lIns="91440" tIns="45720" rIns="91440" bIns="45720" rtlCol="0" anchor="t">
            <a:spAutoFit/>
          </a:bodyPr>
          <a:lstStyle/>
          <a:p>
            <a:r>
              <a:rPr lang="en-US" sz="1500" dirty="0">
                <a:solidFill>
                  <a:schemeClr val="bg1"/>
                </a:solidFill>
                <a:latin typeface="Calibri" panose="020F0502020204030204" pitchFamily="34" charset="0"/>
                <a:cs typeface="Calibri" panose="020F0502020204030204" pitchFamily="34" charset="0"/>
              </a:rPr>
              <a:t>Stimulus: </a:t>
            </a:r>
          </a:p>
          <a:p>
            <a:r>
              <a:rPr lang="en-US" sz="1500" b="0" dirty="0">
                <a:solidFill>
                  <a:schemeClr val="bg1"/>
                </a:solidFill>
                <a:latin typeface="Calibri"/>
                <a:ea typeface="Calibri"/>
                <a:cs typeface="Calibri"/>
              </a:rPr>
              <a:t>A big market drop</a:t>
            </a:r>
          </a:p>
        </p:txBody>
      </p:sp>
      <p:sp>
        <p:nvSpPr>
          <p:cNvPr id="17" name="TextBox 16">
            <a:extLst>
              <a:ext uri="{FF2B5EF4-FFF2-40B4-BE49-F238E27FC236}">
                <a16:creationId xmlns:a16="http://schemas.microsoft.com/office/drawing/2014/main" id="{B9537DBC-A39B-9C67-9C4C-DDFAF1C03553}"/>
              </a:ext>
            </a:extLst>
          </p:cNvPr>
          <p:cNvSpPr txBox="1"/>
          <p:nvPr/>
        </p:nvSpPr>
        <p:spPr>
          <a:xfrm>
            <a:off x="3679669" y="2416097"/>
            <a:ext cx="1888307" cy="553998"/>
          </a:xfrm>
          <a:prstGeom prst="rect">
            <a:avLst/>
          </a:prstGeom>
          <a:noFill/>
        </p:spPr>
        <p:txBody>
          <a:bodyPr wrap="square" lIns="91440" tIns="45720" rIns="91440" bIns="45720" rtlCol="0" anchor="t">
            <a:spAutoFit/>
          </a:bodyPr>
          <a:lstStyle/>
          <a:p>
            <a:r>
              <a:rPr lang="en-US" sz="1500" dirty="0">
                <a:solidFill>
                  <a:schemeClr val="bg1"/>
                </a:solidFill>
                <a:latin typeface="Calibri"/>
                <a:ea typeface="Calibri"/>
                <a:cs typeface="Calibri"/>
              </a:rPr>
              <a:t>Confirmation: </a:t>
            </a:r>
            <a:br>
              <a:rPr lang="en-US" sz="1500" dirty="0">
                <a:latin typeface="Calibri" panose="020F0502020204030204" pitchFamily="34" charset="0"/>
                <a:cs typeface="Calibri" panose="020F0502020204030204" pitchFamily="34" charset="0"/>
              </a:rPr>
            </a:br>
            <a:r>
              <a:rPr lang="en-US" sz="1500" b="0" dirty="0">
                <a:solidFill>
                  <a:schemeClr val="bg1"/>
                </a:solidFill>
                <a:latin typeface="Calibri"/>
                <a:ea typeface="Calibri"/>
                <a:cs typeface="Calibri"/>
              </a:rPr>
              <a:t>Good move!</a:t>
            </a:r>
          </a:p>
        </p:txBody>
      </p:sp>
      <p:sp>
        <p:nvSpPr>
          <p:cNvPr id="19" name="TextBox 18">
            <a:extLst>
              <a:ext uri="{FF2B5EF4-FFF2-40B4-BE49-F238E27FC236}">
                <a16:creationId xmlns:a16="http://schemas.microsoft.com/office/drawing/2014/main" id="{3AAEEA79-FB30-3DAC-0A51-7CD2DED79256}"/>
              </a:ext>
            </a:extLst>
          </p:cNvPr>
          <p:cNvSpPr txBox="1"/>
          <p:nvPr/>
        </p:nvSpPr>
        <p:spPr>
          <a:xfrm>
            <a:off x="8931588" y="2165790"/>
            <a:ext cx="3003112" cy="1246495"/>
          </a:xfrm>
          <a:prstGeom prst="rect">
            <a:avLst/>
          </a:prstGeom>
          <a:noFill/>
        </p:spPr>
        <p:txBody>
          <a:bodyPr wrap="square" lIns="91440" tIns="45720" rIns="91440" bIns="45720" anchor="t">
            <a:spAutoFit/>
          </a:bodyPr>
          <a:lstStyle/>
          <a:p>
            <a:pPr lvl="0">
              <a:defRPr/>
            </a:pP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Monkey Mind: </a:t>
            </a:r>
          </a:p>
          <a:p>
            <a:pPr marL="285750" lvl="0" indent="-285750">
              <a:buClr>
                <a:srgbClr val="9BBBEF"/>
              </a:buClr>
              <a:buFont typeface="Wingdings" panose="05000000000000000000" pitchFamily="2" charset="2"/>
              <a:buChar char="§"/>
              <a:defRPr/>
            </a:pPr>
            <a:r>
              <a:rPr lang="en-US" sz="1500" b="0" dirty="0">
                <a:solidFill>
                  <a:schemeClr val="bg1"/>
                </a:solidFill>
                <a:latin typeface="Calibri" panose="020F0502020204030204" pitchFamily="34" charset="0"/>
                <a:ea typeface="Calibri" panose="020F0502020204030204" pitchFamily="34" charset="0"/>
                <a:cs typeface="Calibri" panose="020F0502020204030204" pitchFamily="34" charset="0"/>
              </a:rPr>
              <a:t>The market is tanking</a:t>
            </a:r>
          </a:p>
          <a:p>
            <a:pPr marL="285750" lvl="0" indent="-285750">
              <a:buClr>
                <a:srgbClr val="9BBBEF"/>
              </a:buClr>
              <a:buFont typeface="Wingdings" panose="05000000000000000000" pitchFamily="2" charset="2"/>
              <a:buChar char="§"/>
              <a:defRPr/>
            </a:pPr>
            <a:r>
              <a:rPr lang="en-US" sz="1500" b="0" dirty="0">
                <a:solidFill>
                  <a:schemeClr val="bg1"/>
                </a:solidFill>
                <a:latin typeface="Calibri" panose="020F0502020204030204" pitchFamily="34" charset="0"/>
                <a:ea typeface="Calibri" panose="020F0502020204030204" pitchFamily="34" charset="0"/>
                <a:cs typeface="Calibri" panose="020F0502020204030204" pitchFamily="34" charset="0"/>
              </a:rPr>
              <a:t>I could lose it all</a:t>
            </a:r>
          </a:p>
          <a:p>
            <a:pPr marL="285750" lvl="0" indent="-285750">
              <a:buClr>
                <a:srgbClr val="9BBBEF"/>
              </a:buClr>
              <a:buFont typeface="Wingdings" panose="05000000000000000000" pitchFamily="2" charset="2"/>
              <a:buChar char="§"/>
              <a:defRPr/>
            </a:pPr>
            <a:r>
              <a:rPr lang="en-US" sz="1500" b="0" dirty="0">
                <a:solidFill>
                  <a:schemeClr val="bg1"/>
                </a:solidFill>
                <a:latin typeface="Calibri" panose="020F0502020204030204" pitchFamily="34" charset="0"/>
                <a:ea typeface="Calibri" panose="020F0502020204030204" pitchFamily="34" charset="0"/>
                <a:cs typeface="Calibri" panose="020F0502020204030204" pitchFamily="34" charset="0"/>
              </a:rPr>
              <a:t>I won't be able to retire</a:t>
            </a:r>
          </a:p>
          <a:p>
            <a:pPr marL="285750" lvl="0" indent="-285750">
              <a:buClr>
                <a:srgbClr val="9BBBEF"/>
              </a:buClr>
              <a:buFont typeface="Wingdings" panose="05000000000000000000" pitchFamily="2" charset="2"/>
              <a:buChar char="§"/>
              <a:defRPr/>
            </a:pPr>
            <a:r>
              <a:rPr kumimoji="0" lang="en-US" sz="1500" b="0" i="0" u="none" strike="noStrike" kern="0" cap="none" spc="0" normalizeH="0" baseline="0" noProof="0" dirty="0">
                <a:ln>
                  <a:noFill/>
                </a:ln>
                <a:solidFill>
                  <a:schemeClr val="bg1"/>
                </a:solidFill>
                <a:effectLst/>
                <a:uLnTx/>
                <a:uFillTx/>
                <a:latin typeface="Calibri"/>
                <a:ea typeface="Calibri"/>
                <a:cs typeface="Calibri"/>
              </a:rPr>
              <a:t>Do something</a:t>
            </a:r>
            <a:r>
              <a:rPr lang="en-US" sz="1500" b="0" kern="0" dirty="0">
                <a:solidFill>
                  <a:schemeClr val="bg1"/>
                </a:solidFill>
                <a:latin typeface="Calibri"/>
                <a:ea typeface="Calibri"/>
                <a:cs typeface="Calibri"/>
              </a:rPr>
              <a:t>!</a:t>
            </a:r>
            <a:endParaRPr kumimoji="0" lang="en-US" sz="150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9" name="Slide Number Placeholder 38">
            <a:extLst>
              <a:ext uri="{FF2B5EF4-FFF2-40B4-BE49-F238E27FC236}">
                <a16:creationId xmlns:a16="http://schemas.microsoft.com/office/drawing/2014/main" id="{3C58CEEF-6C5F-6B19-F9D1-ED4C88FACDA9}"/>
              </a:ext>
            </a:extLst>
          </p:cNvPr>
          <p:cNvSpPr>
            <a:spLocks noGrp="1"/>
          </p:cNvSpPr>
          <p:nvPr>
            <p:ph type="sldNum" sz="quarter" idx="4"/>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14</a:t>
            </a:fld>
            <a:endParaRPr lang="en-US" dirty="0">
              <a:latin typeface="Calibri" panose="020F0502020204030204" pitchFamily="34" charset="0"/>
            </a:endParaRPr>
          </a:p>
        </p:txBody>
      </p:sp>
      <p:sp>
        <p:nvSpPr>
          <p:cNvPr id="42" name="TextBox 41">
            <a:extLst>
              <a:ext uri="{FF2B5EF4-FFF2-40B4-BE49-F238E27FC236}">
                <a16:creationId xmlns:a16="http://schemas.microsoft.com/office/drawing/2014/main" id="{E0A698C5-0A9F-17CE-3ABA-AF630B76D2BC}"/>
              </a:ext>
            </a:extLst>
          </p:cNvPr>
          <p:cNvSpPr txBox="1"/>
          <p:nvPr/>
        </p:nvSpPr>
        <p:spPr>
          <a:xfrm>
            <a:off x="787074" y="2374769"/>
            <a:ext cx="3566160" cy="2185214"/>
          </a:xfrm>
          <a:prstGeom prst="rect">
            <a:avLst/>
          </a:prstGeom>
          <a:noFill/>
        </p:spPr>
        <p:txBody>
          <a:bodyPr wrap="square" lIns="91440" tIns="45720" rIns="91440" bIns="45720" rtlCol="0" anchor="t">
            <a:spAutoFit/>
          </a:bodyPr>
          <a:lstStyle/>
          <a:p>
            <a:r>
              <a:rPr lang="en-US" sz="3400" b="0" dirty="0">
                <a:solidFill>
                  <a:schemeClr val="bg1"/>
                </a:solidFill>
                <a:latin typeface="Calibri"/>
                <a:ea typeface="Calibri"/>
                <a:cs typeface="Calibri"/>
              </a:rPr>
              <a:t>The Anxiety </a:t>
            </a:r>
            <a:endParaRPr lang="en-US" dirty="0">
              <a:solidFill>
                <a:schemeClr val="bg1"/>
              </a:solidFill>
              <a:latin typeface="Calibri"/>
              <a:ea typeface="Calibri"/>
              <a:cs typeface="Calibri"/>
            </a:endParaRPr>
          </a:p>
          <a:p>
            <a:r>
              <a:rPr lang="en-US" sz="3400" b="0" dirty="0">
                <a:solidFill>
                  <a:schemeClr val="bg1"/>
                </a:solidFill>
                <a:latin typeface="Calibri"/>
                <a:ea typeface="Calibri"/>
                <a:cs typeface="Calibri"/>
              </a:rPr>
              <a:t>Cycle—</a:t>
            </a:r>
            <a:endParaRPr lang="en-US" dirty="0">
              <a:solidFill>
                <a:schemeClr val="bg1"/>
              </a:solidFill>
              <a:latin typeface="Calibri"/>
              <a:ea typeface="Calibri"/>
              <a:cs typeface="Calibri"/>
            </a:endParaRPr>
          </a:p>
          <a:p>
            <a:r>
              <a:rPr lang="en-US" sz="3400" b="0" dirty="0">
                <a:solidFill>
                  <a:schemeClr val="bg1"/>
                </a:solidFill>
                <a:latin typeface="Calibri" panose="020F0502020204030204" pitchFamily="34" charset="0"/>
                <a:cs typeface="Calibri" panose="020F0502020204030204" pitchFamily="34" charset="0"/>
              </a:rPr>
              <a:t>Volatile</a:t>
            </a:r>
            <a:br>
              <a:rPr lang="en-US" sz="3400" b="0" dirty="0">
                <a:solidFill>
                  <a:schemeClr val="bg1"/>
                </a:solidFill>
                <a:latin typeface="Calibri" panose="020F0502020204030204" pitchFamily="34" charset="0"/>
                <a:cs typeface="Calibri" panose="020F0502020204030204" pitchFamily="34" charset="0"/>
              </a:rPr>
            </a:br>
            <a:r>
              <a:rPr lang="en-US" sz="3400" b="0" dirty="0">
                <a:solidFill>
                  <a:schemeClr val="bg1"/>
                </a:solidFill>
                <a:latin typeface="Calibri" panose="020F0502020204030204" pitchFamily="34" charset="0"/>
                <a:cs typeface="Calibri" panose="020F0502020204030204" pitchFamily="34" charset="0"/>
              </a:rPr>
              <a:t>Market </a:t>
            </a:r>
          </a:p>
        </p:txBody>
      </p:sp>
    </p:spTree>
    <p:extLst>
      <p:ext uri="{BB962C8B-B14F-4D97-AF65-F5344CB8AC3E}">
        <p14:creationId xmlns:p14="http://schemas.microsoft.com/office/powerpoint/2010/main" val="26207715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1A6FF-36F3-3694-BAA1-58B8BDA29F8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87FDAFA-B3A7-38C6-7CA3-44E351EDEC65}"/>
              </a:ext>
            </a:extLst>
          </p:cNvPr>
          <p:cNvSpPr/>
          <p:nvPr/>
        </p:nvSpPr>
        <p:spPr>
          <a:xfrm>
            <a:off x="0" y="523483"/>
            <a:ext cx="12192000" cy="5719593"/>
          </a:xfrm>
          <a:prstGeom prst="rect">
            <a:avLst/>
          </a:prstGeom>
          <a:solidFill>
            <a:srgbClr val="0E213E"/>
          </a:solidFill>
          <a:ln w="25400" cap="flat" cmpd="sng" algn="ctr">
            <a:noFill/>
            <a:prstDash val="solid"/>
          </a:ln>
          <a:effectLst/>
        </p:spPr>
        <p:txBody>
          <a:bodyPr rtlCol="0" anchor="ctr"/>
          <a:lstStyle/>
          <a:p>
            <a:pPr lvl="0" algn="ctr">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sp>
        <p:nvSpPr>
          <p:cNvPr id="8" name="TextBox 7">
            <a:extLst>
              <a:ext uri="{FF2B5EF4-FFF2-40B4-BE49-F238E27FC236}">
                <a16:creationId xmlns:a16="http://schemas.microsoft.com/office/drawing/2014/main" id="{7A7F3FDB-7196-ED3C-B767-65413C0EE7E5}"/>
              </a:ext>
            </a:extLst>
          </p:cNvPr>
          <p:cNvSpPr txBox="1"/>
          <p:nvPr/>
        </p:nvSpPr>
        <p:spPr>
          <a:xfrm>
            <a:off x="857601" y="2557606"/>
            <a:ext cx="3090041" cy="1661993"/>
          </a:xfrm>
          <a:prstGeom prst="rect">
            <a:avLst/>
          </a:prstGeom>
          <a:noFill/>
        </p:spPr>
        <p:txBody>
          <a:bodyPr wrap="square" rtlCol="0">
            <a:spAutoFit/>
          </a:bodyPr>
          <a:lstStyle/>
          <a:p>
            <a:r>
              <a:rPr lang="en-US" sz="3400" b="0" dirty="0">
                <a:solidFill>
                  <a:schemeClr val="bg1"/>
                </a:solidFill>
                <a:latin typeface="Calibri" panose="020F0502020204030204" pitchFamily="34" charset="0"/>
                <a:cs typeface="Calibri" panose="020F0502020204030204" pitchFamily="34" charset="0"/>
              </a:rPr>
              <a:t>The Anxiety Cycle—</a:t>
            </a:r>
          </a:p>
          <a:p>
            <a:r>
              <a:rPr lang="en-US" sz="3400" b="0" dirty="0">
                <a:solidFill>
                  <a:schemeClr val="bg1"/>
                </a:solidFill>
                <a:latin typeface="Calibri" panose="020F0502020204030204" pitchFamily="34" charset="0"/>
                <a:cs typeface="Calibri" panose="020F0502020204030204" pitchFamily="34" charset="0"/>
              </a:rPr>
              <a:t>Social Gathering</a:t>
            </a:r>
          </a:p>
        </p:txBody>
      </p:sp>
      <p:sp>
        <p:nvSpPr>
          <p:cNvPr id="2" name="Slide Number Placeholder 1">
            <a:extLst>
              <a:ext uri="{FF2B5EF4-FFF2-40B4-BE49-F238E27FC236}">
                <a16:creationId xmlns:a16="http://schemas.microsoft.com/office/drawing/2014/main" id="{66B2CD8B-EC78-BBBE-90C1-4865E0FADBD4}"/>
              </a:ext>
            </a:extLst>
          </p:cNvPr>
          <p:cNvSpPr>
            <a:spLocks noGrp="1"/>
          </p:cNvSpPr>
          <p:nvPr>
            <p:ph type="sldNum" sz="quarter" idx="4"/>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15</a:t>
            </a:fld>
            <a:endParaRPr lang="en-US" dirty="0">
              <a:latin typeface="Calibri" panose="020F0502020204030204" pitchFamily="34" charset="0"/>
            </a:endParaRPr>
          </a:p>
        </p:txBody>
      </p:sp>
      <p:sp>
        <p:nvSpPr>
          <p:cNvPr id="5" name="TextBox 4">
            <a:extLst>
              <a:ext uri="{FF2B5EF4-FFF2-40B4-BE49-F238E27FC236}">
                <a16:creationId xmlns:a16="http://schemas.microsoft.com/office/drawing/2014/main" id="{6EB12E6A-B8A5-E658-8C79-D6FD00F0C969}"/>
              </a:ext>
            </a:extLst>
          </p:cNvPr>
          <p:cNvSpPr txBox="1"/>
          <p:nvPr/>
        </p:nvSpPr>
        <p:spPr>
          <a:xfrm>
            <a:off x="6090927" y="888652"/>
            <a:ext cx="3022782" cy="553998"/>
          </a:xfrm>
          <a:prstGeom prst="rect">
            <a:avLst/>
          </a:prstGeom>
          <a:noFill/>
        </p:spPr>
        <p:txBody>
          <a:bodyPr wrap="square" lIns="91440" tIns="45720" rIns="91440" bIns="45720" rtlCol="0" anchor="t">
            <a:spAutoFit/>
          </a:bodyPr>
          <a:lstStyle/>
          <a:p>
            <a:r>
              <a:rPr lang="en-US" sz="1500" dirty="0">
                <a:solidFill>
                  <a:schemeClr val="bg1"/>
                </a:solidFill>
                <a:latin typeface="Calibri" panose="020F0502020204030204" pitchFamily="34" charset="0"/>
                <a:cs typeface="Calibri" panose="020F0502020204030204" pitchFamily="34" charset="0"/>
              </a:rPr>
              <a:t>Stimulus: </a:t>
            </a:r>
          </a:p>
          <a:p>
            <a:r>
              <a:rPr lang="en-US" sz="1500" b="0" dirty="0">
                <a:solidFill>
                  <a:schemeClr val="bg1"/>
                </a:solidFill>
                <a:latin typeface="Calibri"/>
                <a:ea typeface="Calibri"/>
                <a:cs typeface="Calibri"/>
              </a:rPr>
              <a:t>A party invitation</a:t>
            </a:r>
            <a:endParaRPr lang="en-US" sz="1500" b="0" dirty="0">
              <a:solidFill>
                <a:schemeClr val="bg1"/>
              </a:solidFill>
              <a:latin typeface="Calibri" panose="020F0502020204030204" pitchFamily="34" charset="0"/>
              <a:ea typeface="Calibri"/>
              <a:cs typeface="Calibri" panose="020F0502020204030204" pitchFamily="34" charset="0"/>
            </a:endParaRPr>
          </a:p>
        </p:txBody>
      </p:sp>
      <p:sp>
        <p:nvSpPr>
          <p:cNvPr id="17" name="TextBox 16">
            <a:extLst>
              <a:ext uri="{FF2B5EF4-FFF2-40B4-BE49-F238E27FC236}">
                <a16:creationId xmlns:a16="http://schemas.microsoft.com/office/drawing/2014/main" id="{7B02DA87-6A9D-1A3A-71DC-06470C147442}"/>
              </a:ext>
            </a:extLst>
          </p:cNvPr>
          <p:cNvSpPr txBox="1"/>
          <p:nvPr/>
        </p:nvSpPr>
        <p:spPr>
          <a:xfrm>
            <a:off x="8974487" y="2367616"/>
            <a:ext cx="3147934"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Monkey Mind: </a:t>
            </a:r>
          </a:p>
          <a:p>
            <a:pPr marL="285750" marR="0" lvl="0" indent="-285750" algn="l" defTabSz="914400" rtl="0" eaLnBrk="1" fontAlgn="base" latinLnBrk="0" hangingPunct="1">
              <a:lnSpc>
                <a:spcPct val="100000"/>
              </a:lnSpc>
              <a:spcBef>
                <a:spcPct val="0"/>
              </a:spcBef>
              <a:spcAft>
                <a:spcPct val="0"/>
              </a:spcAft>
              <a:buClr>
                <a:srgbClr val="9BBBEF"/>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I won’t fit in</a:t>
            </a:r>
          </a:p>
          <a:p>
            <a:pPr marL="285750" marR="0" lvl="0" indent="-285750" algn="l" defTabSz="914400" rtl="0" eaLnBrk="1" fontAlgn="base" latinLnBrk="0" hangingPunct="1">
              <a:lnSpc>
                <a:spcPct val="100000"/>
              </a:lnSpc>
              <a:spcBef>
                <a:spcPct val="0"/>
              </a:spcBef>
              <a:spcAft>
                <a:spcPct val="0"/>
              </a:spcAft>
              <a:buClr>
                <a:srgbClr val="9BBBEF"/>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I’ll say something stupid</a:t>
            </a:r>
          </a:p>
          <a:p>
            <a:pPr marL="285750" marR="0" lvl="0" indent="-285750" algn="l" defTabSz="914400" rtl="0" eaLnBrk="1" fontAlgn="base" latinLnBrk="0" hangingPunct="1">
              <a:lnSpc>
                <a:spcPct val="100000"/>
              </a:lnSpc>
              <a:spcBef>
                <a:spcPct val="0"/>
              </a:spcBef>
              <a:spcAft>
                <a:spcPct val="0"/>
              </a:spcAft>
              <a:buClr>
                <a:srgbClr val="9BBBEF"/>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I’ll make a fool of myself</a:t>
            </a:r>
            <a:endParaRPr kumimoji="0" lang="en-US" sz="15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81B7CDF-92FA-EA88-3496-669576277B88}"/>
              </a:ext>
            </a:extLst>
          </p:cNvPr>
          <p:cNvSpPr txBox="1"/>
          <p:nvPr/>
        </p:nvSpPr>
        <p:spPr>
          <a:xfrm>
            <a:off x="8438939" y="4308245"/>
            <a:ext cx="2919205" cy="784830"/>
          </a:xfrm>
          <a:prstGeom prst="rect">
            <a:avLst/>
          </a:prstGeom>
          <a:noFill/>
        </p:spPr>
        <p:txBody>
          <a:bodyPr wrap="square" rtlCol="0">
            <a:spAutoFit/>
          </a:bodyPr>
          <a:lstStyle/>
          <a:p>
            <a:r>
              <a:rPr lang="en-US" sz="1500" dirty="0">
                <a:solidFill>
                  <a:schemeClr val="bg1"/>
                </a:solidFill>
                <a:latin typeface="Calibri" panose="020F0502020204030204" pitchFamily="34" charset="0"/>
                <a:cs typeface="Calibri" panose="020F0502020204030204" pitchFamily="34" charset="0"/>
              </a:rPr>
              <a:t>Anxiety:</a:t>
            </a:r>
            <a:br>
              <a:rPr lang="en-US" sz="1500" dirty="0">
                <a:solidFill>
                  <a:schemeClr val="bg1"/>
                </a:solidFill>
                <a:latin typeface="Calibri" panose="020F0502020204030204" pitchFamily="34" charset="0"/>
                <a:cs typeface="Calibri" panose="020F0502020204030204" pitchFamily="34" charset="0"/>
              </a:rPr>
            </a:br>
            <a:r>
              <a:rPr lang="en-US" sz="1500" b="0" dirty="0">
                <a:solidFill>
                  <a:schemeClr val="bg1"/>
                </a:solidFill>
                <a:latin typeface="Calibri" panose="020F0502020204030204" pitchFamily="34" charset="0"/>
                <a:cs typeface="Calibri" panose="020F0502020204030204" pitchFamily="34" charset="0"/>
              </a:rPr>
              <a:t>Stress chemicals can </a:t>
            </a:r>
            <a:br>
              <a:rPr lang="en-US" sz="1500" b="0" dirty="0">
                <a:solidFill>
                  <a:schemeClr val="bg1"/>
                </a:solidFill>
                <a:latin typeface="Calibri" panose="020F0502020204030204" pitchFamily="34" charset="0"/>
                <a:cs typeface="Calibri" panose="020F0502020204030204" pitchFamily="34" charset="0"/>
              </a:rPr>
            </a:br>
            <a:r>
              <a:rPr lang="en-US" sz="1500" b="0" dirty="0">
                <a:solidFill>
                  <a:schemeClr val="bg1"/>
                </a:solidFill>
                <a:latin typeface="Calibri" panose="020F0502020204030204" pitchFamily="34" charset="0"/>
                <a:cs typeface="Calibri" panose="020F0502020204030204" pitchFamily="34" charset="0"/>
              </a:rPr>
              <a:t>hijack rational thinking</a:t>
            </a:r>
          </a:p>
        </p:txBody>
      </p:sp>
      <p:sp>
        <p:nvSpPr>
          <p:cNvPr id="19" name="TextBox 18">
            <a:extLst>
              <a:ext uri="{FF2B5EF4-FFF2-40B4-BE49-F238E27FC236}">
                <a16:creationId xmlns:a16="http://schemas.microsoft.com/office/drawing/2014/main" id="{75514685-8D10-7DEA-C95C-39A40F32CF0A}"/>
              </a:ext>
            </a:extLst>
          </p:cNvPr>
          <p:cNvSpPr txBox="1"/>
          <p:nvPr/>
        </p:nvSpPr>
        <p:spPr>
          <a:xfrm>
            <a:off x="4121011" y="5095350"/>
            <a:ext cx="1681141" cy="553998"/>
          </a:xfrm>
          <a:prstGeom prst="rect">
            <a:avLst/>
          </a:prstGeom>
          <a:noFill/>
        </p:spPr>
        <p:txBody>
          <a:bodyPr wrap="square" lIns="91440" tIns="45720" rIns="91440" bIns="45720" rtlCol="0" anchor="t">
            <a:spAutoFit/>
          </a:bodyPr>
          <a:lstStyle/>
          <a:p>
            <a:r>
              <a:rPr lang="en-US" sz="1500" dirty="0">
                <a:solidFill>
                  <a:schemeClr val="bg1"/>
                </a:solidFill>
                <a:latin typeface="Calibri" panose="020F0502020204030204" pitchFamily="34" charset="0"/>
                <a:cs typeface="Calibri" panose="020F0502020204030204" pitchFamily="34" charset="0"/>
              </a:rPr>
              <a:t>Safety Strategy:</a:t>
            </a:r>
          </a:p>
          <a:p>
            <a:r>
              <a:rPr lang="en-US" sz="1500" b="0" dirty="0">
                <a:solidFill>
                  <a:schemeClr val="bg1"/>
                </a:solidFill>
                <a:latin typeface="Calibri"/>
                <a:ea typeface="Calibri"/>
                <a:cs typeface="Calibri"/>
              </a:rPr>
              <a:t>Stay home</a:t>
            </a:r>
          </a:p>
        </p:txBody>
      </p:sp>
      <p:sp>
        <p:nvSpPr>
          <p:cNvPr id="20" name="TextBox 19">
            <a:extLst>
              <a:ext uri="{FF2B5EF4-FFF2-40B4-BE49-F238E27FC236}">
                <a16:creationId xmlns:a16="http://schemas.microsoft.com/office/drawing/2014/main" id="{79783A4A-B50F-6AF5-BF42-4D1A8466DADB}"/>
              </a:ext>
            </a:extLst>
          </p:cNvPr>
          <p:cNvSpPr txBox="1"/>
          <p:nvPr/>
        </p:nvSpPr>
        <p:spPr>
          <a:xfrm>
            <a:off x="3679669" y="2416097"/>
            <a:ext cx="1888307" cy="553998"/>
          </a:xfrm>
          <a:prstGeom prst="rect">
            <a:avLst/>
          </a:prstGeom>
          <a:noFill/>
        </p:spPr>
        <p:txBody>
          <a:bodyPr wrap="square" lIns="91440" tIns="45720" rIns="91440" bIns="45720" rtlCol="0" anchor="t">
            <a:spAutoFit/>
          </a:bodyPr>
          <a:lstStyle/>
          <a:p>
            <a:r>
              <a:rPr lang="en-US" sz="1500" dirty="0">
                <a:solidFill>
                  <a:schemeClr val="bg1"/>
                </a:solidFill>
                <a:latin typeface="Calibri"/>
                <a:ea typeface="Calibri"/>
                <a:cs typeface="Calibri"/>
              </a:rPr>
              <a:t>Confirmation: </a:t>
            </a:r>
            <a:br>
              <a:rPr lang="en-US" sz="1500" dirty="0">
                <a:latin typeface="Calibri" panose="020F0502020204030204" pitchFamily="34" charset="0"/>
                <a:cs typeface="Calibri" panose="020F0502020204030204" pitchFamily="34" charset="0"/>
              </a:rPr>
            </a:br>
            <a:r>
              <a:rPr lang="en-US" sz="1500" b="0" dirty="0">
                <a:solidFill>
                  <a:schemeClr val="bg1"/>
                </a:solidFill>
                <a:latin typeface="Calibri"/>
                <a:ea typeface="Calibri"/>
                <a:cs typeface="Calibri"/>
              </a:rPr>
              <a:t>Good move!</a:t>
            </a:r>
          </a:p>
        </p:txBody>
      </p:sp>
      <p:pic>
        <p:nvPicPr>
          <p:cNvPr id="6" name="Picture 5">
            <a:extLst>
              <a:ext uri="{FF2B5EF4-FFF2-40B4-BE49-F238E27FC236}">
                <a16:creationId xmlns:a16="http://schemas.microsoft.com/office/drawing/2014/main" id="{DB8D3F3B-FC36-7B0F-044B-227252F2BE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5429" r="5429"/>
          <a:stretch/>
        </p:blipFill>
        <p:spPr>
          <a:xfrm>
            <a:off x="2741292" y="411008"/>
            <a:ext cx="7014622" cy="7069634"/>
          </a:xfrm>
          <a:prstGeom prst="rect">
            <a:avLst/>
          </a:prstGeom>
        </p:spPr>
      </p:pic>
    </p:spTree>
    <p:extLst>
      <p:ext uri="{BB962C8B-B14F-4D97-AF65-F5344CB8AC3E}">
        <p14:creationId xmlns:p14="http://schemas.microsoft.com/office/powerpoint/2010/main" val="14608012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BB880A-CB68-9F84-1606-21D57490AC4B}"/>
              </a:ext>
            </a:extLst>
          </p:cNvPr>
          <p:cNvPicPr>
            <a:picLocks noChangeAspect="1"/>
          </p:cNvPicPr>
          <p:nvPr/>
        </p:nvPicPr>
        <p:blipFill>
          <a:blip r:embed="rId3"/>
          <a:stretch>
            <a:fillRect/>
          </a:stretch>
        </p:blipFill>
        <p:spPr>
          <a:xfrm>
            <a:off x="0" y="-114409"/>
            <a:ext cx="12192000" cy="6358398"/>
          </a:xfrm>
          <a:prstGeom prst="rect">
            <a:avLst/>
          </a:prstGeom>
        </p:spPr>
      </p:pic>
      <p:sp>
        <p:nvSpPr>
          <p:cNvPr id="7" name="Google Shape;115;p9">
            <a:extLst>
              <a:ext uri="{FF2B5EF4-FFF2-40B4-BE49-F238E27FC236}">
                <a16:creationId xmlns:a16="http://schemas.microsoft.com/office/drawing/2014/main" id="{8DF971EC-1A9A-C113-47A0-35A3BB7D5101}"/>
              </a:ext>
            </a:extLst>
          </p:cNvPr>
          <p:cNvSpPr/>
          <p:nvPr/>
        </p:nvSpPr>
        <p:spPr>
          <a:xfrm>
            <a:off x="727935" y="1324896"/>
            <a:ext cx="3477412" cy="3536475"/>
          </a:xfrm>
          <a:prstGeom prst="rect">
            <a:avLst/>
          </a:prstGeom>
          <a:solidFill>
            <a:srgbClr val="562A77"/>
          </a:solidFill>
          <a:ln>
            <a:noFill/>
          </a:ln>
        </p:spPr>
        <p:txBody>
          <a:bodyPr spcFirstLastPara="1" wrap="square" lIns="91425" tIns="45700" rIns="91425" bIns="45700" anchor="ctr" anchorCtr="0">
            <a:noAutofit/>
          </a:bodyPr>
          <a:lstStyle/>
          <a:p>
            <a:pPr algn="ctr" defTabSz="914400" fontAlgn="base"/>
            <a:endParaRPr sz="1400" dirty="0">
              <a:solidFill>
                <a:prstClr val="white"/>
              </a:solidFill>
              <a:latin typeface="Arial"/>
              <a:ea typeface="Arial"/>
              <a:cs typeface="Arial"/>
              <a:sym typeface="Arial"/>
            </a:endParaRPr>
          </a:p>
        </p:txBody>
      </p:sp>
      <p:sp>
        <p:nvSpPr>
          <p:cNvPr id="8" name="Google Shape;116;p9">
            <a:extLst>
              <a:ext uri="{FF2B5EF4-FFF2-40B4-BE49-F238E27FC236}">
                <a16:creationId xmlns:a16="http://schemas.microsoft.com/office/drawing/2014/main" id="{90AB6B6D-737A-4756-3933-741EA1DFAABA}"/>
              </a:ext>
            </a:extLst>
          </p:cNvPr>
          <p:cNvSpPr/>
          <p:nvPr/>
        </p:nvSpPr>
        <p:spPr>
          <a:xfrm>
            <a:off x="1192154" y="1782825"/>
            <a:ext cx="2492332" cy="2546111"/>
          </a:xfrm>
          <a:prstGeom prst="rect">
            <a:avLst/>
          </a:prstGeom>
          <a:noFill/>
          <a:ln w="25400" cap="flat" cmpd="sng">
            <a:solidFill>
              <a:srgbClr val="FBAB18"/>
            </a:solidFill>
            <a:prstDash val="solid"/>
            <a:round/>
            <a:headEnd type="none" w="sm" len="sm"/>
            <a:tailEnd type="none" w="sm" len="sm"/>
          </a:ln>
        </p:spPr>
        <p:txBody>
          <a:bodyPr spcFirstLastPara="1" wrap="square" lIns="91425" tIns="45700" rIns="91425" bIns="45700" anchor="ctr" anchorCtr="0">
            <a:noAutofit/>
          </a:bodyPr>
          <a:lstStyle/>
          <a:p>
            <a:pPr algn="ctr" defTabSz="914400">
              <a:defRPr/>
            </a:pPr>
            <a:endParaRPr sz="1400" kern="0" dirty="0">
              <a:solidFill>
                <a:prstClr val="white"/>
              </a:solidFill>
              <a:latin typeface="Arial"/>
              <a:ea typeface="Arial"/>
              <a:cs typeface="Arial"/>
              <a:sym typeface="Arial"/>
            </a:endParaRPr>
          </a:p>
        </p:txBody>
      </p:sp>
      <p:sp>
        <p:nvSpPr>
          <p:cNvPr id="9" name="Title 2">
            <a:extLst>
              <a:ext uri="{FF2B5EF4-FFF2-40B4-BE49-F238E27FC236}">
                <a16:creationId xmlns:a16="http://schemas.microsoft.com/office/drawing/2014/main" id="{370C4FC0-4CFE-90FA-6FC4-36945CB3B6A1}"/>
              </a:ext>
            </a:extLst>
          </p:cNvPr>
          <p:cNvSpPr txBox="1">
            <a:spLocks/>
          </p:cNvSpPr>
          <p:nvPr/>
        </p:nvSpPr>
        <p:spPr>
          <a:xfrm>
            <a:off x="1086886" y="1698504"/>
            <a:ext cx="1745214" cy="1031996"/>
          </a:xfrm>
          <a:prstGeom prst="rect">
            <a:avLst/>
          </a:prstGeom>
          <a:solidFill>
            <a:srgbClr val="562A77"/>
          </a:solidFill>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Calibri" panose="020F0502020204030204" pitchFamily="34" charset="0"/>
                <a:ea typeface="+mj-ea"/>
                <a:cs typeface="+mj-cs"/>
              </a:rPr>
              <a:t>The Cost of Anxiety</a:t>
            </a:r>
          </a:p>
        </p:txBody>
      </p:sp>
      <p:sp>
        <p:nvSpPr>
          <p:cNvPr id="2" name="Slide Number Placeholder 1">
            <a:extLst>
              <a:ext uri="{FF2B5EF4-FFF2-40B4-BE49-F238E27FC236}">
                <a16:creationId xmlns:a16="http://schemas.microsoft.com/office/drawing/2014/main" id="{A698FB2F-A91A-8102-D314-A799C513B67D}"/>
              </a:ext>
            </a:extLst>
          </p:cNvPr>
          <p:cNvSpPr>
            <a:spLocks noGrp="1"/>
          </p:cNvSpPr>
          <p:nvPr>
            <p:ph type="sldNum" sz="quarter" idx="11"/>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16</a:t>
            </a:fld>
            <a:endParaRPr lang="en-US" dirty="0">
              <a:latin typeface="Calibri" panose="020F0502020204030204" pitchFamily="34" charset="0"/>
            </a:endParaRPr>
          </a:p>
        </p:txBody>
      </p:sp>
    </p:spTree>
    <p:extLst>
      <p:ext uri="{BB962C8B-B14F-4D97-AF65-F5344CB8AC3E}">
        <p14:creationId xmlns:p14="http://schemas.microsoft.com/office/powerpoint/2010/main" val="2500754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9126A-A932-C7FD-10A9-DDDBCB094548}"/>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90B41953-5F4F-3D67-2EBF-08E45027B6D3}"/>
              </a:ext>
            </a:extLst>
          </p:cNvPr>
          <p:cNvSpPr/>
          <p:nvPr/>
        </p:nvSpPr>
        <p:spPr>
          <a:xfrm>
            <a:off x="0" y="523483"/>
            <a:ext cx="12192000" cy="5719593"/>
          </a:xfrm>
          <a:prstGeom prst="rect">
            <a:avLst/>
          </a:prstGeom>
          <a:solidFill>
            <a:srgbClr val="0E213E"/>
          </a:solidFill>
          <a:ln w="25400" cap="flat" cmpd="sng" algn="ctr">
            <a:noFill/>
            <a:prstDash val="solid"/>
          </a:ln>
          <a:effectLst/>
        </p:spPr>
        <p:txBody>
          <a:bodyPr rtlCol="0" anchor="ctr"/>
          <a:lstStyle/>
          <a:p>
            <a:pPr lvl="0" algn="ctr">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sp>
        <p:nvSpPr>
          <p:cNvPr id="14" name="TextBox 13">
            <a:extLst>
              <a:ext uri="{FF2B5EF4-FFF2-40B4-BE49-F238E27FC236}">
                <a16:creationId xmlns:a16="http://schemas.microsoft.com/office/drawing/2014/main" id="{376B7506-556A-40A5-0D57-50F50630F245}"/>
              </a:ext>
            </a:extLst>
          </p:cNvPr>
          <p:cNvSpPr txBox="1"/>
          <p:nvPr/>
        </p:nvSpPr>
        <p:spPr>
          <a:xfrm>
            <a:off x="8583101" y="4872406"/>
            <a:ext cx="2919205" cy="784830"/>
          </a:xfrm>
          <a:prstGeom prst="rect">
            <a:avLst/>
          </a:prstGeom>
          <a:noFill/>
        </p:spPr>
        <p:txBody>
          <a:bodyPr wrap="square" rtlCol="0">
            <a:spAutoFit/>
          </a:bodyPr>
          <a:lstStyle/>
          <a:p>
            <a:r>
              <a:rPr lang="en-US" sz="1500" dirty="0">
                <a:solidFill>
                  <a:schemeClr val="bg1"/>
                </a:solidFill>
                <a:latin typeface="Calibri" panose="020F0502020204030204" pitchFamily="34" charset="0"/>
                <a:cs typeface="Calibri" panose="020F0502020204030204" pitchFamily="34" charset="0"/>
              </a:rPr>
              <a:t>Anxiety:</a:t>
            </a:r>
            <a:br>
              <a:rPr lang="en-US" sz="1500" dirty="0">
                <a:solidFill>
                  <a:schemeClr val="bg1"/>
                </a:solidFill>
                <a:latin typeface="Calibri" panose="020F0502020204030204" pitchFamily="34" charset="0"/>
                <a:cs typeface="Calibri" panose="020F0502020204030204" pitchFamily="34" charset="0"/>
              </a:rPr>
            </a:br>
            <a:r>
              <a:rPr lang="en-US" sz="1500" b="0" dirty="0">
                <a:solidFill>
                  <a:schemeClr val="bg1"/>
                </a:solidFill>
                <a:latin typeface="Calibri" panose="020F0502020204030204" pitchFamily="34" charset="0"/>
                <a:cs typeface="Calibri" panose="020F0502020204030204" pitchFamily="34" charset="0"/>
              </a:rPr>
              <a:t>Stress chemicals can </a:t>
            </a:r>
            <a:br>
              <a:rPr lang="en-US" sz="1500" b="0" dirty="0">
                <a:solidFill>
                  <a:schemeClr val="bg1"/>
                </a:solidFill>
                <a:latin typeface="Calibri" panose="020F0502020204030204" pitchFamily="34" charset="0"/>
                <a:cs typeface="Calibri" panose="020F0502020204030204" pitchFamily="34" charset="0"/>
              </a:rPr>
            </a:br>
            <a:r>
              <a:rPr lang="en-US" sz="1500" b="0" dirty="0">
                <a:solidFill>
                  <a:schemeClr val="bg1"/>
                </a:solidFill>
                <a:latin typeface="Calibri" panose="020F0502020204030204" pitchFamily="34" charset="0"/>
                <a:cs typeface="Calibri" panose="020F0502020204030204" pitchFamily="34" charset="0"/>
              </a:rPr>
              <a:t>hijack rational thinking</a:t>
            </a:r>
          </a:p>
        </p:txBody>
      </p:sp>
      <p:sp>
        <p:nvSpPr>
          <p:cNvPr id="15" name="TextBox 14">
            <a:extLst>
              <a:ext uri="{FF2B5EF4-FFF2-40B4-BE49-F238E27FC236}">
                <a16:creationId xmlns:a16="http://schemas.microsoft.com/office/drawing/2014/main" id="{AE81F3E6-4E1E-C60F-7A96-F5F183149011}"/>
              </a:ext>
            </a:extLst>
          </p:cNvPr>
          <p:cNvSpPr txBox="1"/>
          <p:nvPr/>
        </p:nvSpPr>
        <p:spPr>
          <a:xfrm>
            <a:off x="4121011" y="5095350"/>
            <a:ext cx="1681141" cy="553998"/>
          </a:xfrm>
          <a:prstGeom prst="rect">
            <a:avLst/>
          </a:prstGeom>
          <a:noFill/>
        </p:spPr>
        <p:txBody>
          <a:bodyPr wrap="square" rtlCol="0">
            <a:spAutoFit/>
          </a:bodyPr>
          <a:lstStyle/>
          <a:p>
            <a:r>
              <a:rPr lang="en-US" sz="1500" dirty="0">
                <a:solidFill>
                  <a:schemeClr val="bg1"/>
                </a:solidFill>
                <a:latin typeface="Calibri" panose="020F0502020204030204" pitchFamily="34" charset="0"/>
                <a:cs typeface="Calibri" panose="020F0502020204030204" pitchFamily="34" charset="0"/>
              </a:rPr>
              <a:t>Safety Strategy:</a:t>
            </a:r>
          </a:p>
          <a:p>
            <a:r>
              <a:rPr lang="en-US" sz="1500" b="0" dirty="0">
                <a:solidFill>
                  <a:schemeClr val="bg1"/>
                </a:solidFill>
                <a:latin typeface="Calibri" panose="020F0502020204030204" pitchFamily="34" charset="0"/>
                <a:cs typeface="Calibri" panose="020F0502020204030204" pitchFamily="34" charset="0"/>
              </a:rPr>
              <a:t>Change portfolio</a:t>
            </a:r>
          </a:p>
        </p:txBody>
      </p:sp>
      <p:sp>
        <p:nvSpPr>
          <p:cNvPr id="16" name="TextBox 15">
            <a:extLst>
              <a:ext uri="{FF2B5EF4-FFF2-40B4-BE49-F238E27FC236}">
                <a16:creationId xmlns:a16="http://schemas.microsoft.com/office/drawing/2014/main" id="{A3DC94B4-97E6-E456-46AD-C734338C7DE3}"/>
              </a:ext>
            </a:extLst>
          </p:cNvPr>
          <p:cNvSpPr txBox="1"/>
          <p:nvPr/>
        </p:nvSpPr>
        <p:spPr>
          <a:xfrm>
            <a:off x="6090927" y="888652"/>
            <a:ext cx="3022782" cy="553998"/>
          </a:xfrm>
          <a:prstGeom prst="rect">
            <a:avLst/>
          </a:prstGeom>
          <a:noFill/>
        </p:spPr>
        <p:txBody>
          <a:bodyPr wrap="square" rtlCol="0">
            <a:spAutoFit/>
          </a:bodyPr>
          <a:lstStyle/>
          <a:p>
            <a:r>
              <a:rPr lang="en-US" sz="1500" dirty="0">
                <a:solidFill>
                  <a:schemeClr val="bg1"/>
                </a:solidFill>
                <a:latin typeface="Calibri" panose="020F0502020204030204" pitchFamily="34" charset="0"/>
                <a:cs typeface="Calibri" panose="020F0502020204030204" pitchFamily="34" charset="0"/>
              </a:rPr>
              <a:t>Stimulus: </a:t>
            </a:r>
          </a:p>
          <a:p>
            <a:r>
              <a:rPr lang="en-US" sz="1500" b="0" dirty="0">
                <a:solidFill>
                  <a:schemeClr val="bg1"/>
                </a:solidFill>
                <a:latin typeface="Calibri" panose="020F0502020204030204" pitchFamily="34" charset="0"/>
                <a:cs typeface="Calibri" panose="020F0502020204030204" pitchFamily="34" charset="0"/>
              </a:rPr>
              <a:t>Big Drop in the Market</a:t>
            </a:r>
          </a:p>
        </p:txBody>
      </p:sp>
      <p:sp>
        <p:nvSpPr>
          <p:cNvPr id="17" name="TextBox 16">
            <a:extLst>
              <a:ext uri="{FF2B5EF4-FFF2-40B4-BE49-F238E27FC236}">
                <a16:creationId xmlns:a16="http://schemas.microsoft.com/office/drawing/2014/main" id="{07DD7A33-8FB7-36DC-6387-C29E84B36620}"/>
              </a:ext>
            </a:extLst>
          </p:cNvPr>
          <p:cNvSpPr txBox="1"/>
          <p:nvPr/>
        </p:nvSpPr>
        <p:spPr>
          <a:xfrm>
            <a:off x="3679669" y="2416097"/>
            <a:ext cx="1888307" cy="553998"/>
          </a:xfrm>
          <a:prstGeom prst="rect">
            <a:avLst/>
          </a:prstGeom>
          <a:noFill/>
        </p:spPr>
        <p:txBody>
          <a:bodyPr wrap="square" rtlCol="0">
            <a:spAutoFit/>
          </a:bodyPr>
          <a:lstStyle/>
          <a:p>
            <a:r>
              <a:rPr lang="en-US" sz="1500" dirty="0">
                <a:solidFill>
                  <a:schemeClr val="bg1"/>
                </a:solidFill>
                <a:latin typeface="Calibri" panose="020F0502020204030204" pitchFamily="34" charset="0"/>
                <a:cs typeface="Calibri" panose="020F0502020204030204" pitchFamily="34" charset="0"/>
              </a:rPr>
              <a:t>Confirmation: </a:t>
            </a:r>
            <a:br>
              <a:rPr lang="en-US" sz="1500" dirty="0">
                <a:solidFill>
                  <a:schemeClr val="bg1"/>
                </a:solidFill>
                <a:latin typeface="Calibri" panose="020F0502020204030204" pitchFamily="34" charset="0"/>
                <a:cs typeface="Calibri" panose="020F0502020204030204" pitchFamily="34" charset="0"/>
              </a:rPr>
            </a:br>
            <a:r>
              <a:rPr lang="en-US" sz="1500" b="0" dirty="0">
                <a:solidFill>
                  <a:schemeClr val="bg1"/>
                </a:solidFill>
                <a:latin typeface="Calibri" panose="020F0502020204030204" pitchFamily="34" charset="0"/>
                <a:cs typeface="Calibri" panose="020F0502020204030204" pitchFamily="34" charset="0"/>
              </a:rPr>
              <a:t>“Good Move”</a:t>
            </a:r>
          </a:p>
        </p:txBody>
      </p:sp>
      <p:sp>
        <p:nvSpPr>
          <p:cNvPr id="19" name="TextBox 18">
            <a:extLst>
              <a:ext uri="{FF2B5EF4-FFF2-40B4-BE49-F238E27FC236}">
                <a16:creationId xmlns:a16="http://schemas.microsoft.com/office/drawing/2014/main" id="{02593629-2669-6057-A081-79E85D58EE70}"/>
              </a:ext>
            </a:extLst>
          </p:cNvPr>
          <p:cNvSpPr txBox="1"/>
          <p:nvPr/>
        </p:nvSpPr>
        <p:spPr>
          <a:xfrm>
            <a:off x="8931588" y="2165790"/>
            <a:ext cx="2650812" cy="1246495"/>
          </a:xfrm>
          <a:prstGeom prst="rect">
            <a:avLst/>
          </a:prstGeom>
          <a:noFill/>
        </p:spPr>
        <p:txBody>
          <a:bodyPr wrap="square">
            <a:spAutoFit/>
          </a:bodyPr>
          <a:lstStyle/>
          <a:p>
            <a:pPr lvl="0">
              <a:defRPr/>
            </a:pP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Monkey Mind: </a:t>
            </a:r>
          </a:p>
          <a:p>
            <a:pPr marL="285750" lvl="0" indent="-285750">
              <a:buClr>
                <a:srgbClr val="9BBBEF"/>
              </a:buClr>
              <a:buFont typeface="Wingdings" panose="05000000000000000000" pitchFamily="2" charset="2"/>
              <a:buChar char="§"/>
              <a:defRPr/>
            </a:pPr>
            <a:r>
              <a:rPr lang="en-US" sz="1500" b="0" dirty="0">
                <a:solidFill>
                  <a:schemeClr val="bg1"/>
                </a:solidFill>
                <a:latin typeface="Calibri" panose="020F0502020204030204" pitchFamily="34" charset="0"/>
                <a:ea typeface="Calibri" panose="020F0502020204030204" pitchFamily="34" charset="0"/>
                <a:cs typeface="Calibri" panose="020F0502020204030204" pitchFamily="34" charset="0"/>
              </a:rPr>
              <a:t>The market is tanking</a:t>
            </a:r>
          </a:p>
          <a:p>
            <a:pPr marL="285750" lvl="0" indent="-285750">
              <a:buClr>
                <a:srgbClr val="9BBBEF"/>
              </a:buClr>
              <a:buFont typeface="Wingdings" panose="05000000000000000000" pitchFamily="2" charset="2"/>
              <a:buChar char="§"/>
              <a:defRPr/>
            </a:pPr>
            <a:r>
              <a:rPr lang="en-US" sz="1500" b="0" dirty="0">
                <a:solidFill>
                  <a:schemeClr val="bg1"/>
                </a:solidFill>
                <a:latin typeface="Calibri" panose="020F0502020204030204" pitchFamily="34" charset="0"/>
                <a:ea typeface="Calibri" panose="020F0502020204030204" pitchFamily="34" charset="0"/>
                <a:cs typeface="Calibri" panose="020F0502020204030204" pitchFamily="34" charset="0"/>
              </a:rPr>
              <a:t>I could lose it all</a:t>
            </a:r>
          </a:p>
          <a:p>
            <a:pPr marL="285750" lvl="0" indent="-285750">
              <a:buClr>
                <a:srgbClr val="9BBBEF"/>
              </a:buClr>
              <a:buFont typeface="Wingdings" panose="05000000000000000000" pitchFamily="2" charset="2"/>
              <a:buChar char="§"/>
              <a:defRPr/>
            </a:pPr>
            <a:r>
              <a:rPr lang="en-US" sz="1500" b="0" dirty="0">
                <a:solidFill>
                  <a:schemeClr val="bg1"/>
                </a:solidFill>
                <a:latin typeface="Calibri" panose="020F0502020204030204" pitchFamily="34" charset="0"/>
                <a:ea typeface="Calibri" panose="020F0502020204030204" pitchFamily="34" charset="0"/>
                <a:cs typeface="Calibri" panose="020F0502020204030204" pitchFamily="34" charset="0"/>
              </a:rPr>
              <a:t>I won't be able to retire</a:t>
            </a:r>
          </a:p>
          <a:p>
            <a:pPr marL="285750" lvl="0" indent="-285750">
              <a:buClr>
                <a:srgbClr val="9BBBEF"/>
              </a:buClr>
              <a:buFont typeface="Wingdings" panose="05000000000000000000" pitchFamily="2" charset="2"/>
              <a:buChar char="§"/>
              <a:defRPr/>
            </a:pPr>
            <a:r>
              <a:rPr lang="en-US" sz="1500" b="0" kern="0" dirty="0">
                <a:solidFill>
                  <a:schemeClr val="bg1"/>
                </a:solidFill>
                <a:latin typeface="Calibri"/>
                <a:ea typeface="Calibri"/>
                <a:cs typeface="Calibri"/>
              </a:rPr>
              <a:t>Do something!</a:t>
            </a:r>
            <a:endParaRPr lang="en-US" sz="1500" kern="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9" name="Slide Number Placeholder 38">
            <a:extLst>
              <a:ext uri="{FF2B5EF4-FFF2-40B4-BE49-F238E27FC236}">
                <a16:creationId xmlns:a16="http://schemas.microsoft.com/office/drawing/2014/main" id="{C3074637-916A-7D17-3976-DF4CC4099B64}"/>
              </a:ext>
            </a:extLst>
          </p:cNvPr>
          <p:cNvSpPr>
            <a:spLocks noGrp="1"/>
          </p:cNvSpPr>
          <p:nvPr>
            <p:ph type="sldNum" sz="quarter" idx="11"/>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17</a:t>
            </a:fld>
            <a:endParaRPr lang="en-US" dirty="0">
              <a:latin typeface="Calibri" panose="020F0502020204030204" pitchFamily="34" charset="0"/>
            </a:endParaRPr>
          </a:p>
        </p:txBody>
      </p:sp>
      <p:sp>
        <p:nvSpPr>
          <p:cNvPr id="42" name="TextBox 41">
            <a:extLst>
              <a:ext uri="{FF2B5EF4-FFF2-40B4-BE49-F238E27FC236}">
                <a16:creationId xmlns:a16="http://schemas.microsoft.com/office/drawing/2014/main" id="{B5A0411E-CE9C-3496-AA45-0272C4C23817}"/>
              </a:ext>
            </a:extLst>
          </p:cNvPr>
          <p:cNvSpPr txBox="1"/>
          <p:nvPr/>
        </p:nvSpPr>
        <p:spPr>
          <a:xfrm>
            <a:off x="787074" y="2374769"/>
            <a:ext cx="3566160" cy="2185214"/>
          </a:xfrm>
          <a:prstGeom prst="rect">
            <a:avLst/>
          </a:prstGeom>
          <a:noFill/>
        </p:spPr>
        <p:txBody>
          <a:bodyPr wrap="square" lIns="91440" tIns="45720" rIns="91440" bIns="45720" rtlCol="0" anchor="t">
            <a:spAutoFit/>
          </a:bodyPr>
          <a:lstStyle/>
          <a:p>
            <a:r>
              <a:rPr lang="en-US" sz="3400" b="0" dirty="0">
                <a:solidFill>
                  <a:schemeClr val="bg1"/>
                </a:solidFill>
                <a:latin typeface="Calibri"/>
                <a:ea typeface="Calibri"/>
                <a:cs typeface="Calibri"/>
              </a:rPr>
              <a:t>The Anxiety </a:t>
            </a:r>
            <a:br>
              <a:rPr lang="en-US" sz="3400" b="0" dirty="0">
                <a:solidFill>
                  <a:schemeClr val="bg1"/>
                </a:solidFill>
                <a:latin typeface="Calibri"/>
                <a:ea typeface="Calibri"/>
                <a:cs typeface="Calibri"/>
              </a:rPr>
            </a:br>
            <a:r>
              <a:rPr lang="en-US" sz="3400" b="0" dirty="0">
                <a:solidFill>
                  <a:schemeClr val="bg1"/>
                </a:solidFill>
                <a:latin typeface="Calibri"/>
                <a:ea typeface="Calibri"/>
                <a:cs typeface="Calibri"/>
              </a:rPr>
              <a:t>Cycle—</a:t>
            </a:r>
          </a:p>
          <a:p>
            <a:r>
              <a:rPr lang="en-US" sz="3400" b="0" dirty="0">
                <a:solidFill>
                  <a:schemeClr val="bg1"/>
                </a:solidFill>
                <a:latin typeface="Calibri"/>
                <a:ea typeface="Calibri"/>
                <a:cs typeface="Calibri"/>
              </a:rPr>
              <a:t>Volatile</a:t>
            </a:r>
            <a:br>
              <a:rPr lang="en-US" sz="3400" b="0" dirty="0">
                <a:latin typeface="Calibri" panose="020F0502020204030204" pitchFamily="34" charset="0"/>
                <a:cs typeface="Calibri" panose="020F0502020204030204" pitchFamily="34" charset="0"/>
              </a:rPr>
            </a:br>
            <a:r>
              <a:rPr lang="en-US" sz="3400" b="0" dirty="0">
                <a:solidFill>
                  <a:schemeClr val="bg1"/>
                </a:solidFill>
                <a:latin typeface="Calibri"/>
                <a:ea typeface="Calibri"/>
                <a:cs typeface="Calibri"/>
              </a:rPr>
              <a:t>Market </a:t>
            </a:r>
          </a:p>
        </p:txBody>
      </p:sp>
      <p:pic>
        <p:nvPicPr>
          <p:cNvPr id="2" name="Picture 1">
            <a:extLst>
              <a:ext uri="{FF2B5EF4-FFF2-40B4-BE49-F238E27FC236}">
                <a16:creationId xmlns:a16="http://schemas.microsoft.com/office/drawing/2014/main" id="{11EC8A0E-4469-D628-7584-15696DAD10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5359" r="5359"/>
          <a:stretch/>
        </p:blipFill>
        <p:spPr>
          <a:xfrm>
            <a:off x="2631440" y="296857"/>
            <a:ext cx="7389527" cy="7413837"/>
          </a:xfrm>
          <a:prstGeom prst="rect">
            <a:avLst/>
          </a:prstGeom>
        </p:spPr>
      </p:pic>
    </p:spTree>
    <p:extLst>
      <p:ext uri="{BB962C8B-B14F-4D97-AF65-F5344CB8AC3E}">
        <p14:creationId xmlns:p14="http://schemas.microsoft.com/office/powerpoint/2010/main" val="4143391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4B150B-AA0A-B936-B597-7ADB07B531E7}"/>
              </a:ext>
            </a:extLst>
          </p:cNvPr>
          <p:cNvSpPr>
            <a:spLocks noGrp="1"/>
          </p:cNvSpPr>
          <p:nvPr>
            <p:ph type="title" idx="4294967295"/>
          </p:nvPr>
        </p:nvSpPr>
        <p:spPr>
          <a:xfrm>
            <a:off x="448538" y="1492206"/>
            <a:ext cx="3414048" cy="1671637"/>
          </a:xfrm>
          <a:prstGeom prst="rect">
            <a:avLst/>
          </a:prstGeom>
        </p:spPr>
        <p:txBody>
          <a:bodyPr lIns="0" tIns="0" rIns="0" bIns="0">
            <a:normAutofit/>
          </a:bodyPr>
          <a:lstStyle/>
          <a:p>
            <a:pPr algn="ctr" rtl="0" fontAlgn="base"/>
            <a:r>
              <a:rPr lang="en-US" sz="3600" b="0" kern="1200" dirty="0">
                <a:solidFill>
                  <a:srgbClr val="000000"/>
                </a:solidFill>
                <a:effectLst/>
                <a:latin typeface="Calibri" panose="020F0502020204030204" pitchFamily="34" charset="0"/>
                <a:ea typeface="+mn-ea"/>
                <a:cs typeface="Calibri" panose="020F0502020204030204" pitchFamily="34" charset="0"/>
              </a:rPr>
              <a:t>The Monkey Mind </a:t>
            </a:r>
            <a:r>
              <a:rPr lang="en-US" sz="3600" dirty="0">
                <a:solidFill>
                  <a:srgbClr val="000000"/>
                </a:solidFill>
                <a:latin typeface="Calibri" panose="020F0502020204030204" pitchFamily="34" charset="0"/>
                <a:ea typeface="+mn-ea"/>
                <a:cs typeface="Calibri" panose="020F0502020204030204" pitchFamily="34" charset="0"/>
              </a:rPr>
              <a:t>Seeks Negative Information</a:t>
            </a:r>
            <a:endParaRPr lang="en-US" dirty="0">
              <a:effectLst/>
            </a:endParaRPr>
          </a:p>
        </p:txBody>
      </p:sp>
      <p:sp>
        <p:nvSpPr>
          <p:cNvPr id="18435" name="Text Box 3"/>
          <p:cNvSpPr txBox="1">
            <a:spLocks noChangeArrowheads="1"/>
          </p:cNvSpPr>
          <p:nvPr/>
        </p:nvSpPr>
        <p:spPr bwMode="auto">
          <a:xfrm>
            <a:off x="757554" y="3234781"/>
            <a:ext cx="2479654" cy="584775"/>
          </a:xfrm>
          <a:prstGeom prst="rect">
            <a:avLst/>
          </a:prstGeom>
          <a:noFill/>
          <a:ln w="9525">
            <a:noFill/>
            <a:miter lim="800000"/>
            <a:headEnd/>
            <a:tailEnd/>
          </a:ln>
        </p:spPr>
        <p:txBody>
          <a:bodyPr wrap="square">
            <a:spAutoFit/>
          </a:bodyPr>
          <a:lstStyle/>
          <a:p>
            <a:pPr algn="ctr"/>
            <a:r>
              <a:rPr lang="en-US" sz="1600" b="0" dirty="0">
                <a:latin typeface="Calibri" panose="020F0502020204030204" pitchFamily="34" charset="0"/>
                <a:cs typeface="Calibri" panose="020F0502020204030204" pitchFamily="34" charset="0"/>
              </a:rPr>
              <a:t>Google Searches for CNBC vs. S&amp;P 500 Index</a:t>
            </a:r>
          </a:p>
        </p:txBody>
      </p:sp>
      <p:pic>
        <p:nvPicPr>
          <p:cNvPr id="12" name="Picture 11" descr="line chart showing Google Searches for CNBC vs. S&amp;P 500 Index">
            <a:extLst>
              <a:ext uri="{FF2B5EF4-FFF2-40B4-BE49-F238E27FC236}">
                <a16:creationId xmlns:a16="http://schemas.microsoft.com/office/drawing/2014/main" id="{BA63E527-1781-E0CA-F012-C51CD0411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523" y="1440271"/>
            <a:ext cx="6853806" cy="4694103"/>
          </a:xfrm>
          <a:prstGeom prst="rect">
            <a:avLst/>
          </a:prstGeom>
        </p:spPr>
      </p:pic>
      <p:cxnSp>
        <p:nvCxnSpPr>
          <p:cNvPr id="8" name="Straight Connector 7">
            <a:extLst>
              <a:ext uri="{FF2B5EF4-FFF2-40B4-BE49-F238E27FC236}">
                <a16:creationId xmlns:a16="http://schemas.microsoft.com/office/drawing/2014/main" id="{65EA01CC-6C88-4712-80E3-DBF180F8F877}"/>
              </a:ext>
              <a:ext uri="{C183D7F6-B498-43B3-948B-1728B52AA6E4}">
                <adec:decorative xmlns:adec="http://schemas.microsoft.com/office/drawing/2017/decorative" val="1"/>
              </a:ext>
            </a:extLst>
          </p:cNvPr>
          <p:cNvCxnSpPr/>
          <p:nvPr/>
        </p:nvCxnSpPr>
        <p:spPr bwMode="auto">
          <a:xfrm flipH="1">
            <a:off x="5660909" y="2491552"/>
            <a:ext cx="378250" cy="0"/>
          </a:xfrm>
          <a:prstGeom prst="line">
            <a:avLst/>
          </a:prstGeom>
          <a:solidFill>
            <a:schemeClr val="accent1"/>
          </a:solidFill>
          <a:ln w="38100" cap="flat" cmpd="sng" algn="ctr">
            <a:solidFill>
              <a:srgbClr val="ED1C24"/>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9282F82B-97B8-4091-8CFE-E26372C24B02}"/>
              </a:ext>
              <a:ext uri="{C183D7F6-B498-43B3-948B-1728B52AA6E4}">
                <adec:decorative xmlns:adec="http://schemas.microsoft.com/office/drawing/2017/decorative" val="1"/>
              </a:ext>
            </a:extLst>
          </p:cNvPr>
          <p:cNvCxnSpPr/>
          <p:nvPr/>
        </p:nvCxnSpPr>
        <p:spPr bwMode="auto">
          <a:xfrm flipH="1">
            <a:off x="5660909" y="2685862"/>
            <a:ext cx="378250" cy="0"/>
          </a:xfrm>
          <a:prstGeom prst="line">
            <a:avLst/>
          </a:prstGeom>
          <a:solidFill>
            <a:schemeClr val="accent1"/>
          </a:solidFill>
          <a:ln w="38100" cap="flat" cmpd="sng" algn="ctr">
            <a:solidFill>
              <a:srgbClr val="007DBC"/>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A030F80E-B5D3-462C-83EA-F4341AB83B7F}"/>
              </a:ext>
            </a:extLst>
          </p:cNvPr>
          <p:cNvSpPr txBox="1"/>
          <p:nvPr/>
        </p:nvSpPr>
        <p:spPr>
          <a:xfrm>
            <a:off x="6039159" y="2324694"/>
            <a:ext cx="2135521" cy="523220"/>
          </a:xfrm>
          <a:prstGeom prst="rect">
            <a:avLst/>
          </a:prstGeom>
          <a:noFill/>
        </p:spPr>
        <p:txBody>
          <a:bodyPr wrap="none" rtlCol="0">
            <a:spAutoFit/>
          </a:bodyPr>
          <a:lstStyle/>
          <a:p>
            <a:r>
              <a:rPr lang="en-US" sz="1400" b="0" dirty="0">
                <a:latin typeface="Calibri" panose="020F0502020204030204" pitchFamily="34" charset="0"/>
                <a:cs typeface="Calibri" panose="020F0502020204030204" pitchFamily="34" charset="0"/>
              </a:rPr>
              <a:t>Google searches for CNBC</a:t>
            </a:r>
            <a:r>
              <a:rPr lang="en-US" sz="1400" b="0" baseline="30000" dirty="0">
                <a:latin typeface="Calibri" panose="020F0502020204030204" pitchFamily="34" charset="0"/>
                <a:cs typeface="Calibri" panose="020F0502020204030204" pitchFamily="34" charset="0"/>
              </a:rPr>
              <a:t>1</a:t>
            </a:r>
          </a:p>
          <a:p>
            <a:r>
              <a:rPr lang="en-US" sz="1400" b="0" dirty="0">
                <a:latin typeface="Calibri" panose="020F0502020204030204" pitchFamily="34" charset="0"/>
                <a:cs typeface="Calibri" panose="020F0502020204030204" pitchFamily="34" charset="0"/>
              </a:rPr>
              <a:t>S&amp;P 500 Index</a:t>
            </a:r>
            <a:r>
              <a:rPr lang="en-US" sz="1400" b="0" baseline="30000" dirty="0">
                <a:latin typeface="Calibri" panose="020F0502020204030204" pitchFamily="34" charset="0"/>
                <a:cs typeface="Calibri" panose="020F0502020204030204" pitchFamily="34" charset="0"/>
              </a:rPr>
              <a:t>2</a:t>
            </a:r>
          </a:p>
        </p:txBody>
      </p:sp>
      <p:sp>
        <p:nvSpPr>
          <p:cNvPr id="18443" name="TextBox 161"/>
          <p:cNvSpPr txBox="1">
            <a:spLocks noChangeArrowheads="1"/>
          </p:cNvSpPr>
          <p:nvPr/>
        </p:nvSpPr>
        <p:spPr bwMode="auto">
          <a:xfrm>
            <a:off x="295276" y="4529975"/>
            <a:ext cx="3961764" cy="1708160"/>
          </a:xfrm>
          <a:prstGeom prst="rect">
            <a:avLst/>
          </a:prstGeom>
          <a:noFill/>
          <a:ln w="9525">
            <a:noFill/>
            <a:miter lim="800000"/>
            <a:headEnd/>
            <a:tailEnd/>
          </a:ln>
        </p:spPr>
        <p:txBody>
          <a:bodyPr wrap="square">
            <a:spAutoFit/>
          </a:bodyPr>
          <a:lstStyle/>
          <a:p>
            <a:pPr>
              <a:spcAft>
                <a:spcPts val="0"/>
              </a:spcAft>
            </a:pPr>
            <a:r>
              <a:rPr lang="en-US" sz="900" dirty="0">
                <a:latin typeface="Calibri" panose="020F0502020204030204" pitchFamily="34" charset="0"/>
                <a:cs typeface="Calibri" panose="020F0502020204030204" pitchFamily="34" charset="0"/>
              </a:rPr>
              <a:t>PAST PERFORMANCE DOES NOT GUARANTEE FUTURE RESULTS.</a:t>
            </a:r>
          </a:p>
          <a:p>
            <a:pPr>
              <a:spcAft>
                <a:spcPts val="0"/>
              </a:spcAft>
            </a:pPr>
            <a:r>
              <a:rPr lang="en-US" sz="800" b="0" dirty="0">
                <a:latin typeface="Calibri" panose="020F0502020204030204" pitchFamily="34" charset="0"/>
              </a:rPr>
              <a:t>The S&amp;P 500 Index</a:t>
            </a:r>
            <a:r>
              <a:rPr lang="en-US" sz="800" dirty="0">
                <a:latin typeface="Calibri" panose="020F0502020204030204" pitchFamily="34" charset="0"/>
              </a:rPr>
              <a:t> </a:t>
            </a:r>
            <a:r>
              <a:rPr lang="en-US" sz="800" b="0" dirty="0">
                <a:latin typeface="Calibri" panose="020F0502020204030204" pitchFamily="34" charset="0"/>
              </a:rPr>
              <a:t>is a market capitalization-weighted price index composed of 500 widely held common stocks. </a:t>
            </a:r>
            <a:r>
              <a:rPr lang="en-US" sz="800" b="0" dirty="0">
                <a:latin typeface="Calibri" panose="020F0502020204030204" pitchFamily="34" charset="0"/>
                <a:cs typeface="Calibri" panose="020F0502020204030204" pitchFamily="34" charset="0"/>
              </a:rPr>
              <a:t>For Illustrative purposes only. Indices are unmanaged and not available for direct investment.</a:t>
            </a:r>
          </a:p>
          <a:p>
            <a:pPr>
              <a:spcAft>
                <a:spcPts val="0"/>
              </a:spcAft>
            </a:pPr>
            <a:r>
              <a:rPr lang="en-US" sz="800" b="0" dirty="0">
                <a:latin typeface="Calibri" panose="020F0502020204030204" pitchFamily="34" charset="0"/>
              </a:rPr>
              <a:t>Google Trends Methodology: Google Trends enables you to compare the world’s interest in various internet topics; it shows how frequently topics have been searched on Google over time. The numbers on the graph reflect how many searches have been done for a particular term, relative to the total number of searches done on Google over time. They don’t represent absolute search volume numbers, because the data is normalized and presented on a scale from 0-100. Each point on the graph is divided by the highest point, or 100. A rising line for a search term indicates a growth in the term’s popularity.</a:t>
            </a:r>
          </a:p>
          <a:p>
            <a:pPr>
              <a:spcAft>
                <a:spcPts val="0"/>
              </a:spcAft>
            </a:pPr>
            <a:r>
              <a:rPr lang="en-US" sz="800" b="0" baseline="30000" dirty="0">
                <a:latin typeface="Calibri" panose="020F0502020204030204" pitchFamily="34" charset="0"/>
                <a:cs typeface="Calibri" panose="020F0502020204030204" pitchFamily="34" charset="0"/>
              </a:rPr>
              <a:t>1</a:t>
            </a:r>
            <a:r>
              <a:rPr lang="en-US" sz="800" b="0" dirty="0">
                <a:latin typeface="Calibri" panose="020F0502020204030204" pitchFamily="34" charset="0"/>
                <a:cs typeface="Calibri" panose="020F0502020204030204" pitchFamily="34" charset="0"/>
              </a:rPr>
              <a:t>Data Source: Google Trends, 12/23 </a:t>
            </a:r>
            <a:br>
              <a:rPr lang="en-US" sz="800" b="0" dirty="0">
                <a:latin typeface="Calibri" panose="020F0502020204030204" pitchFamily="34" charset="0"/>
                <a:cs typeface="Calibri" panose="020F0502020204030204" pitchFamily="34" charset="0"/>
              </a:rPr>
            </a:br>
            <a:r>
              <a:rPr lang="en-US" sz="800" b="0" baseline="30000" dirty="0">
                <a:latin typeface="Calibri" panose="020F0502020204030204" pitchFamily="34" charset="0"/>
                <a:cs typeface="Calibri" panose="020F0502020204030204" pitchFamily="34" charset="0"/>
              </a:rPr>
              <a:t>2</a:t>
            </a:r>
            <a:r>
              <a:rPr lang="en-US" sz="800" b="0" dirty="0">
                <a:latin typeface="Calibri" panose="020F0502020204030204" pitchFamily="34" charset="0"/>
                <a:cs typeface="Calibri" panose="020F0502020204030204" pitchFamily="34" charset="0"/>
              </a:rPr>
              <a:t>Data Source: Factset, 12/23</a:t>
            </a:r>
          </a:p>
        </p:txBody>
      </p:sp>
      <p:sp>
        <p:nvSpPr>
          <p:cNvPr id="2" name="Slide Number Placeholder 1">
            <a:extLst>
              <a:ext uri="{FF2B5EF4-FFF2-40B4-BE49-F238E27FC236}">
                <a16:creationId xmlns:a16="http://schemas.microsoft.com/office/drawing/2014/main" id="{2B4F8641-7B6C-8AF8-2C2D-C42C476610CF}"/>
              </a:ext>
            </a:extLst>
          </p:cNvPr>
          <p:cNvSpPr>
            <a:spLocks noGrp="1"/>
          </p:cNvSpPr>
          <p:nvPr>
            <p:ph type="sldNum" sz="quarter" idx="11"/>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18</a:t>
            </a:fld>
            <a:endParaRPr lang="en-US" dirty="0">
              <a:latin typeface="Calibri" panose="020F0502020204030204" pitchFamily="34" charset="0"/>
            </a:endParaRPr>
          </a:p>
        </p:txBody>
      </p:sp>
    </p:spTree>
    <p:extLst>
      <p:ext uri="{BB962C8B-B14F-4D97-AF65-F5344CB8AC3E}">
        <p14:creationId xmlns:p14="http://schemas.microsoft.com/office/powerpoint/2010/main" val="2981466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A8043D-A88A-DFD3-335F-FE0B9319AD9B}"/>
              </a:ext>
            </a:extLst>
          </p:cNvPr>
          <p:cNvSpPr txBox="1">
            <a:spLocks/>
          </p:cNvSpPr>
          <p:nvPr/>
        </p:nvSpPr>
        <p:spPr>
          <a:xfrm>
            <a:off x="789628" y="2478513"/>
            <a:ext cx="3169351" cy="175356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500" kern="1200">
                <a:solidFill>
                  <a:schemeClr val="tx1"/>
                </a:solidFill>
                <a:latin typeface="+mn-lt"/>
                <a:ea typeface="+mj-ea"/>
                <a:cs typeface="+mj-cs"/>
              </a:defRPr>
            </a:lvl1pPr>
          </a:lstStyle>
          <a:p>
            <a:pPr algn="l" fontAlgn="auto">
              <a:spcBef>
                <a:spcPct val="50000"/>
              </a:spcBef>
              <a:spcAft>
                <a:spcPts val="0"/>
              </a:spcAft>
            </a:pPr>
            <a:r>
              <a:rPr lang="en-US" sz="3400" b="0" dirty="0"/>
              <a:t>Financial Cost</a:t>
            </a:r>
          </a:p>
        </p:txBody>
      </p:sp>
      <p:sp>
        <p:nvSpPr>
          <p:cNvPr id="10" name="Rectangle 9">
            <a:extLst>
              <a:ext uri="{FF2B5EF4-FFF2-40B4-BE49-F238E27FC236}">
                <a16:creationId xmlns:a16="http://schemas.microsoft.com/office/drawing/2014/main" id="{081D97DF-C7AD-4F88-2F4A-AF4211CBFE05}"/>
              </a:ext>
            </a:extLst>
          </p:cNvPr>
          <p:cNvSpPr/>
          <p:nvPr/>
        </p:nvSpPr>
        <p:spPr>
          <a:xfrm>
            <a:off x="5698428" y="943249"/>
            <a:ext cx="6334546" cy="646331"/>
          </a:xfrm>
          <a:prstGeom prst="rect">
            <a:avLst/>
          </a:prstGeom>
        </p:spPr>
        <p:txBody>
          <a:bodyPr wrap="square" lIns="0" tIns="0" rIns="0" bIns="0">
            <a:noAutofit/>
          </a:bodyPr>
          <a:lstStyle/>
          <a:p>
            <a:r>
              <a:rPr lang="en-US" sz="1400" b="1" dirty="0">
                <a:latin typeface="Calibri" panose="020F0502020204030204" pitchFamily="34" charset="0"/>
              </a:rPr>
              <a:t>Missing the Market’s Best Days Has Been Costly</a:t>
            </a:r>
          </a:p>
          <a:p>
            <a:r>
              <a:rPr lang="en-US" sz="1200" b="0" dirty="0">
                <a:latin typeface="Calibri" panose="020F0502020204030204" pitchFamily="34" charset="0"/>
              </a:rPr>
              <a:t>S&amp;P 500 Index Average Annual Total Returns: 1995–2024</a:t>
            </a:r>
          </a:p>
        </p:txBody>
      </p:sp>
      <p:sp>
        <p:nvSpPr>
          <p:cNvPr id="11" name="Rectangle 10">
            <a:extLst>
              <a:ext uri="{FF2B5EF4-FFF2-40B4-BE49-F238E27FC236}">
                <a16:creationId xmlns:a16="http://schemas.microsoft.com/office/drawing/2014/main" id="{D72FBC42-0BF4-B44D-9509-0CC1B16A1B28}"/>
              </a:ext>
            </a:extLst>
          </p:cNvPr>
          <p:cNvSpPr/>
          <p:nvPr/>
        </p:nvSpPr>
        <p:spPr>
          <a:xfrm>
            <a:off x="5857454" y="5427962"/>
            <a:ext cx="4627880" cy="307777"/>
          </a:xfrm>
          <a:prstGeom prst="rect">
            <a:avLst/>
          </a:prstGeom>
        </p:spPr>
        <p:txBody>
          <a:bodyPr wrap="square" lIns="0" tIns="0" rIns="0" bIns="0">
            <a:spAutoFit/>
          </a:bodyPr>
          <a:lstStyle/>
          <a:p>
            <a:r>
              <a:rPr lang="en-US" sz="1000" b="1" dirty="0">
                <a:latin typeface="+mn-lt"/>
              </a:rPr>
              <a:t>Past performance does not guarantee future results. </a:t>
            </a:r>
            <a:r>
              <a:rPr lang="en-US" sz="1000" dirty="0">
                <a:latin typeface="+mn-lt"/>
              </a:rPr>
              <a:t>For illustrative purposes only. </a:t>
            </a:r>
            <a:br>
              <a:rPr lang="en-US" sz="1000" dirty="0">
                <a:latin typeface="+mn-lt"/>
              </a:rPr>
            </a:br>
            <a:r>
              <a:rPr lang="en-US" sz="1000" b="0" dirty="0">
                <a:latin typeface="+mn-lt"/>
              </a:rPr>
              <a:t>Data Sources: Ned Davis Research, Morningstar, and Hartford Funds, 1/25.</a:t>
            </a:r>
            <a:endParaRPr lang="en-US" sz="1000" b="0" baseline="30000" dirty="0">
              <a:latin typeface="+mn-lt"/>
            </a:endParaRPr>
          </a:p>
        </p:txBody>
      </p:sp>
      <p:sp>
        <p:nvSpPr>
          <p:cNvPr id="13" name="Rectangle 12">
            <a:extLst>
              <a:ext uri="{FF2B5EF4-FFF2-40B4-BE49-F238E27FC236}">
                <a16:creationId xmlns:a16="http://schemas.microsoft.com/office/drawing/2014/main" id="{05BB3B25-965A-388A-B48D-A91B6C32AEEF}"/>
              </a:ext>
            </a:extLst>
          </p:cNvPr>
          <p:cNvSpPr/>
          <p:nvPr/>
        </p:nvSpPr>
        <p:spPr>
          <a:xfrm>
            <a:off x="685800" y="6054824"/>
            <a:ext cx="8434873" cy="246221"/>
          </a:xfrm>
          <a:prstGeom prst="rect">
            <a:avLst/>
          </a:prstGeom>
        </p:spPr>
        <p:txBody>
          <a:bodyPr wrap="square">
            <a:spAutoFit/>
          </a:bodyPr>
          <a:lstStyle/>
          <a:p>
            <a:r>
              <a:rPr lang="en-US" sz="1000" b="0" dirty="0">
                <a:solidFill>
                  <a:srgbClr val="000000"/>
                </a:solidFill>
                <a:latin typeface="Calibri" panose="020F0502020204030204" pitchFamily="34" charset="0"/>
              </a:rPr>
              <a:t>For illustrative purposes only. Data sources: Ned Davis Research, Morningstar, and Hartford Funds, 1/25.</a:t>
            </a:r>
            <a:endParaRPr lang="en-US" sz="1000" b="0" dirty="0">
              <a:latin typeface="Arial Narrow" panose="020B0606020202030204" pitchFamily="34" charset="0"/>
            </a:endParaRPr>
          </a:p>
        </p:txBody>
      </p:sp>
      <p:pic>
        <p:nvPicPr>
          <p:cNvPr id="14" name="Picture 13">
            <a:extLst>
              <a:ext uri="{FF2B5EF4-FFF2-40B4-BE49-F238E27FC236}">
                <a16:creationId xmlns:a16="http://schemas.microsoft.com/office/drawing/2014/main" id="{BDD7B36A-3117-4A9D-941D-268A8800B7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48020" y="1688422"/>
            <a:ext cx="5570005" cy="3579998"/>
          </a:xfrm>
          <a:prstGeom prst="rect">
            <a:avLst/>
          </a:prstGeom>
        </p:spPr>
      </p:pic>
      <p:sp>
        <p:nvSpPr>
          <p:cNvPr id="6" name="Slide Number Placeholder 5">
            <a:extLst>
              <a:ext uri="{FF2B5EF4-FFF2-40B4-BE49-F238E27FC236}">
                <a16:creationId xmlns:a16="http://schemas.microsoft.com/office/drawing/2014/main" id="{53A2CB28-C207-3D65-4889-DE8159698A14}"/>
              </a:ext>
            </a:extLst>
          </p:cNvPr>
          <p:cNvSpPr>
            <a:spLocks noGrp="1"/>
          </p:cNvSpPr>
          <p:nvPr>
            <p:ph type="sldNum" sz="quarter" idx="11"/>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19</a:t>
            </a:fld>
            <a:endParaRPr lang="en-US" dirty="0">
              <a:latin typeface="Calibri" panose="020F0502020204030204" pitchFamily="34" charset="0"/>
            </a:endParaRPr>
          </a:p>
        </p:txBody>
      </p:sp>
    </p:spTree>
    <p:extLst>
      <p:ext uri="{BB962C8B-B14F-4D97-AF65-F5344CB8AC3E}">
        <p14:creationId xmlns:p14="http://schemas.microsoft.com/office/powerpoint/2010/main" val="26919541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B4F8CF-8275-EA1C-6F6C-D28828D14C96}"/>
              </a:ext>
            </a:extLst>
          </p:cNvPr>
          <p:cNvSpPr/>
          <p:nvPr/>
        </p:nvSpPr>
        <p:spPr bwMode="auto">
          <a:xfrm>
            <a:off x="-1" y="0"/>
            <a:ext cx="12192001" cy="6248400"/>
          </a:xfrm>
          <a:prstGeom prst="rect">
            <a:avLst/>
          </a:prstGeom>
          <a:solidFill>
            <a:srgbClr val="0E20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C3C3C"/>
              </a:solidFill>
              <a:effectLst/>
              <a:uLnTx/>
              <a:uFillTx/>
              <a:latin typeface="Calibri" panose="020F0502020204030204" pitchFamily="34" charset="0"/>
            </a:endParaRPr>
          </a:p>
        </p:txBody>
      </p:sp>
      <p:sp>
        <p:nvSpPr>
          <p:cNvPr id="11" name="TextBox 10">
            <a:extLst>
              <a:ext uri="{FF2B5EF4-FFF2-40B4-BE49-F238E27FC236}">
                <a16:creationId xmlns:a16="http://schemas.microsoft.com/office/drawing/2014/main" id="{A42B7571-B3E1-D8CA-550D-D166B3168051}"/>
              </a:ext>
            </a:extLst>
          </p:cNvPr>
          <p:cNvSpPr txBox="1"/>
          <p:nvPr/>
        </p:nvSpPr>
        <p:spPr>
          <a:xfrm>
            <a:off x="1756408" y="1976926"/>
            <a:ext cx="4997186" cy="2185214"/>
          </a:xfrm>
          <a:prstGeom prst="rect">
            <a:avLst/>
          </a:prstGeom>
          <a:noFill/>
        </p:spPr>
        <p:txBody>
          <a:bodyPr wrap="square" rtlCol="0">
            <a:spAutoFit/>
          </a:bodyPr>
          <a:lstStyle/>
          <a:p>
            <a:r>
              <a:rPr lang="en-US" sz="3400" b="0" dirty="0">
                <a:solidFill>
                  <a:schemeClr val="bg1"/>
                </a:solidFill>
                <a:latin typeface="+mn-lt"/>
              </a:rPr>
              <a:t>Often, the very things we’ve been doing to try to control our anxiety are actually what maintains it.</a:t>
            </a:r>
          </a:p>
        </p:txBody>
      </p:sp>
      <p:sp>
        <p:nvSpPr>
          <p:cNvPr id="2" name="TextBox 1">
            <a:extLst>
              <a:ext uri="{FF2B5EF4-FFF2-40B4-BE49-F238E27FC236}">
                <a16:creationId xmlns:a16="http://schemas.microsoft.com/office/drawing/2014/main" id="{928F1353-D0E6-1872-C295-596E5B36184B}"/>
              </a:ext>
            </a:extLst>
          </p:cNvPr>
          <p:cNvSpPr txBox="1"/>
          <p:nvPr/>
        </p:nvSpPr>
        <p:spPr>
          <a:xfrm>
            <a:off x="7581998" y="4410034"/>
            <a:ext cx="3701143" cy="553998"/>
          </a:xfrm>
          <a:prstGeom prst="rect">
            <a:avLst/>
          </a:prstGeom>
          <a:noFill/>
        </p:spPr>
        <p:txBody>
          <a:bodyPr wrap="square" lIns="0" tIns="0" rIns="0" bIns="0" rtlCol="0">
            <a:spAutoFit/>
          </a:bodyPr>
          <a:lstStyle/>
          <a:p>
            <a:r>
              <a:rPr lang="en-US" dirty="0">
                <a:solidFill>
                  <a:schemeClr val="bg1"/>
                </a:solidFill>
                <a:latin typeface="+mn-lt"/>
                <a:cs typeface="Calibri" panose="020F0502020204030204" pitchFamily="34" charset="0"/>
              </a:rPr>
              <a:t>Jennifer Shannon, </a:t>
            </a:r>
            <a:r>
              <a:rPr lang="en-US" b="0" dirty="0">
                <a:solidFill>
                  <a:schemeClr val="bg1"/>
                </a:solidFill>
                <a:latin typeface="+mn-lt"/>
                <a:cs typeface="Calibri" panose="020F0502020204030204" pitchFamily="34" charset="0"/>
              </a:rPr>
              <a:t>LMFT</a:t>
            </a:r>
          </a:p>
          <a:p>
            <a:r>
              <a:rPr lang="en-US" b="0" dirty="0">
                <a:solidFill>
                  <a:schemeClr val="bg1"/>
                </a:solidFill>
                <a:latin typeface="+mn-lt"/>
                <a:cs typeface="Calibri" panose="020F0502020204030204" pitchFamily="34" charset="0"/>
              </a:rPr>
              <a:t>Cognitive Behavioral Therapist</a:t>
            </a:r>
          </a:p>
        </p:txBody>
      </p:sp>
      <p:pic>
        <p:nvPicPr>
          <p:cNvPr id="10" name="Picture 9">
            <a:extLst>
              <a:ext uri="{FF2B5EF4-FFF2-40B4-BE49-F238E27FC236}">
                <a16:creationId xmlns:a16="http://schemas.microsoft.com/office/drawing/2014/main" id="{ADC84265-2842-E12F-6237-EFC78617C392}"/>
              </a:ext>
            </a:extLst>
          </p:cNvPr>
          <p:cNvPicPr>
            <a:picLocks noChangeAspect="1"/>
          </p:cNvPicPr>
          <p:nvPr/>
        </p:nvPicPr>
        <p:blipFill rotWithShape="1">
          <a:blip r:embed="rId3"/>
          <a:srcRect l="-1" r="-24336"/>
          <a:stretch/>
        </p:blipFill>
        <p:spPr>
          <a:xfrm>
            <a:off x="7591425" y="1363964"/>
            <a:ext cx="2613974" cy="2916946"/>
          </a:xfrm>
          <a:prstGeom prst="rect">
            <a:avLst/>
          </a:prstGeom>
        </p:spPr>
      </p:pic>
      <p:pic>
        <p:nvPicPr>
          <p:cNvPr id="3" name="Graphic 2" descr="Open quotation mark with solid fill">
            <a:extLst>
              <a:ext uri="{FF2B5EF4-FFF2-40B4-BE49-F238E27FC236}">
                <a16:creationId xmlns:a16="http://schemas.microsoft.com/office/drawing/2014/main" id="{0BA33098-E3E5-3750-8341-714189FB9C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6003" y="380096"/>
            <a:ext cx="914400" cy="914400"/>
          </a:xfrm>
          <a:prstGeom prst="rect">
            <a:avLst/>
          </a:prstGeom>
        </p:spPr>
      </p:pic>
      <p:sp>
        <p:nvSpPr>
          <p:cNvPr id="4" name="Freeform: Shape 3">
            <a:extLst>
              <a:ext uri="{FF2B5EF4-FFF2-40B4-BE49-F238E27FC236}">
                <a16:creationId xmlns:a16="http://schemas.microsoft.com/office/drawing/2014/main" id="{E547CAF5-68EF-7EB4-BA35-75E8F0013599}"/>
              </a:ext>
            </a:extLst>
          </p:cNvPr>
          <p:cNvSpPr/>
          <p:nvPr/>
        </p:nvSpPr>
        <p:spPr bwMode="auto">
          <a:xfrm>
            <a:off x="747395" y="662940"/>
            <a:ext cx="10720705" cy="4686300"/>
          </a:xfrm>
          <a:custGeom>
            <a:avLst/>
            <a:gdLst>
              <a:gd name="connsiteX0" fmla="*/ 861060 w 10972800"/>
              <a:gd name="connsiteY0" fmla="*/ 0 h 4244340"/>
              <a:gd name="connsiteX1" fmla="*/ 10972800 w 10972800"/>
              <a:gd name="connsiteY1" fmla="*/ 0 h 4244340"/>
              <a:gd name="connsiteX2" fmla="*/ 10972800 w 10972800"/>
              <a:gd name="connsiteY2" fmla="*/ 4244340 h 4244340"/>
              <a:gd name="connsiteX3" fmla="*/ 0 w 10972800"/>
              <a:gd name="connsiteY3" fmla="*/ 4244340 h 4244340"/>
              <a:gd name="connsiteX4" fmla="*/ 0 w 10972800"/>
              <a:gd name="connsiteY4" fmla="*/ 731520 h 4244340"/>
              <a:gd name="connsiteX0" fmla="*/ 868680 w 10980420"/>
              <a:gd name="connsiteY0" fmla="*/ 0 h 4244340"/>
              <a:gd name="connsiteX1" fmla="*/ 10980420 w 10980420"/>
              <a:gd name="connsiteY1" fmla="*/ 0 h 4244340"/>
              <a:gd name="connsiteX2" fmla="*/ 10980420 w 10980420"/>
              <a:gd name="connsiteY2" fmla="*/ 4244340 h 4244340"/>
              <a:gd name="connsiteX3" fmla="*/ 7620 w 10980420"/>
              <a:gd name="connsiteY3" fmla="*/ 4244340 h 4244340"/>
              <a:gd name="connsiteX4" fmla="*/ 0 w 10980420"/>
              <a:gd name="connsiteY4" fmla="*/ 570358 h 4244340"/>
              <a:gd name="connsiteX0" fmla="*/ 652780 w 10980420"/>
              <a:gd name="connsiteY0" fmla="*/ 0 h 4244340"/>
              <a:gd name="connsiteX1" fmla="*/ 10980420 w 10980420"/>
              <a:gd name="connsiteY1" fmla="*/ 0 h 4244340"/>
              <a:gd name="connsiteX2" fmla="*/ 10980420 w 10980420"/>
              <a:gd name="connsiteY2" fmla="*/ 4244340 h 4244340"/>
              <a:gd name="connsiteX3" fmla="*/ 7620 w 10980420"/>
              <a:gd name="connsiteY3" fmla="*/ 4244340 h 4244340"/>
              <a:gd name="connsiteX4" fmla="*/ 0 w 10980420"/>
              <a:gd name="connsiteY4" fmla="*/ 570358 h 424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420" h="4244340">
                <a:moveTo>
                  <a:pt x="652780" y="0"/>
                </a:moveTo>
                <a:lnTo>
                  <a:pt x="10980420" y="0"/>
                </a:lnTo>
                <a:lnTo>
                  <a:pt x="10980420" y="4244340"/>
                </a:lnTo>
                <a:lnTo>
                  <a:pt x="7620" y="4244340"/>
                </a:lnTo>
                <a:cubicBezTo>
                  <a:pt x="7620" y="3073400"/>
                  <a:pt x="0" y="1741298"/>
                  <a:pt x="0" y="570358"/>
                </a:cubicBezTo>
              </a:path>
            </a:pathLst>
          </a:custGeom>
          <a:noFill/>
          <a:ln w="25400" cap="flat" cmpd="sng" algn="ctr">
            <a:solidFill>
              <a:srgbClr val="FBAB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solidFill>
                  <a:srgbClr val="FBAB18"/>
                </a:solidFill>
              </a:ln>
              <a:solidFill>
                <a:schemeClr val="tx1"/>
              </a:solidFill>
              <a:effectLst/>
              <a:latin typeface="Arial" charset="0"/>
            </a:endParaRPr>
          </a:p>
        </p:txBody>
      </p:sp>
      <p:sp>
        <p:nvSpPr>
          <p:cNvPr id="6" name="Slide Number Placeholder 5">
            <a:extLst>
              <a:ext uri="{FF2B5EF4-FFF2-40B4-BE49-F238E27FC236}">
                <a16:creationId xmlns:a16="http://schemas.microsoft.com/office/drawing/2014/main" id="{86515928-89ED-E8E2-1E61-60BEE797B05E}"/>
              </a:ext>
            </a:extLst>
          </p:cNvPr>
          <p:cNvSpPr>
            <a:spLocks noGrp="1"/>
          </p:cNvSpPr>
          <p:nvPr>
            <p:ph type="sldNum" sz="quarter" idx="11"/>
          </p:nvPr>
        </p:nvSpPr>
        <p:spPr/>
        <p:txBody>
          <a:bodyPr/>
          <a:lstStyle/>
          <a:p>
            <a:pPr algn="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lgn="r">
                <a:defRPr/>
              </a:pPr>
              <a:t>2</a:t>
            </a:fld>
            <a:endParaRPr lang="en-US" dirty="0">
              <a:latin typeface="Calibri" panose="020F0502020204030204" pitchFamily="34" charset="0"/>
            </a:endParaRPr>
          </a:p>
        </p:txBody>
      </p:sp>
    </p:spTree>
    <p:extLst>
      <p:ext uri="{BB962C8B-B14F-4D97-AF65-F5344CB8AC3E}">
        <p14:creationId xmlns:p14="http://schemas.microsoft.com/office/powerpoint/2010/main" val="3517550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05799-59A1-E044-B70E-61CBBBB80BB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F162EB8-BD22-6CF9-D339-6F8E20FEACC3}"/>
              </a:ext>
            </a:extLst>
          </p:cNvPr>
          <p:cNvSpPr/>
          <p:nvPr/>
        </p:nvSpPr>
        <p:spPr>
          <a:xfrm>
            <a:off x="0" y="523483"/>
            <a:ext cx="12192000" cy="5719593"/>
          </a:xfrm>
          <a:prstGeom prst="rect">
            <a:avLst/>
          </a:prstGeom>
          <a:solidFill>
            <a:srgbClr val="0E213E"/>
          </a:solidFill>
          <a:ln w="25400" cap="flat" cmpd="sng" algn="ctr">
            <a:noFill/>
            <a:prstDash val="solid"/>
          </a:ln>
          <a:effectLst/>
        </p:spPr>
        <p:txBody>
          <a:bodyPr rtlCol="0" anchor="ctr"/>
          <a:lstStyle/>
          <a:p>
            <a:pPr lvl="0" algn="ctr">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sp>
        <p:nvSpPr>
          <p:cNvPr id="8" name="TextBox 7">
            <a:extLst>
              <a:ext uri="{FF2B5EF4-FFF2-40B4-BE49-F238E27FC236}">
                <a16:creationId xmlns:a16="http://schemas.microsoft.com/office/drawing/2014/main" id="{9D8B5EA5-8AF1-A208-F54E-D50D8AAF92AC}"/>
              </a:ext>
            </a:extLst>
          </p:cNvPr>
          <p:cNvSpPr txBox="1"/>
          <p:nvPr/>
        </p:nvSpPr>
        <p:spPr>
          <a:xfrm>
            <a:off x="857601" y="2557606"/>
            <a:ext cx="3090041" cy="1661993"/>
          </a:xfrm>
          <a:prstGeom prst="rect">
            <a:avLst/>
          </a:prstGeom>
          <a:noFill/>
        </p:spPr>
        <p:txBody>
          <a:bodyPr wrap="square" rtlCol="0">
            <a:spAutoFit/>
          </a:bodyPr>
          <a:lstStyle/>
          <a:p>
            <a:r>
              <a:rPr lang="en-US" sz="3400" b="0" dirty="0">
                <a:solidFill>
                  <a:schemeClr val="bg1"/>
                </a:solidFill>
                <a:latin typeface="Calibri" panose="020F0502020204030204" pitchFamily="34" charset="0"/>
                <a:cs typeface="Calibri" panose="020F0502020204030204" pitchFamily="34" charset="0"/>
              </a:rPr>
              <a:t>The Anxiety Cycle—</a:t>
            </a:r>
          </a:p>
          <a:p>
            <a:r>
              <a:rPr lang="en-US" sz="3400" b="0" dirty="0">
                <a:solidFill>
                  <a:schemeClr val="bg1"/>
                </a:solidFill>
                <a:latin typeface="Calibri" panose="020F0502020204030204" pitchFamily="34" charset="0"/>
                <a:cs typeface="Calibri" panose="020F0502020204030204" pitchFamily="34" charset="0"/>
              </a:rPr>
              <a:t>Social Gathering</a:t>
            </a:r>
          </a:p>
        </p:txBody>
      </p:sp>
      <p:sp>
        <p:nvSpPr>
          <p:cNvPr id="2" name="Slide Number Placeholder 1">
            <a:extLst>
              <a:ext uri="{FF2B5EF4-FFF2-40B4-BE49-F238E27FC236}">
                <a16:creationId xmlns:a16="http://schemas.microsoft.com/office/drawing/2014/main" id="{CF584B3A-7C6B-5435-DAAC-368936B7D465}"/>
              </a:ext>
            </a:extLst>
          </p:cNvPr>
          <p:cNvSpPr>
            <a:spLocks noGrp="1"/>
          </p:cNvSpPr>
          <p:nvPr>
            <p:ph type="sldNum" sz="quarter" idx="11"/>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20</a:t>
            </a:fld>
            <a:endParaRPr lang="en-US" dirty="0">
              <a:latin typeface="Calibri" panose="020F0502020204030204" pitchFamily="34" charset="0"/>
            </a:endParaRPr>
          </a:p>
        </p:txBody>
      </p:sp>
      <p:sp>
        <p:nvSpPr>
          <p:cNvPr id="5" name="TextBox 4">
            <a:extLst>
              <a:ext uri="{FF2B5EF4-FFF2-40B4-BE49-F238E27FC236}">
                <a16:creationId xmlns:a16="http://schemas.microsoft.com/office/drawing/2014/main" id="{E68FCFEC-5A58-DBFC-8A14-7B1F6A19296D}"/>
              </a:ext>
            </a:extLst>
          </p:cNvPr>
          <p:cNvSpPr txBox="1"/>
          <p:nvPr/>
        </p:nvSpPr>
        <p:spPr>
          <a:xfrm>
            <a:off x="6090927" y="888652"/>
            <a:ext cx="3022782" cy="553998"/>
          </a:xfrm>
          <a:prstGeom prst="rect">
            <a:avLst/>
          </a:prstGeom>
          <a:noFill/>
        </p:spPr>
        <p:txBody>
          <a:bodyPr wrap="square" rtlCol="0">
            <a:spAutoFit/>
          </a:bodyPr>
          <a:lstStyle/>
          <a:p>
            <a:r>
              <a:rPr lang="en-US" sz="1500" dirty="0">
                <a:solidFill>
                  <a:schemeClr val="bg1"/>
                </a:solidFill>
                <a:latin typeface="Calibri" panose="020F0502020204030204" pitchFamily="34" charset="0"/>
                <a:cs typeface="Calibri" panose="020F0502020204030204" pitchFamily="34" charset="0"/>
              </a:rPr>
              <a:t>Stimulus: </a:t>
            </a:r>
          </a:p>
          <a:p>
            <a:r>
              <a:rPr lang="en-US" sz="1500" b="0" dirty="0">
                <a:solidFill>
                  <a:schemeClr val="bg1"/>
                </a:solidFill>
                <a:latin typeface="Calibri" panose="020F0502020204030204" pitchFamily="34" charset="0"/>
                <a:cs typeface="Calibri" panose="020F0502020204030204" pitchFamily="34" charset="0"/>
              </a:rPr>
              <a:t>Invited to a party</a:t>
            </a:r>
          </a:p>
        </p:txBody>
      </p:sp>
      <p:sp>
        <p:nvSpPr>
          <p:cNvPr id="17" name="TextBox 16">
            <a:extLst>
              <a:ext uri="{FF2B5EF4-FFF2-40B4-BE49-F238E27FC236}">
                <a16:creationId xmlns:a16="http://schemas.microsoft.com/office/drawing/2014/main" id="{4FF23F70-D4B5-541C-5A6C-9D6EEEAA7725}"/>
              </a:ext>
            </a:extLst>
          </p:cNvPr>
          <p:cNvSpPr txBox="1"/>
          <p:nvPr/>
        </p:nvSpPr>
        <p:spPr>
          <a:xfrm>
            <a:off x="8974487" y="2367616"/>
            <a:ext cx="3147934"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Monkey Mind: </a:t>
            </a:r>
          </a:p>
          <a:p>
            <a:pPr marL="285750" marR="0" lvl="0" indent="-285750" algn="l" defTabSz="914400" rtl="0" eaLnBrk="1" fontAlgn="base" latinLnBrk="0" hangingPunct="1">
              <a:lnSpc>
                <a:spcPct val="100000"/>
              </a:lnSpc>
              <a:spcBef>
                <a:spcPct val="0"/>
              </a:spcBef>
              <a:spcAft>
                <a:spcPct val="0"/>
              </a:spcAft>
              <a:buClr>
                <a:srgbClr val="9BBBEF"/>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I won’t fit in</a:t>
            </a:r>
          </a:p>
          <a:p>
            <a:pPr marL="285750" marR="0" lvl="0" indent="-285750" algn="l" defTabSz="914400" rtl="0" eaLnBrk="1" fontAlgn="base" latinLnBrk="0" hangingPunct="1">
              <a:lnSpc>
                <a:spcPct val="100000"/>
              </a:lnSpc>
              <a:spcBef>
                <a:spcPct val="0"/>
              </a:spcBef>
              <a:spcAft>
                <a:spcPct val="0"/>
              </a:spcAft>
              <a:buClr>
                <a:srgbClr val="9BBBEF"/>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I’ll say something stupid</a:t>
            </a:r>
          </a:p>
          <a:p>
            <a:pPr marL="285750" marR="0" lvl="0" indent="-285750" algn="l" defTabSz="914400" rtl="0" eaLnBrk="1" fontAlgn="base" latinLnBrk="0" hangingPunct="1">
              <a:lnSpc>
                <a:spcPct val="100000"/>
              </a:lnSpc>
              <a:spcBef>
                <a:spcPct val="0"/>
              </a:spcBef>
              <a:spcAft>
                <a:spcPct val="0"/>
              </a:spcAft>
              <a:buClr>
                <a:srgbClr val="9BBBEF"/>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I’ll make a fool of myself</a:t>
            </a:r>
            <a:endParaRPr kumimoji="0" lang="en-US" sz="15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E32FE5F-E02C-C233-3A1D-102A33FE1963}"/>
              </a:ext>
            </a:extLst>
          </p:cNvPr>
          <p:cNvSpPr txBox="1"/>
          <p:nvPr/>
        </p:nvSpPr>
        <p:spPr>
          <a:xfrm>
            <a:off x="8438939" y="4308245"/>
            <a:ext cx="2919205" cy="784830"/>
          </a:xfrm>
          <a:prstGeom prst="rect">
            <a:avLst/>
          </a:prstGeom>
          <a:noFill/>
        </p:spPr>
        <p:txBody>
          <a:bodyPr wrap="square" rtlCol="0">
            <a:spAutoFit/>
          </a:bodyPr>
          <a:lstStyle/>
          <a:p>
            <a:r>
              <a:rPr lang="en-US" sz="1500" dirty="0">
                <a:solidFill>
                  <a:schemeClr val="bg1"/>
                </a:solidFill>
                <a:latin typeface="Calibri" panose="020F0502020204030204" pitchFamily="34" charset="0"/>
                <a:cs typeface="Calibri" panose="020F0502020204030204" pitchFamily="34" charset="0"/>
              </a:rPr>
              <a:t>Anxiety:</a:t>
            </a:r>
            <a:br>
              <a:rPr lang="en-US" sz="1500" dirty="0">
                <a:solidFill>
                  <a:schemeClr val="bg1"/>
                </a:solidFill>
                <a:latin typeface="Calibri" panose="020F0502020204030204" pitchFamily="34" charset="0"/>
                <a:cs typeface="Calibri" panose="020F0502020204030204" pitchFamily="34" charset="0"/>
              </a:rPr>
            </a:br>
            <a:r>
              <a:rPr lang="en-US" sz="1500" b="0" dirty="0">
                <a:solidFill>
                  <a:schemeClr val="bg1"/>
                </a:solidFill>
                <a:latin typeface="Calibri" panose="020F0502020204030204" pitchFamily="34" charset="0"/>
                <a:cs typeface="Calibri" panose="020F0502020204030204" pitchFamily="34" charset="0"/>
              </a:rPr>
              <a:t>Stress chemicals can </a:t>
            </a:r>
            <a:br>
              <a:rPr lang="en-US" sz="1500" b="0" dirty="0">
                <a:solidFill>
                  <a:schemeClr val="bg1"/>
                </a:solidFill>
                <a:latin typeface="Calibri" panose="020F0502020204030204" pitchFamily="34" charset="0"/>
                <a:cs typeface="Calibri" panose="020F0502020204030204" pitchFamily="34" charset="0"/>
              </a:rPr>
            </a:br>
            <a:r>
              <a:rPr lang="en-US" sz="1500" b="0" dirty="0">
                <a:solidFill>
                  <a:schemeClr val="bg1"/>
                </a:solidFill>
                <a:latin typeface="Calibri" panose="020F0502020204030204" pitchFamily="34" charset="0"/>
                <a:cs typeface="Calibri" panose="020F0502020204030204" pitchFamily="34" charset="0"/>
              </a:rPr>
              <a:t>hijack rational thinking</a:t>
            </a:r>
          </a:p>
        </p:txBody>
      </p:sp>
      <p:sp>
        <p:nvSpPr>
          <p:cNvPr id="19" name="TextBox 18">
            <a:extLst>
              <a:ext uri="{FF2B5EF4-FFF2-40B4-BE49-F238E27FC236}">
                <a16:creationId xmlns:a16="http://schemas.microsoft.com/office/drawing/2014/main" id="{5301A460-A383-353C-744F-F65BF1F07FF2}"/>
              </a:ext>
            </a:extLst>
          </p:cNvPr>
          <p:cNvSpPr txBox="1"/>
          <p:nvPr/>
        </p:nvSpPr>
        <p:spPr>
          <a:xfrm>
            <a:off x="4121011" y="5095350"/>
            <a:ext cx="1681141" cy="553998"/>
          </a:xfrm>
          <a:prstGeom prst="rect">
            <a:avLst/>
          </a:prstGeom>
          <a:noFill/>
        </p:spPr>
        <p:txBody>
          <a:bodyPr wrap="square" rtlCol="0">
            <a:spAutoFit/>
          </a:bodyPr>
          <a:lstStyle/>
          <a:p>
            <a:r>
              <a:rPr lang="en-US" sz="1500" dirty="0">
                <a:solidFill>
                  <a:schemeClr val="bg1"/>
                </a:solidFill>
                <a:latin typeface="Calibri" panose="020F0502020204030204" pitchFamily="34" charset="0"/>
                <a:cs typeface="Calibri" panose="020F0502020204030204" pitchFamily="34" charset="0"/>
              </a:rPr>
              <a:t>Safety Strategy:</a:t>
            </a:r>
          </a:p>
          <a:p>
            <a:r>
              <a:rPr lang="en-US" sz="1500" b="0" dirty="0">
                <a:solidFill>
                  <a:schemeClr val="bg1"/>
                </a:solidFill>
                <a:latin typeface="Calibri" panose="020F0502020204030204" pitchFamily="34" charset="0"/>
                <a:cs typeface="Calibri" panose="020F0502020204030204" pitchFamily="34" charset="0"/>
              </a:rPr>
              <a:t>I’ll stay home</a:t>
            </a:r>
          </a:p>
        </p:txBody>
      </p:sp>
      <p:sp>
        <p:nvSpPr>
          <p:cNvPr id="20" name="TextBox 19">
            <a:extLst>
              <a:ext uri="{FF2B5EF4-FFF2-40B4-BE49-F238E27FC236}">
                <a16:creationId xmlns:a16="http://schemas.microsoft.com/office/drawing/2014/main" id="{0FB484EE-F81C-15CA-CCD8-76B9299FC712}"/>
              </a:ext>
            </a:extLst>
          </p:cNvPr>
          <p:cNvSpPr txBox="1"/>
          <p:nvPr/>
        </p:nvSpPr>
        <p:spPr>
          <a:xfrm>
            <a:off x="3679669" y="2416097"/>
            <a:ext cx="1888307" cy="553998"/>
          </a:xfrm>
          <a:prstGeom prst="rect">
            <a:avLst/>
          </a:prstGeom>
          <a:noFill/>
        </p:spPr>
        <p:txBody>
          <a:bodyPr wrap="square" rtlCol="0">
            <a:spAutoFit/>
          </a:bodyPr>
          <a:lstStyle/>
          <a:p>
            <a:r>
              <a:rPr lang="en-US" sz="1500" dirty="0">
                <a:solidFill>
                  <a:schemeClr val="bg1"/>
                </a:solidFill>
                <a:latin typeface="Calibri" panose="020F0502020204030204" pitchFamily="34" charset="0"/>
                <a:cs typeface="Calibri" panose="020F0502020204030204" pitchFamily="34" charset="0"/>
              </a:rPr>
              <a:t>Confirmation: </a:t>
            </a:r>
            <a:br>
              <a:rPr lang="en-US" sz="1500" dirty="0">
                <a:solidFill>
                  <a:schemeClr val="bg1"/>
                </a:solidFill>
                <a:latin typeface="Calibri" panose="020F0502020204030204" pitchFamily="34" charset="0"/>
                <a:cs typeface="Calibri" panose="020F0502020204030204" pitchFamily="34" charset="0"/>
              </a:rPr>
            </a:br>
            <a:r>
              <a:rPr lang="en-US" sz="1500" b="0" dirty="0">
                <a:solidFill>
                  <a:schemeClr val="bg1"/>
                </a:solidFill>
                <a:latin typeface="Calibri" panose="020F0502020204030204" pitchFamily="34" charset="0"/>
                <a:cs typeface="Calibri" panose="020F0502020204030204" pitchFamily="34" charset="0"/>
              </a:rPr>
              <a:t>“Good Move”</a:t>
            </a:r>
          </a:p>
        </p:txBody>
      </p:sp>
      <p:pic>
        <p:nvPicPr>
          <p:cNvPr id="6" name="Picture 5">
            <a:extLst>
              <a:ext uri="{FF2B5EF4-FFF2-40B4-BE49-F238E27FC236}">
                <a16:creationId xmlns:a16="http://schemas.microsoft.com/office/drawing/2014/main" id="{11C05DA4-A1C0-FBE7-389A-BA579A1EEDA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5359" r="5359"/>
          <a:stretch/>
        </p:blipFill>
        <p:spPr>
          <a:xfrm>
            <a:off x="2869533" y="451851"/>
            <a:ext cx="6922167" cy="6944940"/>
          </a:xfrm>
          <a:prstGeom prst="rect">
            <a:avLst/>
          </a:prstGeom>
        </p:spPr>
      </p:pic>
    </p:spTree>
    <p:extLst>
      <p:ext uri="{BB962C8B-B14F-4D97-AF65-F5344CB8AC3E}">
        <p14:creationId xmlns:p14="http://schemas.microsoft.com/office/powerpoint/2010/main" val="463849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EBF2F-24EB-1250-709B-ECB057AFAC40}"/>
              </a:ext>
            </a:extLst>
          </p:cNvPr>
          <p:cNvSpPr txBox="1">
            <a:spLocks/>
          </p:cNvSpPr>
          <p:nvPr/>
        </p:nvSpPr>
        <p:spPr>
          <a:xfrm>
            <a:off x="258658" y="2206017"/>
            <a:ext cx="3024923" cy="15630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ts val="0"/>
              </a:spcAft>
            </a:pPr>
            <a:r>
              <a:rPr lang="en-US" b="0" dirty="0">
                <a:solidFill>
                  <a:srgbClr val="000000"/>
                </a:solidFill>
                <a:latin typeface="Calibri" panose="020F0502020204030204" pitchFamily="34" charset="0"/>
                <a:ea typeface="+mn-ea"/>
                <a:cs typeface="Calibri" panose="020F0502020204030204" pitchFamily="34" charset="0"/>
              </a:rPr>
              <a:t>Social</a:t>
            </a:r>
            <a:br>
              <a:rPr lang="en-US" b="0" dirty="0">
                <a:solidFill>
                  <a:srgbClr val="000000"/>
                </a:solidFill>
                <a:latin typeface="Calibri" panose="020F0502020204030204" pitchFamily="34" charset="0"/>
                <a:ea typeface="+mn-ea"/>
                <a:cs typeface="Calibri" panose="020F0502020204030204" pitchFamily="34" charset="0"/>
              </a:rPr>
            </a:br>
            <a:r>
              <a:rPr lang="en-US" b="0" dirty="0">
                <a:solidFill>
                  <a:srgbClr val="000000"/>
                </a:solidFill>
                <a:latin typeface="Calibri" panose="020F0502020204030204" pitchFamily="34" charset="0"/>
                <a:ea typeface="+mn-ea"/>
                <a:cs typeface="Calibri" panose="020F0502020204030204" pitchFamily="34" charset="0"/>
              </a:rPr>
              <a:t>Cost</a:t>
            </a:r>
            <a:endParaRPr lang="en-US" b="0" dirty="0"/>
          </a:p>
        </p:txBody>
      </p:sp>
      <p:sp>
        <p:nvSpPr>
          <p:cNvPr id="5" name="TextBox 4">
            <a:extLst>
              <a:ext uri="{FF2B5EF4-FFF2-40B4-BE49-F238E27FC236}">
                <a16:creationId xmlns:a16="http://schemas.microsoft.com/office/drawing/2014/main" id="{C870A4C1-4C6D-F1FB-5423-3501F476C888}"/>
              </a:ext>
            </a:extLst>
          </p:cNvPr>
          <p:cNvSpPr txBox="1"/>
          <p:nvPr/>
        </p:nvSpPr>
        <p:spPr>
          <a:xfrm>
            <a:off x="3437625" y="751611"/>
            <a:ext cx="7406790" cy="529440"/>
          </a:xfrm>
          <a:prstGeom prst="rect">
            <a:avLst/>
          </a:prstGeom>
          <a:noFill/>
        </p:spPr>
        <p:txBody>
          <a:bodyPr wrap="square" rtlCol="0">
            <a:spAutoFit/>
          </a:bodyPr>
          <a:lstStyle/>
          <a:p>
            <a:pPr>
              <a:lnSpc>
                <a:spcPts val="3700"/>
              </a:lnSpc>
              <a:spcAft>
                <a:spcPts val="0"/>
              </a:spcAft>
            </a:pPr>
            <a:r>
              <a:rPr lang="en-US" sz="2400" dirty="0">
                <a:latin typeface="Calibri" panose="020F0502020204030204" pitchFamily="34" charset="0"/>
                <a:cs typeface="Calibri" panose="020F0502020204030204" pitchFamily="34" charset="0"/>
              </a:rPr>
              <a:t>Who Americans Spend Their Time With by Age</a:t>
            </a:r>
          </a:p>
        </p:txBody>
      </p:sp>
      <p:pic>
        <p:nvPicPr>
          <p:cNvPr id="6" name="Picture 5" descr="Line chart showing Who Americans Spend Their Time With by Age">
            <a:extLst>
              <a:ext uri="{FF2B5EF4-FFF2-40B4-BE49-F238E27FC236}">
                <a16:creationId xmlns:a16="http://schemas.microsoft.com/office/drawing/2014/main" id="{B8295C8B-33AA-CA0A-1832-29022203D25F}"/>
              </a:ext>
            </a:extLst>
          </p:cNvPr>
          <p:cNvPicPr>
            <a:picLocks noChangeAspect="1"/>
          </p:cNvPicPr>
          <p:nvPr/>
        </p:nvPicPr>
        <p:blipFill>
          <a:blip r:embed="rId3"/>
          <a:stretch>
            <a:fillRect/>
          </a:stretch>
        </p:blipFill>
        <p:spPr>
          <a:xfrm>
            <a:off x="3544012" y="1403575"/>
            <a:ext cx="7612380" cy="4724400"/>
          </a:xfrm>
          <a:prstGeom prst="rect">
            <a:avLst/>
          </a:prstGeom>
        </p:spPr>
      </p:pic>
      <p:sp>
        <p:nvSpPr>
          <p:cNvPr id="7" name="TextBox 6">
            <a:extLst>
              <a:ext uri="{FF2B5EF4-FFF2-40B4-BE49-F238E27FC236}">
                <a16:creationId xmlns:a16="http://schemas.microsoft.com/office/drawing/2014/main" id="{7AE383B3-024A-3D96-42A0-2170836A4590}"/>
              </a:ext>
            </a:extLst>
          </p:cNvPr>
          <p:cNvSpPr txBox="1"/>
          <p:nvPr/>
        </p:nvSpPr>
        <p:spPr>
          <a:xfrm>
            <a:off x="4031726" y="6294198"/>
            <a:ext cx="6710165" cy="138499"/>
          </a:xfrm>
          <a:prstGeom prst="rect">
            <a:avLst/>
          </a:prstGeom>
          <a:noFill/>
        </p:spPr>
        <p:txBody>
          <a:bodyPr wrap="square" lIns="0" tIns="0" rIns="0" bIns="0" rtlCol="0">
            <a:spAutoFit/>
          </a:bodyPr>
          <a:lstStyle/>
          <a:p>
            <a:r>
              <a:rPr lang="en-US" sz="900" b="0" dirty="0">
                <a:latin typeface="Calibri" panose="020F0502020204030204" pitchFamily="34" charset="0"/>
                <a:cs typeface="Calibri" panose="020F0502020204030204" pitchFamily="34" charset="0"/>
              </a:rPr>
              <a:t>Source: </a:t>
            </a:r>
            <a:r>
              <a:rPr lang="en-US" sz="900" b="0" i="1" dirty="0">
                <a:latin typeface="Calibri" panose="020F0502020204030204" pitchFamily="34" charset="0"/>
                <a:cs typeface="Calibri" panose="020F0502020204030204" pitchFamily="34" charset="0"/>
              </a:rPr>
              <a:t>Visualized: Who Americans Spend Their Time With</a:t>
            </a:r>
            <a:r>
              <a:rPr lang="en-US" sz="900" b="0" dirty="0">
                <a:latin typeface="Calibri" panose="020F0502020204030204" pitchFamily="34" charset="0"/>
                <a:cs typeface="Calibri" panose="020F0502020204030204" pitchFamily="34" charset="0"/>
              </a:rPr>
              <a:t>, Visual Capitalist, 10/28/22. Most recent data available.</a:t>
            </a:r>
          </a:p>
        </p:txBody>
      </p:sp>
      <p:sp>
        <p:nvSpPr>
          <p:cNvPr id="3" name="Slide Number Placeholder 2">
            <a:extLst>
              <a:ext uri="{FF2B5EF4-FFF2-40B4-BE49-F238E27FC236}">
                <a16:creationId xmlns:a16="http://schemas.microsoft.com/office/drawing/2014/main" id="{FBA0F188-6D2D-7C9A-758F-AA41BBD0707A}"/>
              </a:ext>
            </a:extLst>
          </p:cNvPr>
          <p:cNvSpPr>
            <a:spLocks noGrp="1"/>
          </p:cNvSpPr>
          <p:nvPr>
            <p:ph type="sldNum" sz="quarter" idx="11"/>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21</a:t>
            </a:fld>
            <a:endParaRPr lang="en-US" dirty="0">
              <a:latin typeface="Calibri" panose="020F0502020204030204" pitchFamily="34" charset="0"/>
            </a:endParaRPr>
          </a:p>
        </p:txBody>
      </p:sp>
    </p:spTree>
    <p:extLst>
      <p:ext uri="{BB962C8B-B14F-4D97-AF65-F5344CB8AC3E}">
        <p14:creationId xmlns:p14="http://schemas.microsoft.com/office/powerpoint/2010/main" val="3229533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B62997-D1B1-36B9-B48C-08663B036BFD}"/>
              </a:ext>
            </a:extLst>
          </p:cNvPr>
          <p:cNvSpPr>
            <a:spLocks noGrp="1"/>
          </p:cNvSpPr>
          <p:nvPr>
            <p:ph type="sldNum" sz="quarter" idx="11"/>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22</a:t>
            </a:fld>
            <a:endParaRPr lang="en-US" dirty="0">
              <a:latin typeface="Calibri" panose="020F0502020204030204" pitchFamily="34" charset="0"/>
            </a:endParaRPr>
          </a:p>
        </p:txBody>
      </p:sp>
      <p:sp>
        <p:nvSpPr>
          <p:cNvPr id="5" name="TextBox 4">
            <a:extLst>
              <a:ext uri="{FF2B5EF4-FFF2-40B4-BE49-F238E27FC236}">
                <a16:creationId xmlns:a16="http://schemas.microsoft.com/office/drawing/2014/main" id="{C41EE056-BD57-44A7-E5F8-6146E2CB3345}"/>
              </a:ext>
            </a:extLst>
          </p:cNvPr>
          <p:cNvSpPr txBox="1"/>
          <p:nvPr/>
        </p:nvSpPr>
        <p:spPr>
          <a:xfrm>
            <a:off x="2082961" y="2823629"/>
            <a:ext cx="3408218" cy="2554545"/>
          </a:xfrm>
          <a:prstGeom prst="rect">
            <a:avLst/>
          </a:prstGeom>
          <a:noFill/>
        </p:spPr>
        <p:txBody>
          <a:bodyPr wrap="square">
            <a:spAutoFit/>
          </a:bodyPr>
          <a:lstStyle/>
          <a:p>
            <a:r>
              <a:rPr lang="en-US" sz="2400" b="0" dirty="0">
                <a:latin typeface="+mj-lt"/>
              </a:rPr>
              <a:t>Between </a:t>
            </a:r>
          </a:p>
          <a:p>
            <a:r>
              <a:rPr lang="en-US" sz="4000" b="0" dirty="0">
                <a:latin typeface="+mj-lt"/>
              </a:rPr>
              <a:t>20% and 25% </a:t>
            </a:r>
          </a:p>
          <a:p>
            <a:r>
              <a:rPr lang="en-US" sz="2400" b="0" dirty="0">
                <a:latin typeface="+mj-lt"/>
              </a:rPr>
              <a:t>of older adults 50+, </a:t>
            </a:r>
            <a:br>
              <a:rPr lang="en-US" sz="2400" b="0" dirty="0">
                <a:latin typeface="+mj-lt"/>
              </a:rPr>
            </a:br>
            <a:r>
              <a:rPr lang="en-US" sz="2400" b="0" dirty="0">
                <a:latin typeface="+mj-lt"/>
              </a:rPr>
              <a:t>aren’t in regular contact with other people</a:t>
            </a:r>
          </a:p>
          <a:p>
            <a:endParaRPr lang="en-US" sz="2400" b="0" dirty="0">
              <a:latin typeface="+mj-lt"/>
            </a:endParaRPr>
          </a:p>
        </p:txBody>
      </p:sp>
      <p:sp>
        <p:nvSpPr>
          <p:cNvPr id="7" name="TextBox 6">
            <a:extLst>
              <a:ext uri="{FF2B5EF4-FFF2-40B4-BE49-F238E27FC236}">
                <a16:creationId xmlns:a16="http://schemas.microsoft.com/office/drawing/2014/main" id="{462934A0-4905-00CE-D580-FB81DC69278C}"/>
              </a:ext>
            </a:extLst>
          </p:cNvPr>
          <p:cNvSpPr txBox="1"/>
          <p:nvPr/>
        </p:nvSpPr>
        <p:spPr>
          <a:xfrm>
            <a:off x="2086423" y="5089754"/>
            <a:ext cx="3034146" cy="707886"/>
          </a:xfrm>
          <a:prstGeom prst="rect">
            <a:avLst/>
          </a:prstGeom>
          <a:noFill/>
        </p:spPr>
        <p:txBody>
          <a:bodyPr wrap="square">
            <a:spAutoFit/>
          </a:bodyPr>
          <a:lstStyle/>
          <a:p>
            <a:pPr algn="l">
              <a:buNone/>
            </a:pPr>
            <a:r>
              <a:rPr lang="en-US" sz="1000" b="0" i="0" dirty="0">
                <a:solidFill>
                  <a:srgbClr val="111111"/>
                </a:solidFill>
                <a:effectLst/>
                <a:latin typeface="+mn-lt"/>
              </a:rPr>
              <a:t>Source: An Age-Old Fear Grows More Common: </a:t>
            </a:r>
            <a:br>
              <a:rPr lang="en-US" sz="1000" b="0" i="0" dirty="0">
                <a:solidFill>
                  <a:srgbClr val="111111"/>
                </a:solidFill>
                <a:effectLst/>
                <a:latin typeface="+mn-lt"/>
              </a:rPr>
            </a:br>
            <a:r>
              <a:rPr lang="en-US" sz="1000" b="0" i="0" dirty="0">
                <a:solidFill>
                  <a:srgbClr val="111111"/>
                </a:solidFill>
                <a:effectLst/>
                <a:latin typeface="+mn-lt"/>
              </a:rPr>
              <a:t>‘I’m Going To Die Alone’ KFF Health News, 10/16/25</a:t>
            </a:r>
          </a:p>
          <a:p>
            <a:pPr>
              <a:buNone/>
            </a:pPr>
            <a:br>
              <a:rPr lang="en-US" sz="1000" b="0" i="0" dirty="0">
                <a:solidFill>
                  <a:srgbClr val="333333"/>
                </a:solidFill>
                <a:effectLst/>
                <a:latin typeface="+mn-lt"/>
              </a:rPr>
            </a:br>
            <a:endParaRPr lang="en-US" sz="1000" b="0" dirty="0">
              <a:latin typeface="+mn-lt"/>
            </a:endParaRPr>
          </a:p>
        </p:txBody>
      </p:sp>
      <p:sp>
        <p:nvSpPr>
          <p:cNvPr id="9" name="TextBox 8">
            <a:extLst>
              <a:ext uri="{FF2B5EF4-FFF2-40B4-BE49-F238E27FC236}">
                <a16:creationId xmlns:a16="http://schemas.microsoft.com/office/drawing/2014/main" id="{F3F3C7B6-0AB8-1FF0-3551-6414E37CFD73}"/>
              </a:ext>
            </a:extLst>
          </p:cNvPr>
          <p:cNvSpPr txBox="1"/>
          <p:nvPr/>
        </p:nvSpPr>
        <p:spPr>
          <a:xfrm>
            <a:off x="7742540" y="2813238"/>
            <a:ext cx="3186545" cy="1815882"/>
          </a:xfrm>
          <a:prstGeom prst="rect">
            <a:avLst/>
          </a:prstGeom>
          <a:noFill/>
        </p:spPr>
        <p:txBody>
          <a:bodyPr wrap="square">
            <a:spAutoFit/>
          </a:bodyPr>
          <a:lstStyle/>
          <a:p>
            <a:r>
              <a:rPr lang="en-US" sz="2400" b="0" dirty="0">
                <a:latin typeface="+mj-lt"/>
              </a:rPr>
              <a:t>Loneliness </a:t>
            </a:r>
          </a:p>
          <a:p>
            <a:r>
              <a:rPr lang="en-US" sz="2400" b="0" dirty="0">
                <a:latin typeface="+mj-lt"/>
              </a:rPr>
              <a:t>is as lethal as smoking </a:t>
            </a:r>
            <a:r>
              <a:rPr lang="en-US" sz="4000" b="0" dirty="0">
                <a:latin typeface="+mj-lt"/>
              </a:rPr>
              <a:t>15 cigarettes</a:t>
            </a:r>
            <a:r>
              <a:rPr lang="en-US" sz="2400" b="0" dirty="0">
                <a:latin typeface="+mj-lt"/>
              </a:rPr>
              <a:t> per day</a:t>
            </a:r>
          </a:p>
        </p:txBody>
      </p:sp>
      <p:sp>
        <p:nvSpPr>
          <p:cNvPr id="13" name="TextBox 12">
            <a:extLst>
              <a:ext uri="{FF2B5EF4-FFF2-40B4-BE49-F238E27FC236}">
                <a16:creationId xmlns:a16="http://schemas.microsoft.com/office/drawing/2014/main" id="{153D1CD0-D936-B7B6-6677-282184443058}"/>
              </a:ext>
            </a:extLst>
          </p:cNvPr>
          <p:cNvSpPr txBox="1"/>
          <p:nvPr/>
        </p:nvSpPr>
        <p:spPr>
          <a:xfrm>
            <a:off x="7721760" y="4940346"/>
            <a:ext cx="2895599" cy="400110"/>
          </a:xfrm>
          <a:prstGeom prst="rect">
            <a:avLst/>
          </a:prstGeom>
          <a:noFill/>
        </p:spPr>
        <p:txBody>
          <a:bodyPr wrap="square">
            <a:spAutoFit/>
          </a:bodyPr>
          <a:lstStyle/>
          <a:p>
            <a:pPr marL="0" marR="0" lvl="0" indent="0" algn="l" defTabSz="1246466" rtl="0" eaLnBrk="0" fontAlgn="base" latinLnBrk="0" hangingPunct="0">
              <a:lnSpc>
                <a:spcPct val="100000"/>
              </a:lnSpc>
              <a:spcBef>
                <a:spcPts val="0"/>
              </a:spcBef>
              <a:spcAft>
                <a:spcPct val="0"/>
              </a:spcAft>
              <a:buClrTx/>
              <a:buSzTx/>
              <a:buFontTx/>
              <a:buNone/>
              <a:tabLst/>
              <a:defRPr/>
            </a:pPr>
            <a:r>
              <a:rPr kumimoji="0" lang="en-US" sz="1000" b="0" i="1" u="none" strike="noStrike" kern="1200" cap="none" spc="0" normalizeH="0" baseline="30000" noProof="0" dirty="0">
                <a:ln>
                  <a:noFill/>
                </a:ln>
                <a:solidFill>
                  <a:srgbClr val="000000"/>
                </a:solidFill>
                <a:effectLst/>
                <a:uLnTx/>
                <a:uFillTx/>
                <a:latin typeface="Calibri"/>
                <a:ea typeface="+mn-ea"/>
                <a:cs typeface="+mn-cs"/>
              </a:rPr>
              <a:t>8 </a:t>
            </a:r>
            <a:r>
              <a:rPr kumimoji="0" lang="en-US" sz="1000" b="0" i="1" u="none" strike="noStrike" kern="1200" cap="none" spc="0" normalizeH="0" baseline="0" noProof="0" dirty="0">
                <a:ln>
                  <a:noFill/>
                </a:ln>
                <a:solidFill>
                  <a:srgbClr val="000000"/>
                </a:solidFill>
                <a:effectLst/>
                <a:uLnTx/>
                <a:uFillTx/>
                <a:latin typeface="Calibri"/>
                <a:ea typeface="+mn-ea"/>
                <a:cs typeface="+mn-cs"/>
              </a:rPr>
              <a:t>Loneliness Is as Lethal As Smoking 15 Cigarettes Per Day. Here's What You Can Do About It</a:t>
            </a:r>
            <a:r>
              <a:rPr kumimoji="0" lang="en-US" sz="1000" b="0" i="0" u="none" strike="noStrike" kern="1200" cap="none" spc="0" normalizeH="0" baseline="0" noProof="0" dirty="0">
                <a:ln>
                  <a:noFill/>
                </a:ln>
                <a:solidFill>
                  <a:srgbClr val="000000"/>
                </a:solidFill>
                <a:effectLst/>
                <a:uLnTx/>
                <a:uFillTx/>
                <a:latin typeface="Calibri"/>
                <a:ea typeface="+mn-ea"/>
                <a:cs typeface="+mn-cs"/>
              </a:rPr>
              <a:t>, Inc. 8/18/18.</a:t>
            </a:r>
          </a:p>
        </p:txBody>
      </p:sp>
      <p:pic>
        <p:nvPicPr>
          <p:cNvPr id="4" name="Picture 3" descr="A blue line art of a cigarette holder&#10;&#10;AI-generated content may be incorrect.">
            <a:extLst>
              <a:ext uri="{FF2B5EF4-FFF2-40B4-BE49-F238E27FC236}">
                <a16:creationId xmlns:a16="http://schemas.microsoft.com/office/drawing/2014/main" id="{F82B1B59-FC2C-5F93-102B-81CEBF8DC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515" y="1516206"/>
            <a:ext cx="745398" cy="1280160"/>
          </a:xfrm>
          <a:prstGeom prst="rect">
            <a:avLst/>
          </a:prstGeom>
        </p:spPr>
      </p:pic>
      <p:pic>
        <p:nvPicPr>
          <p:cNvPr id="15" name="Picture 14" descr="A blue line drawing of a person sitting on a bench&#10;&#10;AI-generated content may be incorrect.">
            <a:extLst>
              <a:ext uri="{FF2B5EF4-FFF2-40B4-BE49-F238E27FC236}">
                <a16:creationId xmlns:a16="http://schemas.microsoft.com/office/drawing/2014/main" id="{9E851595-BF20-DA0B-C8BE-91757C1E4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690" y="1430079"/>
            <a:ext cx="1281028" cy="1280160"/>
          </a:xfrm>
          <a:prstGeom prst="rect">
            <a:avLst/>
          </a:prstGeom>
        </p:spPr>
      </p:pic>
    </p:spTree>
    <p:extLst>
      <p:ext uri="{BB962C8B-B14F-4D97-AF65-F5344CB8AC3E}">
        <p14:creationId xmlns:p14="http://schemas.microsoft.com/office/powerpoint/2010/main" val="178591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5B2988-5AA6-4426-4459-1671F0EFCD79}"/>
              </a:ext>
            </a:extLst>
          </p:cNvPr>
          <p:cNvSpPr txBox="1"/>
          <p:nvPr/>
        </p:nvSpPr>
        <p:spPr>
          <a:xfrm>
            <a:off x="5193287" y="3836850"/>
            <a:ext cx="737613" cy="523220"/>
          </a:xfrm>
          <a:prstGeom prst="rect">
            <a:avLst/>
          </a:prstGeom>
          <a:noFill/>
        </p:spPr>
        <p:txBody>
          <a:bodyPr wrap="square" rtlCol="0">
            <a:spAutoFit/>
          </a:bodyPr>
          <a:lstStyle/>
          <a:p>
            <a:pPr algn="ctr"/>
            <a:r>
              <a:rPr lang="en-US" sz="2800" b="0" dirty="0">
                <a:latin typeface="+mn-lt"/>
                <a:cs typeface="Calibri" panose="020F0502020204030204" pitchFamily="34" charset="0"/>
              </a:rPr>
              <a:t>Vs.</a:t>
            </a:r>
          </a:p>
        </p:txBody>
      </p:sp>
      <p:sp>
        <p:nvSpPr>
          <p:cNvPr id="6" name="TextBox 5">
            <a:extLst>
              <a:ext uri="{FF2B5EF4-FFF2-40B4-BE49-F238E27FC236}">
                <a16:creationId xmlns:a16="http://schemas.microsoft.com/office/drawing/2014/main" id="{39E5710D-A6F6-29AB-F54D-2AB7C8C187B0}"/>
              </a:ext>
            </a:extLst>
          </p:cNvPr>
          <p:cNvSpPr txBox="1"/>
          <p:nvPr/>
        </p:nvSpPr>
        <p:spPr>
          <a:xfrm>
            <a:off x="8189406" y="5219505"/>
            <a:ext cx="1415338" cy="461665"/>
          </a:xfrm>
          <a:prstGeom prst="rect">
            <a:avLst/>
          </a:prstGeom>
          <a:noFill/>
        </p:spPr>
        <p:txBody>
          <a:bodyPr wrap="square" rtlCol="0">
            <a:spAutoFit/>
          </a:bodyPr>
          <a:lstStyle/>
          <a:p>
            <a:pPr algn="ctr"/>
            <a:r>
              <a:rPr lang="en-US" sz="2400" b="0" dirty="0">
                <a:latin typeface="+mn-lt"/>
                <a:cs typeface="Calibri" panose="020F0502020204030204" pitchFamily="34" charset="0"/>
              </a:rPr>
              <a:t>Fun</a:t>
            </a:r>
          </a:p>
        </p:txBody>
      </p:sp>
      <p:sp>
        <p:nvSpPr>
          <p:cNvPr id="7" name="TextBox 6">
            <a:extLst>
              <a:ext uri="{FF2B5EF4-FFF2-40B4-BE49-F238E27FC236}">
                <a16:creationId xmlns:a16="http://schemas.microsoft.com/office/drawing/2014/main" id="{CFCC30F6-41D5-3003-133A-A05946FDDB73}"/>
              </a:ext>
            </a:extLst>
          </p:cNvPr>
          <p:cNvSpPr txBox="1"/>
          <p:nvPr/>
        </p:nvSpPr>
        <p:spPr>
          <a:xfrm>
            <a:off x="6311900" y="3620839"/>
            <a:ext cx="2067560" cy="369332"/>
          </a:xfrm>
          <a:prstGeom prst="rect">
            <a:avLst/>
          </a:prstGeom>
          <a:noFill/>
        </p:spPr>
        <p:txBody>
          <a:bodyPr wrap="square" lIns="0" tIns="0" rIns="0" bIns="0" rtlCol="0">
            <a:spAutoFit/>
          </a:bodyPr>
          <a:lstStyle/>
          <a:p>
            <a:pPr algn="ctr"/>
            <a:r>
              <a:rPr lang="en-US" sz="2400" b="0" dirty="0">
                <a:latin typeface="+mn-lt"/>
                <a:cs typeface="Calibri" panose="020F0502020204030204" pitchFamily="34" charset="0"/>
              </a:rPr>
              <a:t>Adventure</a:t>
            </a:r>
          </a:p>
        </p:txBody>
      </p:sp>
      <p:sp>
        <p:nvSpPr>
          <p:cNvPr id="8" name="TextBox 7">
            <a:extLst>
              <a:ext uri="{FF2B5EF4-FFF2-40B4-BE49-F238E27FC236}">
                <a16:creationId xmlns:a16="http://schemas.microsoft.com/office/drawing/2014/main" id="{65EDDA07-938F-BA4E-FD5A-D9DAE43278AA}"/>
              </a:ext>
            </a:extLst>
          </p:cNvPr>
          <p:cNvSpPr txBox="1"/>
          <p:nvPr/>
        </p:nvSpPr>
        <p:spPr>
          <a:xfrm>
            <a:off x="6335207" y="5264794"/>
            <a:ext cx="2106962" cy="369332"/>
          </a:xfrm>
          <a:prstGeom prst="rect">
            <a:avLst/>
          </a:prstGeom>
          <a:noFill/>
        </p:spPr>
        <p:txBody>
          <a:bodyPr wrap="square" lIns="0" tIns="0" rIns="0" bIns="0" rtlCol="0">
            <a:spAutoFit/>
          </a:bodyPr>
          <a:lstStyle/>
          <a:p>
            <a:pPr algn="ctr"/>
            <a:r>
              <a:rPr lang="en-US" sz="2400" b="0" dirty="0">
                <a:latin typeface="+mn-lt"/>
                <a:cs typeface="Calibri" panose="020F0502020204030204" pitchFamily="34" charset="0"/>
              </a:rPr>
              <a:t>Creativity</a:t>
            </a:r>
          </a:p>
        </p:txBody>
      </p:sp>
      <p:sp>
        <p:nvSpPr>
          <p:cNvPr id="9" name="TextBox 8">
            <a:extLst>
              <a:ext uri="{FF2B5EF4-FFF2-40B4-BE49-F238E27FC236}">
                <a16:creationId xmlns:a16="http://schemas.microsoft.com/office/drawing/2014/main" id="{84CA9C75-B135-CB59-667A-4B42C7FFFCEC}"/>
              </a:ext>
            </a:extLst>
          </p:cNvPr>
          <p:cNvSpPr txBox="1"/>
          <p:nvPr/>
        </p:nvSpPr>
        <p:spPr>
          <a:xfrm>
            <a:off x="8117087" y="3578880"/>
            <a:ext cx="1545826" cy="461665"/>
          </a:xfrm>
          <a:prstGeom prst="rect">
            <a:avLst/>
          </a:prstGeom>
          <a:noFill/>
        </p:spPr>
        <p:txBody>
          <a:bodyPr wrap="square" rtlCol="0">
            <a:spAutoFit/>
          </a:bodyPr>
          <a:lstStyle/>
          <a:p>
            <a:pPr algn="ctr"/>
            <a:r>
              <a:rPr lang="en-US" sz="2400" b="0" dirty="0">
                <a:latin typeface="+mn-lt"/>
                <a:cs typeface="Calibri" panose="020F0502020204030204" pitchFamily="34" charset="0"/>
              </a:rPr>
              <a:t>Courage</a:t>
            </a:r>
          </a:p>
        </p:txBody>
      </p:sp>
      <p:sp>
        <p:nvSpPr>
          <p:cNvPr id="2" name="TextBox 1">
            <a:extLst>
              <a:ext uri="{FF2B5EF4-FFF2-40B4-BE49-F238E27FC236}">
                <a16:creationId xmlns:a16="http://schemas.microsoft.com/office/drawing/2014/main" id="{2BE5C6F1-DA94-35CE-3813-3E9A1973CAA3}"/>
              </a:ext>
            </a:extLst>
          </p:cNvPr>
          <p:cNvSpPr txBox="1"/>
          <p:nvPr/>
        </p:nvSpPr>
        <p:spPr>
          <a:xfrm>
            <a:off x="9442449" y="3566467"/>
            <a:ext cx="2078875" cy="461665"/>
          </a:xfrm>
          <a:prstGeom prst="rect">
            <a:avLst/>
          </a:prstGeom>
          <a:noFill/>
        </p:spPr>
        <p:txBody>
          <a:bodyPr wrap="square" rtlCol="0">
            <a:spAutoFit/>
          </a:bodyPr>
          <a:lstStyle/>
          <a:p>
            <a:pPr algn="ctr"/>
            <a:r>
              <a:rPr lang="en-US" sz="2400" b="0" dirty="0">
                <a:latin typeface="+mn-lt"/>
                <a:cs typeface="Calibri" panose="020F0502020204030204" pitchFamily="34" charset="0"/>
              </a:rPr>
              <a:t>Growth</a:t>
            </a:r>
          </a:p>
        </p:txBody>
      </p:sp>
      <p:sp>
        <p:nvSpPr>
          <p:cNvPr id="10" name="TextBox 9">
            <a:extLst>
              <a:ext uri="{FF2B5EF4-FFF2-40B4-BE49-F238E27FC236}">
                <a16:creationId xmlns:a16="http://schemas.microsoft.com/office/drawing/2014/main" id="{CF69808E-2F04-1408-DED0-F7C8F26A7EA1}"/>
              </a:ext>
            </a:extLst>
          </p:cNvPr>
          <p:cNvSpPr txBox="1"/>
          <p:nvPr/>
        </p:nvSpPr>
        <p:spPr>
          <a:xfrm>
            <a:off x="1898039" y="1601855"/>
            <a:ext cx="7946856" cy="461665"/>
          </a:xfrm>
          <a:prstGeom prst="rect">
            <a:avLst/>
          </a:prstGeom>
          <a:noFill/>
        </p:spPr>
        <p:txBody>
          <a:bodyPr wrap="square" rtlCol="0">
            <a:spAutoFit/>
          </a:bodyPr>
          <a:lstStyle/>
          <a:p>
            <a:pPr algn="ctr"/>
            <a:r>
              <a:rPr lang="en-US" sz="2400" b="0" dirty="0">
                <a:latin typeface="+mn-lt"/>
                <a:cs typeface="Calibri" panose="020F0502020204030204" pitchFamily="34" charset="0"/>
              </a:rPr>
              <a:t>Which Will We Choose?</a:t>
            </a:r>
          </a:p>
        </p:txBody>
      </p:sp>
      <p:sp>
        <p:nvSpPr>
          <p:cNvPr id="11" name="TextBox 10">
            <a:extLst>
              <a:ext uri="{FF2B5EF4-FFF2-40B4-BE49-F238E27FC236}">
                <a16:creationId xmlns:a16="http://schemas.microsoft.com/office/drawing/2014/main" id="{DDC4D1E1-AB24-D485-F962-D61B31C8225B}"/>
              </a:ext>
            </a:extLst>
          </p:cNvPr>
          <p:cNvSpPr txBox="1"/>
          <p:nvPr/>
        </p:nvSpPr>
        <p:spPr>
          <a:xfrm>
            <a:off x="9721998" y="4988283"/>
            <a:ext cx="1714352" cy="734625"/>
          </a:xfrm>
          <a:prstGeom prst="rect">
            <a:avLst/>
          </a:prstGeom>
          <a:noFill/>
        </p:spPr>
        <p:txBody>
          <a:bodyPr wrap="square" rtlCol="0">
            <a:spAutoFit/>
          </a:bodyPr>
          <a:lstStyle/>
          <a:p>
            <a:pPr algn="ctr">
              <a:lnSpc>
                <a:spcPts val="2400"/>
              </a:lnSpc>
            </a:pPr>
            <a:r>
              <a:rPr lang="en-US" sz="2400" b="0" dirty="0">
                <a:latin typeface="+mn-lt"/>
                <a:cs typeface="Calibri" panose="020F0502020204030204" pitchFamily="34" charset="0"/>
              </a:rPr>
              <a:t>Social </a:t>
            </a:r>
            <a:br>
              <a:rPr lang="en-US" sz="2400" b="0" dirty="0">
                <a:latin typeface="+mn-lt"/>
                <a:cs typeface="Calibri" panose="020F0502020204030204" pitchFamily="34" charset="0"/>
              </a:rPr>
            </a:br>
            <a:r>
              <a:rPr lang="en-US" sz="2400" b="0" dirty="0">
                <a:latin typeface="+mn-lt"/>
                <a:cs typeface="Calibri" panose="020F0502020204030204" pitchFamily="34" charset="0"/>
              </a:rPr>
              <a:t>connection</a:t>
            </a:r>
          </a:p>
        </p:txBody>
      </p:sp>
      <p:sp>
        <p:nvSpPr>
          <p:cNvPr id="14" name="TextBox 13">
            <a:extLst>
              <a:ext uri="{FF2B5EF4-FFF2-40B4-BE49-F238E27FC236}">
                <a16:creationId xmlns:a16="http://schemas.microsoft.com/office/drawing/2014/main" id="{22674681-6403-B4A5-9478-AB738391A667}"/>
              </a:ext>
            </a:extLst>
          </p:cNvPr>
          <p:cNvSpPr txBox="1"/>
          <p:nvPr/>
        </p:nvSpPr>
        <p:spPr>
          <a:xfrm>
            <a:off x="2001621" y="1011770"/>
            <a:ext cx="7946856" cy="615553"/>
          </a:xfrm>
          <a:prstGeom prst="rect">
            <a:avLst/>
          </a:prstGeom>
          <a:noFill/>
        </p:spPr>
        <p:txBody>
          <a:bodyPr wrap="square" rtlCol="0">
            <a:spAutoFit/>
          </a:bodyPr>
          <a:lstStyle/>
          <a:p>
            <a:pPr algn="ctr"/>
            <a:r>
              <a:rPr lang="en-US" sz="3400" b="0" dirty="0">
                <a:latin typeface="+mn-lt"/>
                <a:cs typeface="Calibri" panose="020F0502020204030204" pitchFamily="34" charset="0"/>
              </a:rPr>
              <a:t>Personal Cost</a:t>
            </a:r>
          </a:p>
        </p:txBody>
      </p:sp>
      <p:pic>
        <p:nvPicPr>
          <p:cNvPr id="15" name="Picture 14" descr="A group of icons of hands holding a heart and a brush&#10;&#10;AI-generated content may be incorrect.">
            <a:extLst>
              <a:ext uri="{FF2B5EF4-FFF2-40B4-BE49-F238E27FC236}">
                <a16:creationId xmlns:a16="http://schemas.microsoft.com/office/drawing/2014/main" id="{4B550CFD-86BE-19FE-E11B-710EB4D11EEE}"/>
              </a:ext>
            </a:extLst>
          </p:cNvPr>
          <p:cNvPicPr>
            <a:picLocks noChangeAspect="1"/>
          </p:cNvPicPr>
          <p:nvPr/>
        </p:nvPicPr>
        <p:blipFill>
          <a:blip r:embed="rId3">
            <a:extLst>
              <a:ext uri="{28A0092B-C50C-407E-A947-70E740481C1C}">
                <a14:useLocalDpi xmlns:a14="http://schemas.microsoft.com/office/drawing/2010/main" val="0"/>
              </a:ext>
            </a:extLst>
          </a:blip>
          <a:srcRect l="59862" b="63451"/>
          <a:stretch/>
        </p:blipFill>
        <p:spPr>
          <a:xfrm>
            <a:off x="6934200" y="4531222"/>
            <a:ext cx="649604" cy="640080"/>
          </a:xfrm>
          <a:prstGeom prst="rect">
            <a:avLst/>
          </a:prstGeom>
        </p:spPr>
      </p:pic>
      <p:pic>
        <p:nvPicPr>
          <p:cNvPr id="17" name="Picture 16">
            <a:extLst>
              <a:ext uri="{FF2B5EF4-FFF2-40B4-BE49-F238E27FC236}">
                <a16:creationId xmlns:a16="http://schemas.microsoft.com/office/drawing/2014/main" id="{D5C2AFBC-25E6-B55D-BB70-F271A95445DA}"/>
              </a:ext>
            </a:extLst>
          </p:cNvPr>
          <p:cNvPicPr>
            <a:picLocks noChangeAspect="1"/>
          </p:cNvPicPr>
          <p:nvPr/>
        </p:nvPicPr>
        <p:blipFill>
          <a:blip r:embed="rId4">
            <a:extLst>
              <a:ext uri="{28A0092B-C50C-407E-A947-70E740481C1C}">
                <a14:useLocalDpi xmlns:a14="http://schemas.microsoft.com/office/drawing/2010/main" val="0"/>
              </a:ext>
            </a:extLst>
          </a:blip>
          <a:srcRect l="-41269" t="-8155" r="-30593" b="-10901"/>
          <a:stretch/>
        </p:blipFill>
        <p:spPr>
          <a:xfrm>
            <a:off x="8418554" y="4233746"/>
            <a:ext cx="858742" cy="1097280"/>
          </a:xfrm>
          <a:prstGeom prst="rect">
            <a:avLst/>
          </a:prstGeom>
        </p:spPr>
      </p:pic>
      <p:pic>
        <p:nvPicPr>
          <p:cNvPr id="23" name="Picture 22">
            <a:extLst>
              <a:ext uri="{FF2B5EF4-FFF2-40B4-BE49-F238E27FC236}">
                <a16:creationId xmlns:a16="http://schemas.microsoft.com/office/drawing/2014/main" id="{7E58FFFD-C05E-32C0-8FD0-D34D52CF6981}"/>
              </a:ext>
            </a:extLst>
          </p:cNvPr>
          <p:cNvPicPr>
            <a:picLocks noChangeAspect="1"/>
          </p:cNvPicPr>
          <p:nvPr/>
        </p:nvPicPr>
        <p:blipFill>
          <a:blip r:embed="rId5">
            <a:extLst>
              <a:ext uri="{28A0092B-C50C-407E-A947-70E740481C1C}">
                <a14:useLocalDpi xmlns:a14="http://schemas.microsoft.com/office/drawing/2010/main" val="0"/>
              </a:ext>
            </a:extLst>
          </a:blip>
          <a:srcRect t="32345" r="71645" b="54317"/>
          <a:stretch/>
        </p:blipFill>
        <p:spPr>
          <a:xfrm>
            <a:off x="6859623" y="2778541"/>
            <a:ext cx="986186" cy="822960"/>
          </a:xfrm>
          <a:prstGeom prst="rect">
            <a:avLst/>
          </a:prstGeom>
        </p:spPr>
      </p:pic>
      <p:pic>
        <p:nvPicPr>
          <p:cNvPr id="24" name="Picture 23">
            <a:extLst>
              <a:ext uri="{FF2B5EF4-FFF2-40B4-BE49-F238E27FC236}">
                <a16:creationId xmlns:a16="http://schemas.microsoft.com/office/drawing/2014/main" id="{CC98F9FE-4CCA-DB92-FD94-6D15CF4C097B}"/>
              </a:ext>
            </a:extLst>
          </p:cNvPr>
          <p:cNvPicPr>
            <a:picLocks noChangeAspect="1"/>
          </p:cNvPicPr>
          <p:nvPr/>
        </p:nvPicPr>
        <p:blipFill>
          <a:blip r:embed="rId5">
            <a:extLst>
              <a:ext uri="{28A0092B-C50C-407E-A947-70E740481C1C}">
                <a14:useLocalDpi xmlns:a14="http://schemas.microsoft.com/office/drawing/2010/main" val="0"/>
              </a:ext>
            </a:extLst>
          </a:blip>
          <a:srcRect l="-1651" t="15005" r="73296" b="71657"/>
          <a:stretch/>
        </p:blipFill>
        <p:spPr>
          <a:xfrm>
            <a:off x="10029438" y="4158357"/>
            <a:ext cx="986186" cy="822960"/>
          </a:xfrm>
          <a:prstGeom prst="rect">
            <a:avLst/>
          </a:prstGeom>
        </p:spPr>
      </p:pic>
      <p:pic>
        <p:nvPicPr>
          <p:cNvPr id="26" name="Picture 25">
            <a:extLst>
              <a:ext uri="{FF2B5EF4-FFF2-40B4-BE49-F238E27FC236}">
                <a16:creationId xmlns:a16="http://schemas.microsoft.com/office/drawing/2014/main" id="{7F8D63B9-CB3E-CCFA-4BC0-3B0FD53FC7BE}"/>
              </a:ext>
            </a:extLst>
          </p:cNvPr>
          <p:cNvPicPr>
            <a:picLocks noChangeAspect="1"/>
          </p:cNvPicPr>
          <p:nvPr/>
        </p:nvPicPr>
        <p:blipFill>
          <a:blip r:embed="rId6">
            <a:extLst>
              <a:ext uri="{28A0092B-C50C-407E-A947-70E740481C1C}">
                <a14:useLocalDpi xmlns:a14="http://schemas.microsoft.com/office/drawing/2010/main" val="0"/>
              </a:ext>
            </a:extLst>
          </a:blip>
          <a:srcRect r="54565" b="51648"/>
          <a:stretch/>
        </p:blipFill>
        <p:spPr>
          <a:xfrm>
            <a:off x="10195839" y="2860675"/>
            <a:ext cx="545997" cy="731520"/>
          </a:xfrm>
          <a:prstGeom prst="rect">
            <a:avLst/>
          </a:prstGeom>
        </p:spPr>
      </p:pic>
      <p:pic>
        <p:nvPicPr>
          <p:cNvPr id="28" name="Picture 27">
            <a:extLst>
              <a:ext uri="{FF2B5EF4-FFF2-40B4-BE49-F238E27FC236}">
                <a16:creationId xmlns:a16="http://schemas.microsoft.com/office/drawing/2014/main" id="{569180C8-C287-02DE-7392-4BB6096ED338}"/>
              </a:ext>
            </a:extLst>
          </p:cNvPr>
          <p:cNvPicPr>
            <a:picLocks noChangeAspect="1"/>
          </p:cNvPicPr>
          <p:nvPr/>
        </p:nvPicPr>
        <p:blipFill>
          <a:blip r:embed="rId7">
            <a:extLst>
              <a:ext uri="{28A0092B-C50C-407E-A947-70E740481C1C}">
                <a14:useLocalDpi xmlns:a14="http://schemas.microsoft.com/office/drawing/2010/main" val="0"/>
              </a:ext>
            </a:extLst>
          </a:blip>
          <a:srcRect l="-14528" t="-5371" r="-27429" b="-14631"/>
          <a:stretch>
            <a:fillRect/>
          </a:stretch>
        </p:blipFill>
        <p:spPr>
          <a:xfrm>
            <a:off x="8223504" y="2761488"/>
            <a:ext cx="1267968" cy="987552"/>
          </a:xfrm>
          <a:prstGeom prst="rect">
            <a:avLst/>
          </a:prstGeom>
        </p:spPr>
      </p:pic>
      <p:sp>
        <p:nvSpPr>
          <p:cNvPr id="3" name="TextBox 2">
            <a:extLst>
              <a:ext uri="{FF2B5EF4-FFF2-40B4-BE49-F238E27FC236}">
                <a16:creationId xmlns:a16="http://schemas.microsoft.com/office/drawing/2014/main" id="{BC24F1EE-6D49-3690-4BFE-0066341D5D82}"/>
              </a:ext>
            </a:extLst>
          </p:cNvPr>
          <p:cNvSpPr txBox="1"/>
          <p:nvPr/>
        </p:nvSpPr>
        <p:spPr>
          <a:xfrm>
            <a:off x="755650" y="4530722"/>
            <a:ext cx="4145048" cy="696754"/>
          </a:xfrm>
          <a:prstGeom prst="rect">
            <a:avLst/>
          </a:prstGeom>
          <a:noFill/>
        </p:spPr>
        <p:txBody>
          <a:bodyPr wrap="square" rtlCol="0">
            <a:spAutoFit/>
          </a:bodyPr>
          <a:lstStyle/>
          <a:p>
            <a:pPr algn="ctr"/>
            <a:r>
              <a:rPr lang="en-US" sz="2400" b="0" dirty="0">
                <a:latin typeface="+mn-lt"/>
                <a:cs typeface="Calibri" panose="020F0502020204030204" pitchFamily="34" charset="0"/>
              </a:rPr>
              <a:t>Safety</a:t>
            </a:r>
          </a:p>
        </p:txBody>
      </p:sp>
      <p:pic>
        <p:nvPicPr>
          <p:cNvPr id="30" name="Picture 29">
            <a:extLst>
              <a:ext uri="{FF2B5EF4-FFF2-40B4-BE49-F238E27FC236}">
                <a16:creationId xmlns:a16="http://schemas.microsoft.com/office/drawing/2014/main" id="{CEB80FD3-DA9B-5E44-F9AB-4B1E6B96D95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89390" y="2301285"/>
            <a:ext cx="2887970" cy="2887970"/>
          </a:xfrm>
          <a:prstGeom prst="rect">
            <a:avLst/>
          </a:prstGeom>
        </p:spPr>
      </p:pic>
      <p:sp>
        <p:nvSpPr>
          <p:cNvPr id="12" name="Slide Number Placeholder 11">
            <a:extLst>
              <a:ext uri="{FF2B5EF4-FFF2-40B4-BE49-F238E27FC236}">
                <a16:creationId xmlns:a16="http://schemas.microsoft.com/office/drawing/2014/main" id="{65575892-E63A-A52F-2419-41EFDD36A42F}"/>
              </a:ext>
            </a:extLst>
          </p:cNvPr>
          <p:cNvSpPr>
            <a:spLocks noGrp="1"/>
          </p:cNvSpPr>
          <p:nvPr>
            <p:ph type="sldNum" sz="quarter" idx="11"/>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23</a:t>
            </a:fld>
            <a:endParaRPr lang="en-US" dirty="0">
              <a:latin typeface="Calibri" panose="020F0502020204030204" pitchFamily="34" charset="0"/>
            </a:endParaRPr>
          </a:p>
        </p:txBody>
      </p:sp>
    </p:spTree>
    <p:extLst>
      <p:ext uri="{BB962C8B-B14F-4D97-AF65-F5344CB8AC3E}">
        <p14:creationId xmlns:p14="http://schemas.microsoft.com/office/powerpoint/2010/main" val="2850944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3A5952-3517-7054-194B-9058D8232DFE}"/>
              </a:ext>
            </a:extLst>
          </p:cNvPr>
          <p:cNvPicPr>
            <a:picLocks noChangeAspect="1"/>
          </p:cNvPicPr>
          <p:nvPr/>
        </p:nvPicPr>
        <p:blipFill>
          <a:blip r:embed="rId3"/>
          <a:stretch>
            <a:fillRect/>
          </a:stretch>
        </p:blipFill>
        <p:spPr>
          <a:xfrm>
            <a:off x="0" y="37429"/>
            <a:ext cx="12192000" cy="6194201"/>
          </a:xfrm>
          <a:prstGeom prst="rect">
            <a:avLst/>
          </a:prstGeom>
        </p:spPr>
      </p:pic>
      <p:sp>
        <p:nvSpPr>
          <p:cNvPr id="9" name="Google Shape;115;p9">
            <a:extLst>
              <a:ext uri="{FF2B5EF4-FFF2-40B4-BE49-F238E27FC236}">
                <a16:creationId xmlns:a16="http://schemas.microsoft.com/office/drawing/2014/main" id="{01BE2BF2-983F-B6DE-425E-80EBD197B0DB}"/>
              </a:ext>
            </a:extLst>
          </p:cNvPr>
          <p:cNvSpPr/>
          <p:nvPr/>
        </p:nvSpPr>
        <p:spPr>
          <a:xfrm>
            <a:off x="727935" y="1324896"/>
            <a:ext cx="3477412" cy="3536475"/>
          </a:xfrm>
          <a:prstGeom prst="rect">
            <a:avLst/>
          </a:prstGeom>
          <a:solidFill>
            <a:srgbClr val="008571"/>
          </a:solidFill>
          <a:ln>
            <a:noFill/>
          </a:ln>
        </p:spPr>
        <p:txBody>
          <a:bodyPr spcFirstLastPara="1" wrap="square" lIns="91425" tIns="45700" rIns="91425" bIns="45700" anchor="ctr" anchorCtr="0">
            <a:noAutofit/>
          </a:bodyPr>
          <a:lstStyle/>
          <a:p>
            <a:pPr algn="ctr" defTabSz="914400" fontAlgn="base"/>
            <a:endParaRPr sz="1400" dirty="0">
              <a:solidFill>
                <a:prstClr val="white"/>
              </a:solidFill>
              <a:latin typeface="Arial"/>
              <a:ea typeface="Arial"/>
              <a:cs typeface="Arial"/>
              <a:sym typeface="Arial"/>
            </a:endParaRPr>
          </a:p>
        </p:txBody>
      </p:sp>
      <p:sp>
        <p:nvSpPr>
          <p:cNvPr id="10" name="Google Shape;116;p9">
            <a:extLst>
              <a:ext uri="{FF2B5EF4-FFF2-40B4-BE49-F238E27FC236}">
                <a16:creationId xmlns:a16="http://schemas.microsoft.com/office/drawing/2014/main" id="{F3F6E951-0CEB-94C5-6CF8-6646704E41D2}"/>
              </a:ext>
            </a:extLst>
          </p:cNvPr>
          <p:cNvSpPr/>
          <p:nvPr/>
        </p:nvSpPr>
        <p:spPr>
          <a:xfrm>
            <a:off x="1192154" y="1782825"/>
            <a:ext cx="2492332" cy="2546111"/>
          </a:xfrm>
          <a:prstGeom prst="rect">
            <a:avLst/>
          </a:prstGeom>
          <a:noFill/>
          <a:ln w="25400" cap="flat" cmpd="sng">
            <a:solidFill>
              <a:srgbClr val="FBAB18"/>
            </a:solidFill>
            <a:prstDash val="solid"/>
            <a:round/>
            <a:headEnd type="none" w="sm" len="sm"/>
            <a:tailEnd type="none" w="sm" len="sm"/>
          </a:ln>
        </p:spPr>
        <p:txBody>
          <a:bodyPr spcFirstLastPara="1" wrap="square" lIns="91425" tIns="45700" rIns="91425" bIns="45700" anchor="ctr" anchorCtr="0">
            <a:noAutofit/>
          </a:bodyPr>
          <a:lstStyle/>
          <a:p>
            <a:pPr algn="ctr" defTabSz="914400">
              <a:defRPr/>
            </a:pPr>
            <a:endParaRPr sz="1400" kern="0" dirty="0">
              <a:solidFill>
                <a:prstClr val="white"/>
              </a:solidFill>
              <a:latin typeface="Arial"/>
              <a:ea typeface="Arial"/>
              <a:cs typeface="Arial"/>
              <a:sym typeface="Arial"/>
            </a:endParaRPr>
          </a:p>
        </p:txBody>
      </p:sp>
      <p:sp>
        <p:nvSpPr>
          <p:cNvPr id="11" name="Title 2">
            <a:extLst>
              <a:ext uri="{FF2B5EF4-FFF2-40B4-BE49-F238E27FC236}">
                <a16:creationId xmlns:a16="http://schemas.microsoft.com/office/drawing/2014/main" id="{9E1662DF-A154-F93C-24B5-4ACEC037783C}"/>
              </a:ext>
            </a:extLst>
          </p:cNvPr>
          <p:cNvSpPr txBox="1">
            <a:spLocks/>
          </p:cNvSpPr>
          <p:nvPr/>
        </p:nvSpPr>
        <p:spPr>
          <a:xfrm>
            <a:off x="1086885" y="1698504"/>
            <a:ext cx="1961115" cy="1025031"/>
          </a:xfrm>
          <a:prstGeom prst="rect">
            <a:avLst/>
          </a:prstGeom>
          <a:solidFill>
            <a:srgbClr val="008571"/>
          </a:solidFill>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Calibri" panose="020F0502020204030204" pitchFamily="34" charset="0"/>
                <a:ea typeface="+mj-ea"/>
                <a:cs typeface="+mj-cs"/>
              </a:rPr>
              <a:t>Taming the Monkey</a:t>
            </a:r>
          </a:p>
        </p:txBody>
      </p:sp>
      <p:sp>
        <p:nvSpPr>
          <p:cNvPr id="2" name="Slide Number Placeholder 1">
            <a:extLst>
              <a:ext uri="{FF2B5EF4-FFF2-40B4-BE49-F238E27FC236}">
                <a16:creationId xmlns:a16="http://schemas.microsoft.com/office/drawing/2014/main" id="{C52DE1AE-5E1A-7ED4-CC46-E8B0BCDB70B2}"/>
              </a:ext>
            </a:extLst>
          </p:cNvPr>
          <p:cNvSpPr>
            <a:spLocks noGrp="1"/>
          </p:cNvSpPr>
          <p:nvPr>
            <p:ph type="sldNum" sz="quarter" idx="11"/>
          </p:nvPr>
        </p:nvSpPr>
        <p:spPr/>
        <p:txBody>
          <a:bodyPr/>
          <a:lstStyle/>
          <a:p>
            <a:pPr algn="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lgn="r">
                <a:defRPr/>
              </a:pPr>
              <a:t>24</a:t>
            </a:fld>
            <a:endParaRPr lang="en-US" dirty="0">
              <a:latin typeface="Calibri" panose="020F0502020204030204" pitchFamily="34" charset="0"/>
            </a:endParaRPr>
          </a:p>
        </p:txBody>
      </p:sp>
    </p:spTree>
    <p:extLst>
      <p:ext uri="{BB962C8B-B14F-4D97-AF65-F5344CB8AC3E}">
        <p14:creationId xmlns:p14="http://schemas.microsoft.com/office/powerpoint/2010/main" val="757777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2B6AAF-CA5D-68C4-D2C8-924181EC5E50}"/>
              </a:ext>
            </a:extLst>
          </p:cNvPr>
          <p:cNvSpPr txBox="1"/>
          <p:nvPr/>
        </p:nvSpPr>
        <p:spPr>
          <a:xfrm>
            <a:off x="704815" y="2431054"/>
            <a:ext cx="3016953" cy="1446550"/>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Expansive Strategies</a:t>
            </a:r>
          </a:p>
        </p:txBody>
      </p:sp>
      <p:sp>
        <p:nvSpPr>
          <p:cNvPr id="4" name="Slide Number Placeholder 3">
            <a:extLst>
              <a:ext uri="{FF2B5EF4-FFF2-40B4-BE49-F238E27FC236}">
                <a16:creationId xmlns:a16="http://schemas.microsoft.com/office/drawing/2014/main" id="{07C6B73F-1328-8196-1FA1-FC66212B34D5}"/>
              </a:ext>
            </a:extLst>
          </p:cNvPr>
          <p:cNvSpPr>
            <a:spLocks noGrp="1"/>
          </p:cNvSpPr>
          <p:nvPr>
            <p:ph type="sldNum" sz="quarter" idx="10"/>
          </p:nvPr>
        </p:nvSpPr>
        <p:spPr/>
        <p:txBody>
          <a:bodyPr/>
          <a:lstStyle/>
          <a:p>
            <a:pPr>
              <a:defRPr/>
            </a:pPr>
            <a:fld id="{098F27AE-F8A1-453E-8C2F-3FD5FC6AA2AE}" type="slidenum">
              <a:rPr lang="en-US" smtClean="0"/>
              <a:pPr>
                <a:defRPr/>
              </a:pPr>
              <a:t>25</a:t>
            </a:fld>
            <a:endParaRPr lang="en-US" dirty="0"/>
          </a:p>
        </p:txBody>
      </p:sp>
      <p:pic>
        <p:nvPicPr>
          <p:cNvPr id="3" name="Picture 2">
            <a:extLst>
              <a:ext uri="{FF2B5EF4-FFF2-40B4-BE49-F238E27FC236}">
                <a16:creationId xmlns:a16="http://schemas.microsoft.com/office/drawing/2014/main" id="{6D239154-9338-4EFD-4038-318B45466642}"/>
              </a:ext>
            </a:extLst>
          </p:cNvPr>
          <p:cNvPicPr>
            <a:picLocks noChangeAspect="1"/>
          </p:cNvPicPr>
          <p:nvPr/>
        </p:nvPicPr>
        <p:blipFill>
          <a:blip r:embed="rId3"/>
          <a:stretch>
            <a:fillRect/>
          </a:stretch>
        </p:blipFill>
        <p:spPr>
          <a:xfrm>
            <a:off x="4059974" y="1066929"/>
            <a:ext cx="7094220" cy="4739640"/>
          </a:xfrm>
          <a:prstGeom prst="rect">
            <a:avLst/>
          </a:prstGeom>
        </p:spPr>
      </p:pic>
    </p:spTree>
    <p:extLst>
      <p:ext uri="{BB962C8B-B14F-4D97-AF65-F5344CB8AC3E}">
        <p14:creationId xmlns:p14="http://schemas.microsoft.com/office/powerpoint/2010/main" val="332012684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7FF5C2-948F-20D9-E2B7-2DA1947BC679}"/>
              </a:ext>
            </a:extLst>
          </p:cNvPr>
          <p:cNvSpPr/>
          <p:nvPr/>
        </p:nvSpPr>
        <p:spPr>
          <a:xfrm>
            <a:off x="0" y="528807"/>
            <a:ext cx="3860800" cy="5719593"/>
          </a:xfrm>
          <a:prstGeom prst="rect">
            <a:avLst/>
          </a:prstGeom>
          <a:solidFill>
            <a:srgbClr val="005D5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sp>
        <p:nvSpPr>
          <p:cNvPr id="4" name="TextBox 3">
            <a:extLst>
              <a:ext uri="{FF2B5EF4-FFF2-40B4-BE49-F238E27FC236}">
                <a16:creationId xmlns:a16="http://schemas.microsoft.com/office/drawing/2014/main" id="{C6C4898F-3F83-2809-D0D7-A443929F4978}"/>
              </a:ext>
            </a:extLst>
          </p:cNvPr>
          <p:cNvSpPr txBox="1"/>
          <p:nvPr/>
        </p:nvSpPr>
        <p:spPr>
          <a:xfrm>
            <a:off x="-77267" y="1663862"/>
            <a:ext cx="3493567" cy="2866682"/>
          </a:xfrm>
          <a:prstGeom prst="rect">
            <a:avLst/>
          </a:prstGeom>
          <a:noFill/>
        </p:spPr>
        <p:txBody>
          <a:bodyPr wrap="square">
            <a:spAutoFit/>
          </a:bodyPr>
          <a:lstStyle/>
          <a:p>
            <a:pPr marR="0" lvl="1" algn="ctr">
              <a:lnSpc>
                <a:spcPct val="107000"/>
              </a:lnSpc>
              <a:spcBef>
                <a:spcPts val="0"/>
              </a:spcBef>
              <a:spcAft>
                <a:spcPts val="800"/>
              </a:spcAft>
            </a:pPr>
            <a:r>
              <a:rPr lang="en-US" sz="34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Replace Monkey Mindsets With Expansive Mindsets</a:t>
            </a:r>
          </a:p>
        </p:txBody>
      </p:sp>
      <p:graphicFrame>
        <p:nvGraphicFramePr>
          <p:cNvPr id="9" name="Table 8">
            <a:extLst>
              <a:ext uri="{FF2B5EF4-FFF2-40B4-BE49-F238E27FC236}">
                <a16:creationId xmlns:a16="http://schemas.microsoft.com/office/drawing/2014/main" id="{D34D6B37-7D2F-F53C-23E2-30F1E88D95E4}"/>
              </a:ext>
            </a:extLst>
          </p:cNvPr>
          <p:cNvGraphicFramePr>
            <a:graphicFrameLocks noGrp="1"/>
          </p:cNvGraphicFramePr>
          <p:nvPr>
            <p:extLst>
              <p:ext uri="{D42A27DB-BD31-4B8C-83A1-F6EECF244321}">
                <p14:modId xmlns:p14="http://schemas.microsoft.com/office/powerpoint/2010/main" val="2359669223"/>
              </p:ext>
            </p:extLst>
          </p:nvPr>
        </p:nvGraphicFramePr>
        <p:xfrm>
          <a:off x="4714422" y="1386476"/>
          <a:ext cx="7022654" cy="3980692"/>
        </p:xfrm>
        <a:graphic>
          <a:graphicData uri="http://schemas.openxmlformats.org/drawingml/2006/table">
            <a:tbl>
              <a:tblPr firstRow="1" bandRow="1">
                <a:tableStyleId>{5C22544A-7EE6-4342-B048-85BDC9FD1C3A}</a:tableStyleId>
              </a:tblPr>
              <a:tblGrid>
                <a:gridCol w="3392349">
                  <a:extLst>
                    <a:ext uri="{9D8B030D-6E8A-4147-A177-3AD203B41FA5}">
                      <a16:colId xmlns:a16="http://schemas.microsoft.com/office/drawing/2014/main" val="3113566608"/>
                    </a:ext>
                  </a:extLst>
                </a:gridCol>
                <a:gridCol w="614149">
                  <a:extLst>
                    <a:ext uri="{9D8B030D-6E8A-4147-A177-3AD203B41FA5}">
                      <a16:colId xmlns:a16="http://schemas.microsoft.com/office/drawing/2014/main" val="848634782"/>
                    </a:ext>
                  </a:extLst>
                </a:gridCol>
                <a:gridCol w="3016156">
                  <a:extLst>
                    <a:ext uri="{9D8B030D-6E8A-4147-A177-3AD203B41FA5}">
                      <a16:colId xmlns:a16="http://schemas.microsoft.com/office/drawing/2014/main" val="2127995060"/>
                    </a:ext>
                  </a:extLst>
                </a:gridCol>
              </a:tblGrid>
              <a:tr h="503756">
                <a:tc>
                  <a:txBody>
                    <a:bodyPr/>
                    <a:lstStyle/>
                    <a:p>
                      <a:r>
                        <a:rPr lang="en-US" sz="2400" dirty="0">
                          <a:solidFill>
                            <a:schemeClr val="tx1"/>
                          </a:solidFill>
                          <a:latin typeface="Calibri" panose="020F0502020204030204" pitchFamily="34" charset="0"/>
                        </a:rPr>
                        <a:t>Monkey Mindsets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Calibri" panose="020F0502020204030204" pitchFamily="34" charset="0"/>
                        </a:rPr>
                        <a:t>Expansive Mindsets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768941"/>
                  </a:ext>
                </a:extLst>
              </a:tr>
              <a:tr h="1039427">
                <a:tc>
                  <a:txBody>
                    <a:bodyPr/>
                    <a:lstStyle/>
                    <a:p>
                      <a:r>
                        <a:rPr lang="en-US" sz="2400" b="0" dirty="0">
                          <a:solidFill>
                            <a:schemeClr val="tx1"/>
                          </a:solidFill>
                          <a:latin typeface="Calibri" panose="020F0502020204030204" pitchFamily="34" charset="0"/>
                        </a:rPr>
                        <a:t>I must be certain</a:t>
                      </a:r>
                      <a:endParaRPr lang="en-US" sz="2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chemeClr val="tx1"/>
                          </a:solidFill>
                          <a:latin typeface="Calibri" panose="020F0502020204030204" pitchFamily="34" charset="0"/>
                        </a:rPr>
                        <a:t>I am willing to be uncertain</a:t>
                      </a:r>
                      <a:endParaRPr lang="en-US" sz="2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8298755"/>
                  </a:ext>
                </a:extLst>
              </a:tr>
              <a:tr h="936115">
                <a:tc>
                  <a:txBody>
                    <a:bodyPr/>
                    <a:lstStyle/>
                    <a:p>
                      <a:r>
                        <a:rPr lang="en-US" sz="2400" b="0" dirty="0">
                          <a:latin typeface="Calibri" panose="020F0502020204030204" pitchFamily="34" charset="0"/>
                        </a:rPr>
                        <a:t>I must be perfect</a:t>
                      </a:r>
                      <a:endParaRPr lang="en-US" sz="2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latin typeface="Calibri" panose="020F0502020204030204" pitchFamily="34" charset="0"/>
                        </a:rPr>
                        <a:t>I can make mistakes</a:t>
                      </a:r>
                      <a:endParaRPr lang="en-US" sz="2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134692"/>
                  </a:ext>
                </a:extLst>
              </a:tr>
              <a:tr h="1501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rPr>
                        <a:t>I’m responsible </a:t>
                      </a:r>
                      <a:br>
                        <a:rPr lang="en-US" sz="2400" b="0" dirty="0">
                          <a:latin typeface="Calibri" panose="020F0502020204030204" pitchFamily="34" charset="0"/>
                        </a:rPr>
                      </a:br>
                      <a:r>
                        <a:rPr lang="en-US" sz="2400" b="0" dirty="0">
                          <a:latin typeface="Calibri" panose="020F0502020204030204" pitchFamily="34" charset="0"/>
                        </a:rPr>
                        <a:t>for everyone and everything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Calibri" panose="020F0502020204030204" pitchFamily="34" charset="0"/>
                        </a:rPr>
                        <a:t>I’m primarily responsible for myself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0773875"/>
                  </a:ext>
                </a:extLst>
              </a:tr>
            </a:tbl>
          </a:graphicData>
        </a:graphic>
      </p:graphicFrame>
      <p:cxnSp>
        <p:nvCxnSpPr>
          <p:cNvPr id="13" name="Straight Arrow Connector 12">
            <a:extLst>
              <a:ext uri="{FF2B5EF4-FFF2-40B4-BE49-F238E27FC236}">
                <a16:creationId xmlns:a16="http://schemas.microsoft.com/office/drawing/2014/main" id="{37ADC25E-9E08-ADD2-C1C0-C22611381CBE}"/>
              </a:ext>
            </a:extLst>
          </p:cNvPr>
          <p:cNvCxnSpPr>
            <a:cxnSpLocks/>
          </p:cNvCxnSpPr>
          <p:nvPr/>
        </p:nvCxnSpPr>
        <p:spPr>
          <a:xfrm>
            <a:off x="7621389" y="4568780"/>
            <a:ext cx="3845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76DFFBF-3B69-6FC1-DAC3-9F38DED1748A}"/>
              </a:ext>
            </a:extLst>
          </p:cNvPr>
          <p:cNvCxnSpPr>
            <a:cxnSpLocks/>
          </p:cNvCxnSpPr>
          <p:nvPr/>
        </p:nvCxnSpPr>
        <p:spPr>
          <a:xfrm>
            <a:off x="7621389" y="3434697"/>
            <a:ext cx="3845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F915443-BFB3-6900-75F2-448E3E903C5B}"/>
              </a:ext>
            </a:extLst>
          </p:cNvPr>
          <p:cNvCxnSpPr>
            <a:cxnSpLocks/>
          </p:cNvCxnSpPr>
          <p:nvPr/>
        </p:nvCxnSpPr>
        <p:spPr>
          <a:xfrm>
            <a:off x="7621389" y="2406694"/>
            <a:ext cx="3845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CD1DFA3-DC96-6BBA-266D-00055E69D149}"/>
              </a:ext>
            </a:extLst>
          </p:cNvPr>
          <p:cNvSpPr>
            <a:spLocks noGrp="1"/>
          </p:cNvSpPr>
          <p:nvPr>
            <p:ph type="sldNum" sz="quarter" idx="10"/>
          </p:nvPr>
        </p:nvSpPr>
        <p:spPr/>
        <p:txBody>
          <a:bodyPr/>
          <a:lstStyle/>
          <a:p>
            <a:pPr>
              <a:defRPr/>
            </a:pPr>
            <a:fld id="{098F27AE-F8A1-453E-8C2F-3FD5FC6AA2AE}" type="slidenum">
              <a:rPr lang="en-US" smtClean="0"/>
              <a:pPr>
                <a:defRPr/>
              </a:pPr>
              <a:t>26</a:t>
            </a:fld>
            <a:endParaRPr lang="en-US" dirty="0"/>
          </a:p>
        </p:txBody>
      </p:sp>
    </p:spTree>
    <p:extLst>
      <p:ext uri="{BB962C8B-B14F-4D97-AF65-F5344CB8AC3E}">
        <p14:creationId xmlns:p14="http://schemas.microsoft.com/office/powerpoint/2010/main" val="24313088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1B652C-688B-9F3E-EBF6-071DD401C4B7}"/>
              </a:ext>
            </a:extLst>
          </p:cNvPr>
          <p:cNvSpPr/>
          <p:nvPr/>
        </p:nvSpPr>
        <p:spPr>
          <a:xfrm>
            <a:off x="0" y="528807"/>
            <a:ext cx="3860800" cy="5719593"/>
          </a:xfrm>
          <a:prstGeom prst="rect">
            <a:avLst/>
          </a:prstGeom>
          <a:solidFill>
            <a:srgbClr val="005D5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graphicFrame>
        <p:nvGraphicFramePr>
          <p:cNvPr id="9" name="Table 8">
            <a:extLst>
              <a:ext uri="{FF2B5EF4-FFF2-40B4-BE49-F238E27FC236}">
                <a16:creationId xmlns:a16="http://schemas.microsoft.com/office/drawing/2014/main" id="{E00F35AB-5AA5-6CC4-8027-E1FC5EE7A8B9}"/>
              </a:ext>
            </a:extLst>
          </p:cNvPr>
          <p:cNvGraphicFramePr>
            <a:graphicFrameLocks noGrp="1"/>
          </p:cNvGraphicFramePr>
          <p:nvPr>
            <p:extLst>
              <p:ext uri="{D42A27DB-BD31-4B8C-83A1-F6EECF244321}">
                <p14:modId xmlns:p14="http://schemas.microsoft.com/office/powerpoint/2010/main" val="2425924697"/>
              </p:ext>
            </p:extLst>
          </p:nvPr>
        </p:nvGraphicFramePr>
        <p:xfrm>
          <a:off x="4574459" y="2544534"/>
          <a:ext cx="6893641" cy="2570198"/>
        </p:xfrm>
        <a:graphic>
          <a:graphicData uri="http://schemas.openxmlformats.org/drawingml/2006/table">
            <a:tbl>
              <a:tblPr firstRow="1" bandRow="1">
                <a:tableStyleId>{5C22544A-7EE6-4342-B048-85BDC9FD1C3A}</a:tableStyleId>
              </a:tblPr>
              <a:tblGrid>
                <a:gridCol w="3442080">
                  <a:extLst>
                    <a:ext uri="{9D8B030D-6E8A-4147-A177-3AD203B41FA5}">
                      <a16:colId xmlns:a16="http://schemas.microsoft.com/office/drawing/2014/main" val="2820547830"/>
                    </a:ext>
                  </a:extLst>
                </a:gridCol>
                <a:gridCol w="3451561">
                  <a:extLst>
                    <a:ext uri="{9D8B030D-6E8A-4147-A177-3AD203B41FA5}">
                      <a16:colId xmlns:a16="http://schemas.microsoft.com/office/drawing/2014/main" val="90755991"/>
                    </a:ext>
                  </a:extLst>
                </a:gridCol>
              </a:tblGrid>
              <a:tr h="128509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Monkey Mindset: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a:solidFill>
                            <a:schemeClr val="tx1"/>
                          </a:solidFill>
                          <a:latin typeface="Calibri" panose="020F0502020204030204" pitchFamily="34" charset="0"/>
                          <a:cs typeface="Calibri" panose="020F0502020204030204" pitchFamily="34" charset="0"/>
                        </a:rPr>
                        <a:t>“I might lose it all!”</a:t>
                      </a: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Safety Strategy: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a:solidFill>
                            <a:schemeClr val="tx1"/>
                          </a:solidFill>
                          <a:latin typeface="Calibri" panose="020F0502020204030204" pitchFamily="34" charset="0"/>
                          <a:cs typeface="Calibri" panose="020F0502020204030204" pitchFamily="34" charset="0"/>
                        </a:rPr>
                        <a:t>Checks his portfolio multiple times a day</a:t>
                      </a: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5123958"/>
                  </a:ext>
                </a:extLst>
              </a:tr>
              <a:tr h="128509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Calibri" panose="020F0502020204030204" pitchFamily="34" charset="0"/>
                          <a:cs typeface="Calibri" panose="020F0502020204030204" pitchFamily="34" charset="0"/>
                        </a:rPr>
                        <a:t>Expansive Mindset: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“My portfolio is designed to weather volatility.”</a:t>
                      </a: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Calibri" panose="020F0502020204030204" pitchFamily="34" charset="0"/>
                          <a:cs typeface="Calibri" panose="020F0502020204030204" pitchFamily="34" charset="0"/>
                        </a:rPr>
                        <a:t>Expansive Strategy: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Checks his accounts just once a week</a:t>
                      </a: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1936280"/>
                  </a:ext>
                </a:extLst>
              </a:tr>
            </a:tbl>
          </a:graphicData>
        </a:graphic>
      </p:graphicFrame>
      <p:sp>
        <p:nvSpPr>
          <p:cNvPr id="10" name="TextBox 9">
            <a:extLst>
              <a:ext uri="{FF2B5EF4-FFF2-40B4-BE49-F238E27FC236}">
                <a16:creationId xmlns:a16="http://schemas.microsoft.com/office/drawing/2014/main" id="{F883AF6F-485A-6607-6EBD-DFE1E7BCABD8}"/>
              </a:ext>
            </a:extLst>
          </p:cNvPr>
          <p:cNvSpPr txBox="1"/>
          <p:nvPr/>
        </p:nvSpPr>
        <p:spPr>
          <a:xfrm>
            <a:off x="118150" y="2689120"/>
            <a:ext cx="3624500" cy="2185214"/>
          </a:xfrm>
          <a:prstGeom prst="rect">
            <a:avLst/>
          </a:prstGeom>
          <a:noFill/>
        </p:spPr>
        <p:txBody>
          <a:bodyPr wrap="square" rtlCol="0">
            <a:spAutoFit/>
          </a:bodyPr>
          <a:lstStyle/>
          <a:p>
            <a:pPr algn="ctr"/>
            <a:r>
              <a:rPr lang="en-US" sz="3400" b="0" dirty="0">
                <a:solidFill>
                  <a:schemeClr val="bg1"/>
                </a:solidFill>
                <a:latin typeface="Calibri" panose="020F0502020204030204" pitchFamily="34" charset="0"/>
                <a:cs typeface="Calibri" panose="020F0502020204030204" pitchFamily="34" charset="0"/>
              </a:rPr>
              <a:t>Expansion </a:t>
            </a:r>
            <a:br>
              <a:rPr lang="en-US" sz="3400" b="0" dirty="0">
                <a:solidFill>
                  <a:schemeClr val="bg1"/>
                </a:solidFill>
                <a:latin typeface="Calibri" panose="020F0502020204030204" pitchFamily="34" charset="0"/>
                <a:cs typeface="Calibri" panose="020F0502020204030204" pitchFamily="34" charset="0"/>
              </a:rPr>
            </a:br>
            <a:r>
              <a:rPr lang="en-US" sz="3400" b="0" dirty="0">
                <a:solidFill>
                  <a:schemeClr val="bg1"/>
                </a:solidFill>
                <a:latin typeface="Calibri" panose="020F0502020204030204" pitchFamily="34" charset="0"/>
                <a:cs typeface="Calibri" panose="020F0502020204030204" pitchFamily="34" charset="0"/>
              </a:rPr>
              <a:t>Strategy Table: </a:t>
            </a:r>
          </a:p>
          <a:p>
            <a:pPr algn="ctr"/>
            <a:r>
              <a:rPr lang="en-US" sz="3400" b="0" dirty="0">
                <a:solidFill>
                  <a:schemeClr val="bg1"/>
                </a:solidFill>
                <a:latin typeface="Calibri" panose="020F0502020204030204" pitchFamily="34" charset="0"/>
                <a:cs typeface="Calibri" panose="020F0502020204030204" pitchFamily="34" charset="0"/>
              </a:rPr>
              <a:t>Intolerance of Uncertainty</a:t>
            </a:r>
          </a:p>
        </p:txBody>
      </p:sp>
      <p:pic>
        <p:nvPicPr>
          <p:cNvPr id="3" name="Picture 2">
            <a:extLst>
              <a:ext uri="{FF2B5EF4-FFF2-40B4-BE49-F238E27FC236}">
                <a16:creationId xmlns:a16="http://schemas.microsoft.com/office/drawing/2014/main" id="{CAEE6C40-2797-4F07-7BC2-991E16ADE4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43" t="35661" r="85122" b="48699"/>
          <a:stretch/>
        </p:blipFill>
        <p:spPr>
          <a:xfrm>
            <a:off x="1244599" y="1457960"/>
            <a:ext cx="1420637" cy="1463040"/>
          </a:xfrm>
          <a:prstGeom prst="rect">
            <a:avLst/>
          </a:prstGeom>
        </p:spPr>
      </p:pic>
      <p:sp>
        <p:nvSpPr>
          <p:cNvPr id="5" name="Slide Number Placeholder 4">
            <a:extLst>
              <a:ext uri="{FF2B5EF4-FFF2-40B4-BE49-F238E27FC236}">
                <a16:creationId xmlns:a16="http://schemas.microsoft.com/office/drawing/2014/main" id="{720EBF5E-1B5D-4E7B-A255-2FEBBA662BF8}"/>
              </a:ext>
            </a:extLst>
          </p:cNvPr>
          <p:cNvSpPr>
            <a:spLocks noGrp="1"/>
          </p:cNvSpPr>
          <p:nvPr>
            <p:ph type="sldNum" sz="quarter" idx="10"/>
          </p:nvPr>
        </p:nvSpPr>
        <p:spPr/>
        <p:txBody>
          <a:bodyPr/>
          <a:lstStyle/>
          <a:p>
            <a:pPr>
              <a:defRPr/>
            </a:pPr>
            <a:fld id="{098F27AE-F8A1-453E-8C2F-3FD5FC6AA2AE}" type="slidenum">
              <a:rPr lang="en-US" smtClean="0"/>
              <a:pPr>
                <a:defRPr/>
              </a:pPr>
              <a:t>27</a:t>
            </a:fld>
            <a:endParaRPr lang="en-US" dirty="0"/>
          </a:p>
        </p:txBody>
      </p:sp>
      <p:sp>
        <p:nvSpPr>
          <p:cNvPr id="4" name="Rectangle 3">
            <a:extLst>
              <a:ext uri="{FF2B5EF4-FFF2-40B4-BE49-F238E27FC236}">
                <a16:creationId xmlns:a16="http://schemas.microsoft.com/office/drawing/2014/main" id="{15666616-A3C2-2F3F-ED3A-C5643D2F61C7}"/>
              </a:ext>
            </a:extLst>
          </p:cNvPr>
          <p:cNvSpPr/>
          <p:nvPr/>
        </p:nvSpPr>
        <p:spPr bwMode="auto">
          <a:xfrm>
            <a:off x="-1727729" y="1084217"/>
            <a:ext cx="964192" cy="12017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41DB7CC9-B677-5CEA-9DE2-B705A0B13893}"/>
              </a:ext>
            </a:extLst>
          </p:cNvPr>
          <p:cNvSpPr txBox="1"/>
          <p:nvPr/>
        </p:nvSpPr>
        <p:spPr>
          <a:xfrm>
            <a:off x="5770201" y="1457960"/>
            <a:ext cx="4562519" cy="369332"/>
          </a:xfrm>
          <a:prstGeom prst="rect">
            <a:avLst/>
          </a:prstGeom>
          <a:noFill/>
        </p:spPr>
        <p:txBody>
          <a:bodyPr wrap="square">
            <a:spAutoFit/>
          </a:bodyPr>
          <a:lstStyle/>
          <a:p>
            <a:r>
              <a:rPr lang="en-US" sz="1800" b="1" dirty="0">
                <a:solidFill>
                  <a:schemeClr val="tx1"/>
                </a:solidFill>
                <a:latin typeface="Calibri" panose="020F0502020204030204" pitchFamily="34" charset="0"/>
                <a:cs typeface="Calibri" panose="020F0502020204030204" pitchFamily="34" charset="0"/>
              </a:rPr>
              <a:t>Situation: </a:t>
            </a:r>
            <a:r>
              <a:rPr lang="en-US" sz="1800" b="0" dirty="0">
                <a:solidFill>
                  <a:schemeClr val="tx1"/>
                </a:solidFill>
                <a:latin typeface="Calibri" panose="020F0502020204030204" pitchFamily="34" charset="0"/>
                <a:cs typeface="Calibri" panose="020F0502020204030204" pitchFamily="34" charset="0"/>
              </a:rPr>
              <a:t>Jim experiences market volatility</a:t>
            </a:r>
          </a:p>
        </p:txBody>
      </p:sp>
      <p:pic>
        <p:nvPicPr>
          <p:cNvPr id="8" name="Picture 7">
            <a:extLst>
              <a:ext uri="{FF2B5EF4-FFF2-40B4-BE49-F238E27FC236}">
                <a16:creationId xmlns:a16="http://schemas.microsoft.com/office/drawing/2014/main" id="{FD154FA7-9532-D344-E7AF-A45291ABC004}"/>
              </a:ext>
            </a:extLst>
          </p:cNvPr>
          <p:cNvPicPr>
            <a:picLocks noChangeAspect="1"/>
          </p:cNvPicPr>
          <p:nvPr/>
        </p:nvPicPr>
        <p:blipFill>
          <a:blip r:embed="rId4"/>
          <a:stretch>
            <a:fillRect/>
          </a:stretch>
        </p:blipFill>
        <p:spPr>
          <a:xfrm>
            <a:off x="4559278" y="1075583"/>
            <a:ext cx="1089660" cy="1188720"/>
          </a:xfrm>
          <a:prstGeom prst="rect">
            <a:avLst/>
          </a:prstGeom>
        </p:spPr>
      </p:pic>
    </p:spTree>
    <p:extLst>
      <p:ext uri="{BB962C8B-B14F-4D97-AF65-F5344CB8AC3E}">
        <p14:creationId xmlns:p14="http://schemas.microsoft.com/office/powerpoint/2010/main" val="179258365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C0B7B6-0D20-DBDE-53B1-4A45026FED0E}"/>
              </a:ext>
            </a:extLst>
          </p:cNvPr>
          <p:cNvSpPr/>
          <p:nvPr/>
        </p:nvSpPr>
        <p:spPr>
          <a:xfrm>
            <a:off x="0" y="528807"/>
            <a:ext cx="3860800" cy="5719593"/>
          </a:xfrm>
          <a:prstGeom prst="rect">
            <a:avLst/>
          </a:prstGeom>
          <a:solidFill>
            <a:srgbClr val="005D5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graphicFrame>
        <p:nvGraphicFramePr>
          <p:cNvPr id="9" name="Table 8">
            <a:extLst>
              <a:ext uri="{FF2B5EF4-FFF2-40B4-BE49-F238E27FC236}">
                <a16:creationId xmlns:a16="http://schemas.microsoft.com/office/drawing/2014/main" id="{E00F35AB-5AA5-6CC4-8027-E1FC5EE7A8B9}"/>
              </a:ext>
            </a:extLst>
          </p:cNvPr>
          <p:cNvGraphicFramePr>
            <a:graphicFrameLocks noGrp="1"/>
          </p:cNvGraphicFramePr>
          <p:nvPr>
            <p:extLst>
              <p:ext uri="{D42A27DB-BD31-4B8C-83A1-F6EECF244321}">
                <p14:modId xmlns:p14="http://schemas.microsoft.com/office/powerpoint/2010/main" val="2308265444"/>
              </p:ext>
            </p:extLst>
          </p:nvPr>
        </p:nvGraphicFramePr>
        <p:xfrm>
          <a:off x="4571998" y="2549309"/>
          <a:ext cx="6896102" cy="3108960"/>
        </p:xfrm>
        <a:graphic>
          <a:graphicData uri="http://schemas.openxmlformats.org/drawingml/2006/table">
            <a:tbl>
              <a:tblPr firstRow="1" bandRow="1">
                <a:tableStyleId>{5C22544A-7EE6-4342-B048-85BDC9FD1C3A}</a:tableStyleId>
              </a:tblPr>
              <a:tblGrid>
                <a:gridCol w="3448051">
                  <a:extLst>
                    <a:ext uri="{9D8B030D-6E8A-4147-A177-3AD203B41FA5}">
                      <a16:colId xmlns:a16="http://schemas.microsoft.com/office/drawing/2014/main" val="2820547830"/>
                    </a:ext>
                  </a:extLst>
                </a:gridCol>
                <a:gridCol w="3448051">
                  <a:extLst>
                    <a:ext uri="{9D8B030D-6E8A-4147-A177-3AD203B41FA5}">
                      <a16:colId xmlns:a16="http://schemas.microsoft.com/office/drawing/2014/main" val="90755991"/>
                    </a:ext>
                  </a:extLst>
                </a:gridCol>
              </a:tblGrid>
              <a:tr h="91242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Monkey Mindset: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a:solidFill>
                            <a:schemeClr val="tx1"/>
                          </a:solidFill>
                          <a:latin typeface="Calibri" panose="020F0502020204030204" pitchFamily="34" charset="0"/>
                          <a:cs typeface="Calibri" panose="020F0502020204030204" pitchFamily="34" charset="0"/>
                        </a:rPr>
                        <a:t>I’ll probably say something dumb and make a fool of myself</a:t>
                      </a:r>
                      <a:endParaRPr lang="en-US" sz="2000" b="1" dirty="0">
                        <a:solidFill>
                          <a:schemeClr val="tx1"/>
                        </a:solidFill>
                      </a:endParaRP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Safety Strategy: </a:t>
                      </a:r>
                    </a:p>
                    <a:p>
                      <a:pPr marL="0" indent="0">
                        <a:buFont typeface="Arial" panose="020B0604020202020204" pitchFamily="34" charset="0"/>
                        <a:buNone/>
                      </a:pPr>
                      <a:r>
                        <a:rPr lang="en-US" sz="2000" b="0" dirty="0">
                          <a:solidFill>
                            <a:schemeClr val="tx1"/>
                          </a:solidFill>
                          <a:latin typeface="Calibri" panose="020F0502020204030204" pitchFamily="34" charset="0"/>
                          <a:cs typeface="Calibri" panose="020F0502020204030204" pitchFamily="34" charset="0"/>
                        </a:rPr>
                        <a:t>Better stay home</a:t>
                      </a: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5123958"/>
                  </a:ext>
                </a:extLst>
              </a:tr>
              <a:tr h="128509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Calibri" panose="020F0502020204030204" pitchFamily="34" charset="0"/>
                          <a:cs typeface="Calibri" panose="020F0502020204030204" pitchFamily="34" charset="0"/>
                        </a:rPr>
                        <a:t>Expansive Mindset: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 don’t need to be perfect—just present</a:t>
                      </a: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Calibri" panose="020F0502020204030204" pitchFamily="34" charset="0"/>
                          <a:cs typeface="Calibri" panose="020F0502020204030204" pitchFamily="34" charset="0"/>
                        </a:rPr>
                        <a:t>Expansive Strategy: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latin typeface="Calibri" panose="020F0502020204030204" pitchFamily="34" charset="0"/>
                          <a:cs typeface="Calibri" panose="020F0502020204030204" pitchFamily="34" charset="0"/>
                        </a:rPr>
                        <a:t>Say yes to the invite. Start a conversation by asking someone a simple question—like </a:t>
                      </a:r>
                      <a:r>
                        <a:rPr lang="en-US" sz="2000" i="1" dirty="0">
                          <a:latin typeface="Calibri" panose="020F0502020204030204" pitchFamily="34" charset="0"/>
                          <a:cs typeface="Calibri" panose="020F0502020204030204" pitchFamily="34" charset="0"/>
                        </a:rPr>
                        <a:t>“Where are you from?”</a:t>
                      </a:r>
                      <a:endPar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1936280"/>
                  </a:ext>
                </a:extLst>
              </a:tr>
            </a:tbl>
          </a:graphicData>
        </a:graphic>
      </p:graphicFrame>
      <p:sp>
        <p:nvSpPr>
          <p:cNvPr id="10" name="TextBox 9">
            <a:extLst>
              <a:ext uri="{FF2B5EF4-FFF2-40B4-BE49-F238E27FC236}">
                <a16:creationId xmlns:a16="http://schemas.microsoft.com/office/drawing/2014/main" id="{F883AF6F-485A-6607-6EBD-DFE1E7BCABD8}"/>
              </a:ext>
            </a:extLst>
          </p:cNvPr>
          <p:cNvSpPr txBox="1"/>
          <p:nvPr/>
        </p:nvSpPr>
        <p:spPr>
          <a:xfrm>
            <a:off x="258610" y="2694436"/>
            <a:ext cx="3387636" cy="1661993"/>
          </a:xfrm>
          <a:prstGeom prst="rect">
            <a:avLst/>
          </a:prstGeom>
          <a:noFill/>
        </p:spPr>
        <p:txBody>
          <a:bodyPr wrap="square" rtlCol="0">
            <a:spAutoFit/>
          </a:bodyPr>
          <a:lstStyle/>
          <a:p>
            <a:pPr algn="ctr"/>
            <a:r>
              <a:rPr lang="en-US" sz="3400" b="0" dirty="0">
                <a:solidFill>
                  <a:schemeClr val="bg1"/>
                </a:solidFill>
                <a:latin typeface="Calibri" panose="020F0502020204030204" pitchFamily="34" charset="0"/>
                <a:cs typeface="Calibri" panose="020F0502020204030204" pitchFamily="34" charset="0"/>
              </a:rPr>
              <a:t>Expansion </a:t>
            </a:r>
            <a:br>
              <a:rPr lang="en-US" sz="3400" b="0" dirty="0">
                <a:solidFill>
                  <a:schemeClr val="bg1"/>
                </a:solidFill>
                <a:latin typeface="Calibri" panose="020F0502020204030204" pitchFamily="34" charset="0"/>
                <a:cs typeface="Calibri" panose="020F0502020204030204" pitchFamily="34" charset="0"/>
              </a:rPr>
            </a:br>
            <a:r>
              <a:rPr lang="en-US" sz="3400" b="0" dirty="0">
                <a:solidFill>
                  <a:schemeClr val="bg1"/>
                </a:solidFill>
                <a:latin typeface="Calibri" panose="020F0502020204030204" pitchFamily="34" charset="0"/>
                <a:cs typeface="Calibri" panose="020F0502020204030204" pitchFamily="34" charset="0"/>
              </a:rPr>
              <a:t>Strategy Table: </a:t>
            </a:r>
          </a:p>
          <a:p>
            <a:pPr algn="ctr"/>
            <a:r>
              <a:rPr lang="en-US" sz="3400" b="0" dirty="0">
                <a:solidFill>
                  <a:schemeClr val="bg1"/>
                </a:solidFill>
                <a:latin typeface="Calibri" panose="020F0502020204030204" pitchFamily="34" charset="0"/>
                <a:cs typeface="Calibri" panose="020F0502020204030204" pitchFamily="34" charset="0"/>
              </a:rPr>
              <a:t>Perfectionism</a:t>
            </a:r>
          </a:p>
        </p:txBody>
      </p:sp>
      <p:pic>
        <p:nvPicPr>
          <p:cNvPr id="6" name="Picture 5">
            <a:extLst>
              <a:ext uri="{FF2B5EF4-FFF2-40B4-BE49-F238E27FC236}">
                <a16:creationId xmlns:a16="http://schemas.microsoft.com/office/drawing/2014/main" id="{895A53A7-7F2B-B268-BCB6-2ED26BF9305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878" t="74907"/>
          <a:stretch/>
        </p:blipFill>
        <p:spPr>
          <a:xfrm>
            <a:off x="1523999" y="1670754"/>
            <a:ext cx="920077" cy="878555"/>
          </a:xfrm>
          <a:prstGeom prst="rect">
            <a:avLst/>
          </a:prstGeom>
        </p:spPr>
      </p:pic>
      <p:sp>
        <p:nvSpPr>
          <p:cNvPr id="3" name="Slide Number Placeholder 2">
            <a:extLst>
              <a:ext uri="{FF2B5EF4-FFF2-40B4-BE49-F238E27FC236}">
                <a16:creationId xmlns:a16="http://schemas.microsoft.com/office/drawing/2014/main" id="{67998982-0952-4EE7-E365-FF0D8EB2DAFF}"/>
              </a:ext>
            </a:extLst>
          </p:cNvPr>
          <p:cNvSpPr>
            <a:spLocks noGrp="1"/>
          </p:cNvSpPr>
          <p:nvPr>
            <p:ph type="sldNum" sz="quarter" idx="10"/>
          </p:nvPr>
        </p:nvSpPr>
        <p:spPr/>
        <p:txBody>
          <a:bodyPr/>
          <a:lstStyle/>
          <a:p>
            <a:pPr>
              <a:defRPr/>
            </a:pPr>
            <a:fld id="{098F27AE-F8A1-453E-8C2F-3FD5FC6AA2AE}" type="slidenum">
              <a:rPr lang="en-US" smtClean="0"/>
              <a:pPr>
                <a:defRPr/>
              </a:pPr>
              <a:t>28</a:t>
            </a:fld>
            <a:endParaRPr lang="en-US" dirty="0"/>
          </a:p>
        </p:txBody>
      </p:sp>
      <p:sp>
        <p:nvSpPr>
          <p:cNvPr id="5" name="TextBox 4">
            <a:extLst>
              <a:ext uri="{FF2B5EF4-FFF2-40B4-BE49-F238E27FC236}">
                <a16:creationId xmlns:a16="http://schemas.microsoft.com/office/drawing/2014/main" id="{1A3297ED-5867-6433-E1C8-27D7BBCCD80C}"/>
              </a:ext>
            </a:extLst>
          </p:cNvPr>
          <p:cNvSpPr txBox="1"/>
          <p:nvPr/>
        </p:nvSpPr>
        <p:spPr>
          <a:xfrm>
            <a:off x="5770201" y="1457960"/>
            <a:ext cx="5697899" cy="369332"/>
          </a:xfrm>
          <a:prstGeom prst="rect">
            <a:avLst/>
          </a:prstGeom>
          <a:noFill/>
        </p:spPr>
        <p:txBody>
          <a:bodyPr wrap="square">
            <a:spAutoFit/>
          </a:bodyPr>
          <a:lstStyle/>
          <a:p>
            <a:r>
              <a:rPr lang="en-US" dirty="0">
                <a:latin typeface="Calibri" panose="020F0502020204030204" pitchFamily="34" charset="0"/>
              </a:rPr>
              <a:t>Situation: </a:t>
            </a:r>
            <a:r>
              <a:rPr lang="en-US" b="0" dirty="0">
                <a:latin typeface="Calibri" panose="020F0502020204030204" pitchFamily="34" charset="0"/>
              </a:rPr>
              <a:t>Linda is invited to a neighborhood gathering</a:t>
            </a:r>
          </a:p>
        </p:txBody>
      </p:sp>
      <p:pic>
        <p:nvPicPr>
          <p:cNvPr id="4" name="Picture 3">
            <a:extLst>
              <a:ext uri="{FF2B5EF4-FFF2-40B4-BE49-F238E27FC236}">
                <a16:creationId xmlns:a16="http://schemas.microsoft.com/office/drawing/2014/main" id="{ACB9D1EE-CF51-8EB1-E0F6-3288B877DCF7}"/>
              </a:ext>
            </a:extLst>
          </p:cNvPr>
          <p:cNvPicPr>
            <a:picLocks noChangeAspect="1"/>
          </p:cNvPicPr>
          <p:nvPr/>
        </p:nvPicPr>
        <p:blipFill>
          <a:blip r:embed="rId4"/>
          <a:stretch>
            <a:fillRect/>
          </a:stretch>
        </p:blipFill>
        <p:spPr>
          <a:xfrm>
            <a:off x="4528281" y="1102769"/>
            <a:ext cx="1089660" cy="1196340"/>
          </a:xfrm>
          <a:prstGeom prst="rect">
            <a:avLst/>
          </a:prstGeom>
        </p:spPr>
      </p:pic>
    </p:spTree>
    <p:extLst>
      <p:ext uri="{BB962C8B-B14F-4D97-AF65-F5344CB8AC3E}">
        <p14:creationId xmlns:p14="http://schemas.microsoft.com/office/powerpoint/2010/main" val="251771634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41E7D-99FD-4133-5EEC-1350302B21C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5CCD44B-A9C9-A7E8-3697-6D1429D399AC}"/>
              </a:ext>
            </a:extLst>
          </p:cNvPr>
          <p:cNvSpPr/>
          <p:nvPr/>
        </p:nvSpPr>
        <p:spPr>
          <a:xfrm>
            <a:off x="0" y="528807"/>
            <a:ext cx="3860800" cy="5719593"/>
          </a:xfrm>
          <a:prstGeom prst="rect">
            <a:avLst/>
          </a:prstGeom>
          <a:solidFill>
            <a:srgbClr val="005D5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graphicFrame>
        <p:nvGraphicFramePr>
          <p:cNvPr id="9" name="Table 8">
            <a:extLst>
              <a:ext uri="{FF2B5EF4-FFF2-40B4-BE49-F238E27FC236}">
                <a16:creationId xmlns:a16="http://schemas.microsoft.com/office/drawing/2014/main" id="{C9996DDE-B049-DAD2-0153-6F7D545AE167}"/>
              </a:ext>
            </a:extLst>
          </p:cNvPr>
          <p:cNvGraphicFramePr>
            <a:graphicFrameLocks noGrp="1"/>
          </p:cNvGraphicFramePr>
          <p:nvPr>
            <p:extLst>
              <p:ext uri="{D42A27DB-BD31-4B8C-83A1-F6EECF244321}">
                <p14:modId xmlns:p14="http://schemas.microsoft.com/office/powerpoint/2010/main" val="234814159"/>
              </p:ext>
            </p:extLst>
          </p:nvPr>
        </p:nvGraphicFramePr>
        <p:xfrm>
          <a:off x="4572000" y="2533232"/>
          <a:ext cx="6920814" cy="2587407"/>
        </p:xfrm>
        <a:graphic>
          <a:graphicData uri="http://schemas.openxmlformats.org/drawingml/2006/table">
            <a:tbl>
              <a:tblPr firstRow="1" bandRow="1">
                <a:tableStyleId>{5C22544A-7EE6-4342-B048-85BDC9FD1C3A}</a:tableStyleId>
              </a:tblPr>
              <a:tblGrid>
                <a:gridCol w="3293050">
                  <a:extLst>
                    <a:ext uri="{9D8B030D-6E8A-4147-A177-3AD203B41FA5}">
                      <a16:colId xmlns:a16="http://schemas.microsoft.com/office/drawing/2014/main" val="2820547830"/>
                    </a:ext>
                  </a:extLst>
                </a:gridCol>
                <a:gridCol w="3627764">
                  <a:extLst>
                    <a:ext uri="{9D8B030D-6E8A-4147-A177-3AD203B41FA5}">
                      <a16:colId xmlns:a16="http://schemas.microsoft.com/office/drawing/2014/main" val="90755991"/>
                    </a:ext>
                  </a:extLst>
                </a:gridCol>
              </a:tblGrid>
              <a:tr h="145147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Monkey Mindset: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a:solidFill>
                            <a:schemeClr val="tx1"/>
                          </a:solidFill>
                          <a:latin typeface="Calibri" panose="020F0502020204030204" pitchFamily="34" charset="0"/>
                          <a:cs typeface="Calibri" panose="020F0502020204030204" pitchFamily="34" charset="0"/>
                        </a:rPr>
                        <a:t>If I don’t help them out, they won’t make it</a:t>
                      </a:r>
                      <a:endParaRPr lang="en-US" sz="2000" b="1" dirty="0">
                        <a:solidFill>
                          <a:schemeClr val="tx1"/>
                        </a:solidFill>
                      </a:endParaRP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Safety Strategy: </a:t>
                      </a:r>
                    </a:p>
                    <a:p>
                      <a:pPr marL="0" indent="0">
                        <a:buFont typeface="Arial" panose="020B0604020202020204" pitchFamily="34" charset="0"/>
                        <a:buNone/>
                      </a:pPr>
                      <a:r>
                        <a:rPr lang="en-US" sz="2000" b="0" dirty="0">
                          <a:solidFill>
                            <a:schemeClr val="tx1"/>
                          </a:solidFill>
                          <a:latin typeface="Calibri" panose="020F0502020204030204" pitchFamily="34" charset="0"/>
                          <a:cs typeface="Calibri" panose="020F0502020204030204" pitchFamily="34" charset="0"/>
                        </a:rPr>
                        <a:t>I help with rent, debts, and bail them out whenever they’re short</a:t>
                      </a: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5123958"/>
                  </a:ext>
                </a:extLst>
              </a:tr>
              <a:tr h="113593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Calibri" panose="020F0502020204030204" pitchFamily="34" charset="0"/>
                          <a:cs typeface="Calibri" panose="020F0502020204030204" pitchFamily="34" charset="0"/>
                        </a:rPr>
                        <a:t>Expansive Mindset: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They may be more capable than I realize</a:t>
                      </a: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Calibri" panose="020F0502020204030204" pitchFamily="34" charset="0"/>
                          <a:cs typeface="Calibri" panose="020F0502020204030204" pitchFamily="34" charset="0"/>
                        </a:rPr>
                        <a:t>Expansive Strategy: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Set clear boundaries and offer guidance instead of money</a:t>
                      </a: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1936280"/>
                  </a:ext>
                </a:extLst>
              </a:tr>
            </a:tbl>
          </a:graphicData>
        </a:graphic>
      </p:graphicFrame>
      <p:sp>
        <p:nvSpPr>
          <p:cNvPr id="10" name="TextBox 9">
            <a:extLst>
              <a:ext uri="{FF2B5EF4-FFF2-40B4-BE49-F238E27FC236}">
                <a16:creationId xmlns:a16="http://schemas.microsoft.com/office/drawing/2014/main" id="{FE519DC1-F43D-D309-395D-0B81B376F802}"/>
              </a:ext>
            </a:extLst>
          </p:cNvPr>
          <p:cNvSpPr txBox="1"/>
          <p:nvPr/>
        </p:nvSpPr>
        <p:spPr>
          <a:xfrm>
            <a:off x="152401" y="2533233"/>
            <a:ext cx="3627122" cy="2185214"/>
          </a:xfrm>
          <a:prstGeom prst="rect">
            <a:avLst/>
          </a:prstGeom>
          <a:noFill/>
        </p:spPr>
        <p:txBody>
          <a:bodyPr wrap="square" rtlCol="0">
            <a:spAutoFit/>
          </a:bodyPr>
          <a:lstStyle/>
          <a:p>
            <a:pPr algn="ctr"/>
            <a:r>
              <a:rPr lang="en-US" sz="3400" b="0" dirty="0">
                <a:solidFill>
                  <a:schemeClr val="bg1"/>
                </a:solidFill>
                <a:latin typeface="Calibri" panose="020F0502020204030204" pitchFamily="34" charset="0"/>
                <a:cs typeface="Calibri" panose="020F0502020204030204" pitchFamily="34" charset="0"/>
              </a:rPr>
              <a:t>Expansion </a:t>
            </a:r>
            <a:br>
              <a:rPr lang="en-US" sz="3400" b="0" dirty="0">
                <a:solidFill>
                  <a:schemeClr val="bg1"/>
                </a:solidFill>
                <a:latin typeface="Calibri" panose="020F0502020204030204" pitchFamily="34" charset="0"/>
                <a:cs typeface="Calibri" panose="020F0502020204030204" pitchFamily="34" charset="0"/>
              </a:rPr>
            </a:br>
            <a:r>
              <a:rPr lang="en-US" sz="3400" b="0" dirty="0">
                <a:solidFill>
                  <a:schemeClr val="bg1"/>
                </a:solidFill>
                <a:latin typeface="Calibri" panose="020F0502020204030204" pitchFamily="34" charset="0"/>
                <a:cs typeface="Calibri" panose="020F0502020204030204" pitchFamily="34" charset="0"/>
              </a:rPr>
              <a:t>Strategy Table:</a:t>
            </a:r>
          </a:p>
          <a:p>
            <a:pPr algn="ctr"/>
            <a:r>
              <a:rPr lang="en-US" sz="3400" b="0" dirty="0">
                <a:solidFill>
                  <a:schemeClr val="bg1"/>
                </a:solidFill>
                <a:latin typeface="Calibri" panose="020F0502020204030204" pitchFamily="34" charset="0"/>
                <a:cs typeface="Calibri" panose="020F0502020204030204" pitchFamily="34" charset="0"/>
              </a:rPr>
              <a:t>Over-</a:t>
            </a:r>
            <a:br>
              <a:rPr lang="en-US" sz="3400" b="0" dirty="0">
                <a:solidFill>
                  <a:schemeClr val="bg1"/>
                </a:solidFill>
                <a:latin typeface="Calibri" panose="020F0502020204030204" pitchFamily="34" charset="0"/>
                <a:cs typeface="Calibri" panose="020F0502020204030204" pitchFamily="34" charset="0"/>
              </a:rPr>
            </a:br>
            <a:r>
              <a:rPr lang="en-US" sz="3400" b="0" dirty="0">
                <a:solidFill>
                  <a:schemeClr val="bg1"/>
                </a:solidFill>
                <a:latin typeface="Calibri" panose="020F0502020204030204" pitchFamily="34" charset="0"/>
                <a:cs typeface="Calibri" panose="020F0502020204030204" pitchFamily="34" charset="0"/>
              </a:rPr>
              <a:t>Responsibility</a:t>
            </a:r>
          </a:p>
        </p:txBody>
      </p:sp>
      <p:pic>
        <p:nvPicPr>
          <p:cNvPr id="5" name="Picture 4" descr="A screenshot of a phone&#10;&#10;Description automatically generated">
            <a:extLst>
              <a:ext uri="{FF2B5EF4-FFF2-40B4-BE49-F238E27FC236}">
                <a16:creationId xmlns:a16="http://schemas.microsoft.com/office/drawing/2014/main" id="{CA591F82-1E93-403E-A685-589401FFEC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70" t="64260" r="63081" b="-5565"/>
          <a:stretch/>
        </p:blipFill>
        <p:spPr>
          <a:xfrm>
            <a:off x="1524001" y="1498599"/>
            <a:ext cx="977900" cy="1066801"/>
          </a:xfrm>
          <a:prstGeom prst="rect">
            <a:avLst/>
          </a:prstGeom>
        </p:spPr>
      </p:pic>
      <p:sp>
        <p:nvSpPr>
          <p:cNvPr id="2" name="Slide Number Placeholder 1">
            <a:extLst>
              <a:ext uri="{FF2B5EF4-FFF2-40B4-BE49-F238E27FC236}">
                <a16:creationId xmlns:a16="http://schemas.microsoft.com/office/drawing/2014/main" id="{C799C546-6D26-9F23-9660-1D699A845330}"/>
              </a:ext>
            </a:extLst>
          </p:cNvPr>
          <p:cNvSpPr>
            <a:spLocks noGrp="1"/>
          </p:cNvSpPr>
          <p:nvPr>
            <p:ph type="sldNum" sz="quarter" idx="10"/>
          </p:nvPr>
        </p:nvSpPr>
        <p:spPr/>
        <p:txBody>
          <a:bodyPr/>
          <a:lstStyle/>
          <a:p>
            <a:pPr>
              <a:defRPr/>
            </a:pPr>
            <a:fld id="{098F27AE-F8A1-453E-8C2F-3FD5FC6AA2AE}" type="slidenum">
              <a:rPr lang="en-US" smtClean="0"/>
              <a:pPr>
                <a:defRPr/>
              </a:pPr>
              <a:t>29</a:t>
            </a:fld>
            <a:endParaRPr lang="en-US" dirty="0"/>
          </a:p>
        </p:txBody>
      </p:sp>
      <p:sp>
        <p:nvSpPr>
          <p:cNvPr id="8" name="TextBox 7">
            <a:extLst>
              <a:ext uri="{FF2B5EF4-FFF2-40B4-BE49-F238E27FC236}">
                <a16:creationId xmlns:a16="http://schemas.microsoft.com/office/drawing/2014/main" id="{3AF1CE7B-4263-2252-5CFA-C67729FAEAB3}"/>
              </a:ext>
            </a:extLst>
          </p:cNvPr>
          <p:cNvSpPr txBox="1"/>
          <p:nvPr/>
        </p:nvSpPr>
        <p:spPr>
          <a:xfrm>
            <a:off x="5770201" y="1361942"/>
            <a:ext cx="5697899" cy="646331"/>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Situation: </a:t>
            </a:r>
            <a:r>
              <a:rPr lang="en-US" b="0" dirty="0">
                <a:latin typeface="Calibri" panose="020F0502020204030204" pitchFamily="34" charset="0"/>
                <a:cs typeface="Calibri" panose="020F0502020204030204" pitchFamily="34" charset="0"/>
              </a:rPr>
              <a:t>Denise keeps helping her adult kids with money—even though it’s starting to stretch her finances</a:t>
            </a:r>
          </a:p>
        </p:txBody>
      </p:sp>
      <p:pic>
        <p:nvPicPr>
          <p:cNvPr id="4" name="Picture 3">
            <a:extLst>
              <a:ext uri="{FF2B5EF4-FFF2-40B4-BE49-F238E27FC236}">
                <a16:creationId xmlns:a16="http://schemas.microsoft.com/office/drawing/2014/main" id="{884CCD87-2B45-DCE2-CB10-438B3AC1A188}"/>
              </a:ext>
            </a:extLst>
          </p:cNvPr>
          <p:cNvPicPr>
            <a:picLocks noChangeAspect="1"/>
          </p:cNvPicPr>
          <p:nvPr/>
        </p:nvPicPr>
        <p:blipFill>
          <a:blip r:embed="rId4"/>
          <a:stretch>
            <a:fillRect/>
          </a:stretch>
        </p:blipFill>
        <p:spPr>
          <a:xfrm>
            <a:off x="4551530" y="1098830"/>
            <a:ext cx="1089660" cy="1188720"/>
          </a:xfrm>
          <a:prstGeom prst="rect">
            <a:avLst/>
          </a:prstGeom>
        </p:spPr>
      </p:pic>
    </p:spTree>
    <p:extLst>
      <p:ext uri="{BB962C8B-B14F-4D97-AF65-F5344CB8AC3E}">
        <p14:creationId xmlns:p14="http://schemas.microsoft.com/office/powerpoint/2010/main" val="392928403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D97C5E7A-F915-D046-6F24-16BD375CDB31}"/>
              </a:ext>
            </a:extLst>
          </p:cNvPr>
          <p:cNvSpPr txBox="1">
            <a:spLocks/>
          </p:cNvSpPr>
          <p:nvPr/>
        </p:nvSpPr>
        <p:spPr>
          <a:xfrm>
            <a:off x="7162744" y="1768529"/>
            <a:ext cx="3777343" cy="850003"/>
          </a:xfrm>
          <a:prstGeom prst="rect">
            <a:avLst/>
          </a:prstGeom>
        </p:spPr>
        <p:txBody>
          <a:bodyPr lIns="0" tIns="0" rIns="0" bIns="0"/>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pPr>
            <a:r>
              <a:rPr lang="en-US" sz="3400" b="0" dirty="0">
                <a:latin typeface="+mn-lt"/>
              </a:rPr>
              <a:t>Agenda</a:t>
            </a:r>
          </a:p>
        </p:txBody>
      </p:sp>
      <p:sp>
        <p:nvSpPr>
          <p:cNvPr id="10" name="TextBox 9">
            <a:extLst>
              <a:ext uri="{FF2B5EF4-FFF2-40B4-BE49-F238E27FC236}">
                <a16:creationId xmlns:a16="http://schemas.microsoft.com/office/drawing/2014/main" id="{D5DCB61C-A743-6A78-8DB3-5BED85D4421D}"/>
              </a:ext>
            </a:extLst>
          </p:cNvPr>
          <p:cNvSpPr txBox="1"/>
          <p:nvPr/>
        </p:nvSpPr>
        <p:spPr>
          <a:xfrm>
            <a:off x="7068708" y="2539067"/>
            <a:ext cx="4625362" cy="1692771"/>
          </a:xfrm>
          <a:prstGeom prst="rect">
            <a:avLst/>
          </a:prstGeom>
          <a:noFill/>
        </p:spPr>
        <p:txBody>
          <a:bodyPr wrap="square" rtlCol="0">
            <a:spAutoFit/>
          </a:bodyPr>
          <a:lstStyle/>
          <a:p>
            <a:pPr marL="457200" indent="-457200">
              <a:spcAft>
                <a:spcPts val="1200"/>
              </a:spcAft>
              <a:buClr>
                <a:srgbClr val="598FE4"/>
              </a:buClr>
              <a:buFont typeface="Wingdings 2" panose="05020102010507070707" pitchFamily="18" charset="2"/>
              <a:buChar char="¢"/>
            </a:pPr>
            <a:r>
              <a:rPr lang="en-US" sz="2800" b="0" dirty="0">
                <a:latin typeface="+mn-lt"/>
              </a:rPr>
              <a:t>What Is the Monkey Mind?</a:t>
            </a:r>
          </a:p>
          <a:p>
            <a:pPr marL="457200" indent="-457200">
              <a:spcAft>
                <a:spcPts val="1200"/>
              </a:spcAft>
              <a:buClr>
                <a:srgbClr val="562A77"/>
              </a:buClr>
              <a:buFont typeface="Wingdings 2" panose="05020102010507070707" pitchFamily="18" charset="2"/>
              <a:buChar char="¢"/>
            </a:pPr>
            <a:r>
              <a:rPr lang="en-US" sz="2800" b="0" dirty="0">
                <a:latin typeface="+mn-lt"/>
              </a:rPr>
              <a:t>The Cost of Anxiety</a:t>
            </a:r>
          </a:p>
          <a:p>
            <a:pPr marL="457200" indent="-457200">
              <a:spcAft>
                <a:spcPts val="1200"/>
              </a:spcAft>
              <a:buClr>
                <a:srgbClr val="008571"/>
              </a:buClr>
              <a:buFont typeface="Wingdings 2" panose="05020102010507070707" pitchFamily="18" charset="2"/>
              <a:buChar char="¢"/>
            </a:pPr>
            <a:r>
              <a:rPr lang="en-US" sz="2800" b="0" dirty="0">
                <a:latin typeface="+mn-lt"/>
              </a:rPr>
              <a:t>Taming the Monkey</a:t>
            </a:r>
          </a:p>
        </p:txBody>
      </p:sp>
      <p:sp>
        <p:nvSpPr>
          <p:cNvPr id="5" name="Slide Number Placeholder 4">
            <a:extLst>
              <a:ext uri="{FF2B5EF4-FFF2-40B4-BE49-F238E27FC236}">
                <a16:creationId xmlns:a16="http://schemas.microsoft.com/office/drawing/2014/main" id="{E1B7A2F5-CE3D-D429-8E8E-D6E30A87EC1B}"/>
              </a:ext>
            </a:extLst>
          </p:cNvPr>
          <p:cNvSpPr>
            <a:spLocks noGrp="1"/>
          </p:cNvSpPr>
          <p:nvPr>
            <p:ph type="sldNum" sz="quarter" idx="11"/>
          </p:nvPr>
        </p:nvSpPr>
        <p:spPr/>
        <p:txBody>
          <a:bodyPr/>
          <a:lstStyle/>
          <a:p>
            <a:pPr algn="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lgn="r">
                <a:defRPr/>
              </a:pPr>
              <a:t>3</a:t>
            </a:fld>
            <a:endParaRPr lang="en-US" dirty="0">
              <a:latin typeface="Calibri" panose="020F0502020204030204" pitchFamily="34" charset="0"/>
            </a:endParaRPr>
          </a:p>
        </p:txBody>
      </p:sp>
      <p:pic>
        <p:nvPicPr>
          <p:cNvPr id="3" name="Picture 2">
            <a:extLst>
              <a:ext uri="{FF2B5EF4-FFF2-40B4-BE49-F238E27FC236}">
                <a16:creationId xmlns:a16="http://schemas.microsoft.com/office/drawing/2014/main" id="{697A95BD-FFB0-601A-71FC-AE7CF959B4F0}"/>
              </a:ext>
            </a:extLst>
          </p:cNvPr>
          <p:cNvPicPr>
            <a:picLocks noChangeAspect="1"/>
          </p:cNvPicPr>
          <p:nvPr/>
        </p:nvPicPr>
        <p:blipFill>
          <a:blip r:embed="rId3"/>
          <a:stretch>
            <a:fillRect/>
          </a:stretch>
        </p:blipFill>
        <p:spPr>
          <a:xfrm>
            <a:off x="-191919" y="-31838"/>
            <a:ext cx="6918960" cy="6301740"/>
          </a:xfrm>
          <a:prstGeom prst="rect">
            <a:avLst/>
          </a:prstGeom>
        </p:spPr>
      </p:pic>
    </p:spTree>
    <p:extLst>
      <p:ext uri="{BB962C8B-B14F-4D97-AF65-F5344CB8AC3E}">
        <p14:creationId xmlns:p14="http://schemas.microsoft.com/office/powerpoint/2010/main" val="3254656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12666-1064-E306-236A-A27E4D5CC4A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D9200FF-3E53-97FC-C136-3D54917049B7}"/>
              </a:ext>
            </a:extLst>
          </p:cNvPr>
          <p:cNvSpPr/>
          <p:nvPr/>
        </p:nvSpPr>
        <p:spPr>
          <a:xfrm>
            <a:off x="0" y="528807"/>
            <a:ext cx="3860800" cy="5719593"/>
          </a:xfrm>
          <a:prstGeom prst="rect">
            <a:avLst/>
          </a:prstGeom>
          <a:solidFill>
            <a:srgbClr val="005D5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graphicFrame>
        <p:nvGraphicFramePr>
          <p:cNvPr id="9" name="Table 8">
            <a:extLst>
              <a:ext uri="{FF2B5EF4-FFF2-40B4-BE49-F238E27FC236}">
                <a16:creationId xmlns:a16="http://schemas.microsoft.com/office/drawing/2014/main" id="{8E021C9A-523B-61DC-EB38-AF2522F8FDCE}"/>
              </a:ext>
            </a:extLst>
          </p:cNvPr>
          <p:cNvGraphicFramePr>
            <a:graphicFrameLocks noGrp="1"/>
          </p:cNvGraphicFramePr>
          <p:nvPr>
            <p:extLst>
              <p:ext uri="{D42A27DB-BD31-4B8C-83A1-F6EECF244321}">
                <p14:modId xmlns:p14="http://schemas.microsoft.com/office/powerpoint/2010/main" val="4292549012"/>
              </p:ext>
            </p:extLst>
          </p:nvPr>
        </p:nvGraphicFramePr>
        <p:xfrm>
          <a:off x="4272249" y="1944288"/>
          <a:ext cx="7220565" cy="2710623"/>
        </p:xfrm>
        <a:graphic>
          <a:graphicData uri="http://schemas.openxmlformats.org/drawingml/2006/table">
            <a:tbl>
              <a:tblPr firstRow="1" bandRow="1">
                <a:tableStyleId>{5C22544A-7EE6-4342-B048-85BDC9FD1C3A}</a:tableStyleId>
              </a:tblPr>
              <a:tblGrid>
                <a:gridCol w="3435677">
                  <a:extLst>
                    <a:ext uri="{9D8B030D-6E8A-4147-A177-3AD203B41FA5}">
                      <a16:colId xmlns:a16="http://schemas.microsoft.com/office/drawing/2014/main" val="2820547830"/>
                    </a:ext>
                  </a:extLst>
                </a:gridCol>
                <a:gridCol w="3784888">
                  <a:extLst>
                    <a:ext uri="{9D8B030D-6E8A-4147-A177-3AD203B41FA5}">
                      <a16:colId xmlns:a16="http://schemas.microsoft.com/office/drawing/2014/main" val="90755991"/>
                    </a:ext>
                  </a:extLst>
                </a:gridCol>
              </a:tblGrid>
              <a:tr h="613859">
                <a:tc gridSpan="2">
                  <a:txBody>
                    <a:bodyPr/>
                    <a:lstStyle/>
                    <a:p>
                      <a:r>
                        <a:rPr lang="en-US" sz="2000" b="1" dirty="0">
                          <a:solidFill>
                            <a:schemeClr val="tx1"/>
                          </a:solidFill>
                          <a:latin typeface="Calibri" panose="020F0502020204030204" pitchFamily="34" charset="0"/>
                          <a:cs typeface="Calibri" panose="020F0502020204030204" pitchFamily="34" charset="0"/>
                        </a:rPr>
                        <a:t>Situation:</a:t>
                      </a:r>
                      <a:endParaRPr lang="en-US" sz="2000" b="0" dirty="0">
                        <a:solidFill>
                          <a:schemeClr val="tx1"/>
                        </a:solidFill>
                        <a:latin typeface="Calibri" panose="020F0502020204030204" pitchFamily="34" charset="0"/>
                        <a:cs typeface="Calibri" panose="020F0502020204030204" pitchFamily="34" charset="0"/>
                      </a:endParaRPr>
                    </a:p>
                  </a:txBody>
                  <a:tcPr marL="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463664"/>
                  </a:ext>
                </a:extLst>
              </a:tr>
              <a:tr h="104838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Calibri" panose="020F0502020204030204" pitchFamily="34" charset="0"/>
                          <a:cs typeface="Calibri" panose="020F0502020204030204" pitchFamily="34" charset="0"/>
                        </a:rPr>
                        <a:t>Monkey Mindset: </a:t>
                      </a: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Calibri" panose="020F0502020204030204" pitchFamily="34" charset="0"/>
                          <a:cs typeface="Calibri" panose="020F0502020204030204" pitchFamily="34" charset="0"/>
                        </a:rPr>
                        <a:t>Safety Strategy: </a:t>
                      </a: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5123958"/>
                  </a:ext>
                </a:extLst>
              </a:tr>
              <a:tr h="104838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Calibri" panose="020F0502020204030204" pitchFamily="34" charset="0"/>
                          <a:cs typeface="Calibri" panose="020F0502020204030204" pitchFamily="34" charset="0"/>
                        </a:rPr>
                        <a:t>Expansive Mindset:</a:t>
                      </a: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Calibri" panose="020F0502020204030204" pitchFamily="34" charset="0"/>
                          <a:cs typeface="Calibri" panose="020F0502020204030204" pitchFamily="34" charset="0"/>
                        </a:rPr>
                        <a:t>Expansive Strategy:</a:t>
                      </a: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1936280"/>
                  </a:ext>
                </a:extLst>
              </a:tr>
            </a:tbl>
          </a:graphicData>
        </a:graphic>
      </p:graphicFrame>
      <p:sp>
        <p:nvSpPr>
          <p:cNvPr id="10" name="TextBox 9">
            <a:extLst>
              <a:ext uri="{FF2B5EF4-FFF2-40B4-BE49-F238E27FC236}">
                <a16:creationId xmlns:a16="http://schemas.microsoft.com/office/drawing/2014/main" id="{CC93D6D9-F555-AD47-42C1-3CEB40FDA844}"/>
              </a:ext>
            </a:extLst>
          </p:cNvPr>
          <p:cNvSpPr txBox="1"/>
          <p:nvPr/>
        </p:nvSpPr>
        <p:spPr>
          <a:xfrm>
            <a:off x="152401" y="2533233"/>
            <a:ext cx="3627122" cy="1661993"/>
          </a:xfrm>
          <a:prstGeom prst="rect">
            <a:avLst/>
          </a:prstGeom>
          <a:noFill/>
        </p:spPr>
        <p:txBody>
          <a:bodyPr wrap="square" rtlCol="0">
            <a:spAutoFit/>
          </a:bodyPr>
          <a:lstStyle/>
          <a:p>
            <a:pPr algn="ctr"/>
            <a:r>
              <a:rPr lang="en-US" sz="3400" b="0" dirty="0">
                <a:solidFill>
                  <a:schemeClr val="bg1"/>
                </a:solidFill>
                <a:latin typeface="Calibri" panose="020F0502020204030204" pitchFamily="34" charset="0"/>
                <a:cs typeface="Calibri" panose="020F0502020204030204" pitchFamily="34" charset="0"/>
              </a:rPr>
              <a:t>Expansion </a:t>
            </a:r>
            <a:br>
              <a:rPr lang="en-US" sz="3400" b="0" dirty="0">
                <a:solidFill>
                  <a:schemeClr val="bg1"/>
                </a:solidFill>
                <a:latin typeface="Calibri" panose="020F0502020204030204" pitchFamily="34" charset="0"/>
                <a:cs typeface="Calibri" panose="020F0502020204030204" pitchFamily="34" charset="0"/>
              </a:rPr>
            </a:br>
            <a:r>
              <a:rPr lang="en-US" sz="3400" b="0" dirty="0">
                <a:solidFill>
                  <a:schemeClr val="bg1"/>
                </a:solidFill>
                <a:latin typeface="Calibri" panose="020F0502020204030204" pitchFamily="34" charset="0"/>
                <a:cs typeface="Calibri" panose="020F0502020204030204" pitchFamily="34" charset="0"/>
              </a:rPr>
              <a:t>Strategy Table </a:t>
            </a:r>
            <a:br>
              <a:rPr lang="en-US" sz="3400" b="0" dirty="0">
                <a:solidFill>
                  <a:schemeClr val="bg1"/>
                </a:solidFill>
                <a:latin typeface="Calibri" panose="020F0502020204030204" pitchFamily="34" charset="0"/>
                <a:cs typeface="Calibri" panose="020F0502020204030204" pitchFamily="34" charset="0"/>
              </a:rPr>
            </a:br>
            <a:r>
              <a:rPr lang="en-US" sz="3400" b="0" dirty="0">
                <a:solidFill>
                  <a:schemeClr val="bg1"/>
                </a:solidFill>
                <a:latin typeface="Calibri" panose="020F0502020204030204" pitchFamily="34" charset="0"/>
                <a:cs typeface="Calibri" panose="020F0502020204030204" pitchFamily="34" charset="0"/>
              </a:rPr>
              <a:t>Exercise</a:t>
            </a:r>
          </a:p>
        </p:txBody>
      </p:sp>
      <p:pic>
        <p:nvPicPr>
          <p:cNvPr id="5" name="Picture 4" descr="A screenshot of a phone&#10;&#10;Description automatically generated">
            <a:extLst>
              <a:ext uri="{FF2B5EF4-FFF2-40B4-BE49-F238E27FC236}">
                <a16:creationId xmlns:a16="http://schemas.microsoft.com/office/drawing/2014/main" id="{7025439C-D27E-85CD-D3C5-88CA8DBF4F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70" t="64260" r="63081" b="-5565"/>
          <a:stretch/>
        </p:blipFill>
        <p:spPr>
          <a:xfrm>
            <a:off x="1524001" y="1498599"/>
            <a:ext cx="977900" cy="1066801"/>
          </a:xfrm>
          <a:prstGeom prst="rect">
            <a:avLst/>
          </a:prstGeom>
        </p:spPr>
      </p:pic>
      <p:sp>
        <p:nvSpPr>
          <p:cNvPr id="4" name="Slide Number Placeholder 3">
            <a:extLst>
              <a:ext uri="{FF2B5EF4-FFF2-40B4-BE49-F238E27FC236}">
                <a16:creationId xmlns:a16="http://schemas.microsoft.com/office/drawing/2014/main" id="{9FFBD01C-86AF-C284-B731-7479B87F1D30}"/>
              </a:ext>
            </a:extLst>
          </p:cNvPr>
          <p:cNvSpPr>
            <a:spLocks noGrp="1"/>
          </p:cNvSpPr>
          <p:nvPr>
            <p:ph type="sldNum" sz="quarter" idx="10"/>
          </p:nvPr>
        </p:nvSpPr>
        <p:spPr/>
        <p:txBody>
          <a:bodyPr/>
          <a:lstStyle/>
          <a:p>
            <a:pPr>
              <a:defRPr/>
            </a:pPr>
            <a:fld id="{098F27AE-F8A1-453E-8C2F-3FD5FC6AA2AE}" type="slidenum">
              <a:rPr lang="en-US" smtClean="0"/>
              <a:pPr>
                <a:defRPr/>
              </a:pPr>
              <a:t>30</a:t>
            </a:fld>
            <a:endParaRPr lang="en-US" dirty="0"/>
          </a:p>
        </p:txBody>
      </p:sp>
    </p:spTree>
    <p:extLst>
      <p:ext uri="{BB962C8B-B14F-4D97-AF65-F5344CB8AC3E}">
        <p14:creationId xmlns:p14="http://schemas.microsoft.com/office/powerpoint/2010/main" val="5097316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656946-EC04-4B0B-FBBC-D2A9846204E2}"/>
              </a:ext>
            </a:extLst>
          </p:cNvPr>
          <p:cNvSpPr txBox="1"/>
          <p:nvPr/>
        </p:nvSpPr>
        <p:spPr>
          <a:xfrm>
            <a:off x="6314724" y="2537628"/>
            <a:ext cx="5382905" cy="1877437"/>
          </a:xfrm>
          <a:prstGeom prst="rect">
            <a:avLst/>
          </a:prstGeom>
          <a:noFill/>
        </p:spPr>
        <p:txBody>
          <a:bodyPr wrap="square">
            <a:spAutoFit/>
          </a:bodyPr>
          <a:lstStyle/>
          <a:p>
            <a:pPr marL="457200" indent="-457200">
              <a:spcAft>
                <a:spcPts val="1200"/>
              </a:spcAft>
              <a:buFont typeface="+mj-lt"/>
              <a:buAutoNum type="arabicPeriod"/>
            </a:pPr>
            <a:r>
              <a:rPr lang="en-US" sz="3200" b="0" dirty="0">
                <a:latin typeface="Calibri" panose="020F0502020204030204" pitchFamily="34" charset="0"/>
              </a:rPr>
              <a:t>Welcoming breath</a:t>
            </a:r>
          </a:p>
          <a:p>
            <a:pPr marL="457200" indent="-457200">
              <a:spcAft>
                <a:spcPts val="1200"/>
              </a:spcAft>
              <a:buFont typeface="+mj-lt"/>
              <a:buAutoNum type="arabicPeriod"/>
            </a:pPr>
            <a:r>
              <a:rPr lang="en-US" sz="3200" b="0" dirty="0">
                <a:latin typeface="Calibri" panose="020F0502020204030204" pitchFamily="34" charset="0"/>
              </a:rPr>
              <a:t>Thank the monkey</a:t>
            </a:r>
          </a:p>
          <a:p>
            <a:pPr marL="457200" indent="-457200">
              <a:spcAft>
                <a:spcPts val="1200"/>
              </a:spcAft>
              <a:buFont typeface="+mj-lt"/>
              <a:buAutoNum type="arabicPeriod"/>
            </a:pPr>
            <a:r>
              <a:rPr lang="en-US" sz="3200" b="0" dirty="0">
                <a:latin typeface="Calibri" panose="020F0502020204030204" pitchFamily="34" charset="0"/>
              </a:rPr>
              <a:t>Create some “good” stress</a:t>
            </a:r>
          </a:p>
        </p:txBody>
      </p:sp>
      <p:sp>
        <p:nvSpPr>
          <p:cNvPr id="2" name="TextBox 1">
            <a:extLst>
              <a:ext uri="{FF2B5EF4-FFF2-40B4-BE49-F238E27FC236}">
                <a16:creationId xmlns:a16="http://schemas.microsoft.com/office/drawing/2014/main" id="{F758B9A4-DA58-9339-A192-F4496BAD9D7D}"/>
              </a:ext>
            </a:extLst>
          </p:cNvPr>
          <p:cNvSpPr txBox="1"/>
          <p:nvPr/>
        </p:nvSpPr>
        <p:spPr>
          <a:xfrm>
            <a:off x="1112108" y="3620728"/>
            <a:ext cx="4201296" cy="1323439"/>
          </a:xfrm>
          <a:prstGeom prst="rect">
            <a:avLst/>
          </a:prstGeom>
          <a:noFill/>
        </p:spPr>
        <p:txBody>
          <a:bodyPr wrap="square">
            <a:spAutoFit/>
          </a:bodyPr>
          <a:lstStyle/>
          <a:p>
            <a:pPr algn="ctr">
              <a:spcAft>
                <a:spcPts val="600"/>
              </a:spcAft>
            </a:pPr>
            <a:r>
              <a:rPr lang="en-US" sz="4000" b="0" i="0" dirty="0">
                <a:solidFill>
                  <a:srgbClr val="242424"/>
                </a:solidFill>
                <a:effectLst/>
                <a:latin typeface="UICTFontTextStyleEmphasizedBody"/>
              </a:rPr>
              <a:t>More Ways to Tame the Monkey</a:t>
            </a:r>
            <a:endParaRPr lang="en-US" sz="4000" b="0" dirty="0">
              <a:solidFill>
                <a:srgbClr val="242424"/>
              </a:solidFill>
              <a:effectLst/>
              <a:latin typeface=".AppleSystemUIFont"/>
            </a:endParaRPr>
          </a:p>
        </p:txBody>
      </p:sp>
      <p:sp>
        <p:nvSpPr>
          <p:cNvPr id="3" name="Slide Number Placeholder 2">
            <a:extLst>
              <a:ext uri="{FF2B5EF4-FFF2-40B4-BE49-F238E27FC236}">
                <a16:creationId xmlns:a16="http://schemas.microsoft.com/office/drawing/2014/main" id="{245C7421-D515-6B54-64A2-B6814906C9A8}"/>
              </a:ext>
            </a:extLst>
          </p:cNvPr>
          <p:cNvSpPr>
            <a:spLocks noGrp="1"/>
          </p:cNvSpPr>
          <p:nvPr>
            <p:ph type="sldNum" sz="quarter" idx="10"/>
          </p:nvPr>
        </p:nvSpPr>
        <p:spPr/>
        <p:txBody>
          <a:bodyPr/>
          <a:lstStyle/>
          <a:p>
            <a:pPr>
              <a:defRPr/>
            </a:pPr>
            <a:fld id="{098F27AE-F8A1-453E-8C2F-3FD5FC6AA2AE}" type="slidenum">
              <a:rPr lang="en-US" smtClean="0"/>
              <a:pPr>
                <a:defRPr/>
              </a:pPr>
              <a:t>31</a:t>
            </a:fld>
            <a:endParaRPr lang="en-US" dirty="0"/>
          </a:p>
        </p:txBody>
      </p:sp>
      <p:pic>
        <p:nvPicPr>
          <p:cNvPr id="6" name="Picture 5">
            <a:extLst>
              <a:ext uri="{FF2B5EF4-FFF2-40B4-BE49-F238E27FC236}">
                <a16:creationId xmlns:a16="http://schemas.microsoft.com/office/drawing/2014/main" id="{66DC05E9-17E0-65B5-C87E-E4EBF4E926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40260" y="2293517"/>
            <a:ext cx="1337957" cy="1182830"/>
          </a:xfrm>
          <a:prstGeom prst="rect">
            <a:avLst/>
          </a:prstGeom>
        </p:spPr>
      </p:pic>
    </p:spTree>
    <p:extLst>
      <p:ext uri="{BB962C8B-B14F-4D97-AF65-F5344CB8AC3E}">
        <p14:creationId xmlns:p14="http://schemas.microsoft.com/office/powerpoint/2010/main" val="276172972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44074E-BABE-7DFC-2CF4-D04AB282B4EE}"/>
              </a:ext>
            </a:extLst>
          </p:cNvPr>
          <p:cNvSpPr>
            <a:spLocks noGrp="1"/>
          </p:cNvSpPr>
          <p:nvPr>
            <p:ph type="sldNum" sz="quarter" idx="10"/>
          </p:nvPr>
        </p:nvSpPr>
        <p:spPr/>
        <p:txBody>
          <a:bodyPr/>
          <a:lstStyle/>
          <a:p>
            <a:pPr>
              <a:defRPr/>
            </a:pPr>
            <a:fld id="{098F27AE-F8A1-453E-8C2F-3FD5FC6AA2AE}" type="slidenum">
              <a:rPr lang="en-US" smtClean="0"/>
              <a:pPr>
                <a:defRPr/>
              </a:pPr>
              <a:t>32</a:t>
            </a:fld>
            <a:endParaRPr lang="en-US" dirty="0"/>
          </a:p>
        </p:txBody>
      </p:sp>
      <p:sp>
        <p:nvSpPr>
          <p:cNvPr id="5" name="Rectangle 4">
            <a:extLst>
              <a:ext uri="{FF2B5EF4-FFF2-40B4-BE49-F238E27FC236}">
                <a16:creationId xmlns:a16="http://schemas.microsoft.com/office/drawing/2014/main" id="{8896B720-6390-2632-333A-60F2E5550ECA}"/>
              </a:ext>
            </a:extLst>
          </p:cNvPr>
          <p:cNvSpPr/>
          <p:nvPr/>
        </p:nvSpPr>
        <p:spPr>
          <a:xfrm>
            <a:off x="0" y="528807"/>
            <a:ext cx="3860800" cy="5719593"/>
          </a:xfrm>
          <a:prstGeom prst="rect">
            <a:avLst/>
          </a:prstGeom>
          <a:solidFill>
            <a:srgbClr val="005D5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sp>
        <p:nvSpPr>
          <p:cNvPr id="6" name="TextBox 5">
            <a:extLst>
              <a:ext uri="{FF2B5EF4-FFF2-40B4-BE49-F238E27FC236}">
                <a16:creationId xmlns:a16="http://schemas.microsoft.com/office/drawing/2014/main" id="{2CC5A487-E70E-1E15-F1E8-8CC505D1FAAA}"/>
              </a:ext>
            </a:extLst>
          </p:cNvPr>
          <p:cNvSpPr txBox="1"/>
          <p:nvPr/>
        </p:nvSpPr>
        <p:spPr>
          <a:xfrm>
            <a:off x="30481" y="3066633"/>
            <a:ext cx="3627122" cy="1138773"/>
          </a:xfrm>
          <a:prstGeom prst="rect">
            <a:avLst/>
          </a:prstGeom>
          <a:noFill/>
        </p:spPr>
        <p:txBody>
          <a:bodyPr wrap="square" rtlCol="0">
            <a:spAutoFit/>
          </a:bodyPr>
          <a:lstStyle/>
          <a:p>
            <a:pPr algn="ctr"/>
            <a:r>
              <a:rPr lang="en-US" sz="3400" b="0" dirty="0">
                <a:solidFill>
                  <a:schemeClr val="bg1"/>
                </a:solidFill>
                <a:latin typeface="Calibri" panose="020F0502020204030204" pitchFamily="34" charset="0"/>
                <a:cs typeface="Calibri" panose="020F0502020204030204" pitchFamily="34" charset="0"/>
              </a:rPr>
              <a:t>Create Some “Good” Stress</a:t>
            </a:r>
          </a:p>
        </p:txBody>
      </p:sp>
      <p:sp>
        <p:nvSpPr>
          <p:cNvPr id="8" name="Title 1">
            <a:extLst>
              <a:ext uri="{FF2B5EF4-FFF2-40B4-BE49-F238E27FC236}">
                <a16:creationId xmlns:a16="http://schemas.microsoft.com/office/drawing/2014/main" id="{A37D5455-42C4-4C0B-D52F-878D9BAD0C91}"/>
              </a:ext>
            </a:extLst>
          </p:cNvPr>
          <p:cNvSpPr txBox="1">
            <a:spLocks/>
          </p:cNvSpPr>
          <p:nvPr/>
        </p:nvSpPr>
        <p:spPr>
          <a:xfrm>
            <a:off x="5125219" y="1199572"/>
            <a:ext cx="5473158" cy="945289"/>
          </a:xfrm>
          <a:prstGeom prst="rect">
            <a:avLst/>
          </a:prstGeom>
        </p:spPr>
        <p:txBody>
          <a:bodyPr vert="horz" lIns="91440" tIns="45720" rIns="91440" bIns="45720" rtlCol="0" anchor="t">
            <a:normAutofit/>
          </a:bodyPr>
          <a:lstStyle>
            <a:lvl1pPr algn="ctr" rtl="0" eaLnBrk="0" fontAlgn="base" hangingPunct="0">
              <a:spcBef>
                <a:spcPct val="0"/>
              </a:spcBef>
              <a:spcAft>
                <a:spcPct val="0"/>
              </a:spcAft>
              <a:defRPr sz="3500" b="0">
                <a:solidFill>
                  <a:schemeClr val="tx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r>
              <a:rPr lang="en-US" sz="3400" kern="1200" dirty="0">
                <a:solidFill>
                  <a:srgbClr val="000000"/>
                </a:solidFill>
                <a:ea typeface="+mn-ea"/>
              </a:rPr>
              <a:t>Learn Something New</a:t>
            </a:r>
            <a:endParaRPr lang="en-US" sz="3400" kern="0" dirty="0"/>
          </a:p>
        </p:txBody>
      </p:sp>
      <p:sp>
        <p:nvSpPr>
          <p:cNvPr id="9" name="TextBox 8">
            <a:extLst>
              <a:ext uri="{FF2B5EF4-FFF2-40B4-BE49-F238E27FC236}">
                <a16:creationId xmlns:a16="http://schemas.microsoft.com/office/drawing/2014/main" id="{877587DD-D3A6-058B-762E-273C931EEE9D}"/>
              </a:ext>
            </a:extLst>
          </p:cNvPr>
          <p:cNvSpPr txBox="1"/>
          <p:nvPr/>
        </p:nvSpPr>
        <p:spPr>
          <a:xfrm>
            <a:off x="5761924" y="2110852"/>
            <a:ext cx="5820475" cy="3323987"/>
          </a:xfrm>
          <a:prstGeom prst="rect">
            <a:avLst/>
          </a:prstGeom>
          <a:noFill/>
        </p:spPr>
        <p:txBody>
          <a:bodyPr wrap="square">
            <a:spAutoFit/>
          </a:bodyPr>
          <a:lstStyle/>
          <a:p>
            <a:pPr marL="822960" indent="-822960">
              <a:spcBef>
                <a:spcPts val="0"/>
              </a:spcBef>
              <a:spcAft>
                <a:spcPts val="3600"/>
              </a:spcAft>
              <a:buClr>
                <a:schemeClr val="bg1"/>
              </a:buClr>
              <a:buFont typeface="Wingdings" panose="05000000000000000000" pitchFamily="2" charset="2"/>
              <a:buChar char="§"/>
            </a:pPr>
            <a:r>
              <a:rPr lang="en-US" b="0" dirty="0">
                <a:latin typeface="Calibri" panose="020F0502020204030204" pitchFamily="34" charset="0"/>
                <a:cs typeface="Calibri" panose="020F0502020204030204" pitchFamily="34" charset="0"/>
              </a:rPr>
              <a:t>Try different physical activities</a:t>
            </a:r>
          </a:p>
          <a:p>
            <a:pPr marL="822960" indent="-822960">
              <a:spcBef>
                <a:spcPts val="0"/>
              </a:spcBef>
              <a:spcAft>
                <a:spcPts val="3600"/>
              </a:spcAft>
              <a:buClr>
                <a:schemeClr val="bg1"/>
              </a:buClr>
              <a:buFont typeface="Wingdings" panose="05000000000000000000" pitchFamily="2" charset="2"/>
              <a:buChar char="§"/>
            </a:pPr>
            <a:r>
              <a:rPr lang="en-US" b="0" dirty="0">
                <a:latin typeface="Calibri" panose="020F0502020204030204" pitchFamily="34" charset="0"/>
                <a:cs typeface="Calibri" panose="020F0502020204030204" pitchFamily="34" charset="0"/>
              </a:rPr>
              <a:t>L</a:t>
            </a:r>
            <a:r>
              <a:rPr lang="en-US" sz="1800" b="0" dirty="0">
                <a:latin typeface="Calibri" panose="020F0502020204030204" pitchFamily="34" charset="0"/>
                <a:cs typeface="Calibri" panose="020F0502020204030204" pitchFamily="34" charset="0"/>
              </a:rPr>
              <a:t>earn a new song to sing or play </a:t>
            </a:r>
          </a:p>
          <a:p>
            <a:pPr marL="822960" indent="-822960">
              <a:spcBef>
                <a:spcPts val="0"/>
              </a:spcBef>
              <a:spcAft>
                <a:spcPts val="3600"/>
              </a:spcAft>
              <a:buClr>
                <a:schemeClr val="bg1"/>
              </a:buClr>
              <a:buFont typeface="Wingdings" panose="05000000000000000000" pitchFamily="2" charset="2"/>
              <a:buChar char="§"/>
            </a:pPr>
            <a:r>
              <a:rPr lang="en-US" sz="1800" b="0" dirty="0">
                <a:latin typeface="Calibri" panose="020F0502020204030204" pitchFamily="34" charset="0"/>
                <a:cs typeface="Calibri" panose="020F0502020204030204" pitchFamily="34" charset="0"/>
              </a:rPr>
              <a:t>Try your hand at a new language </a:t>
            </a:r>
          </a:p>
          <a:p>
            <a:pPr marL="822960" indent="-822960">
              <a:spcBef>
                <a:spcPts val="0"/>
              </a:spcBef>
              <a:spcAft>
                <a:spcPts val="3600"/>
              </a:spcAft>
              <a:buClr>
                <a:schemeClr val="bg1"/>
              </a:buClr>
              <a:buFont typeface="Wingdings" panose="05000000000000000000" pitchFamily="2" charset="2"/>
              <a:buChar char="§"/>
            </a:pPr>
            <a:r>
              <a:rPr lang="en-US" b="0" dirty="0">
                <a:latin typeface="Calibri" panose="020F0502020204030204" pitchFamily="34" charset="0"/>
                <a:cs typeface="Calibri" panose="020F0502020204030204" pitchFamily="34" charset="0"/>
              </a:rPr>
              <a:t>R</a:t>
            </a:r>
            <a:r>
              <a:rPr lang="en-US" sz="1800" b="0" dirty="0">
                <a:latin typeface="Calibri" panose="020F0502020204030204" pitchFamily="34" charset="0"/>
                <a:cs typeface="Calibri" panose="020F0502020204030204" pitchFamily="34" charset="0"/>
              </a:rPr>
              <a:t>ead a book on a subject you’re not familiar with</a:t>
            </a:r>
          </a:p>
          <a:p>
            <a:pPr marL="822960" indent="-822960">
              <a:spcBef>
                <a:spcPts val="0"/>
              </a:spcBef>
              <a:spcAft>
                <a:spcPts val="3000"/>
              </a:spcAft>
              <a:buClr>
                <a:schemeClr val="bg1"/>
              </a:buClr>
              <a:buFont typeface="Wingdings" panose="05000000000000000000" pitchFamily="2" charset="2"/>
              <a:buChar char="§"/>
            </a:pPr>
            <a:r>
              <a:rPr lang="en-US" b="0" dirty="0">
                <a:latin typeface="Calibri" panose="020F0502020204030204" pitchFamily="34" charset="0"/>
                <a:cs typeface="Calibri" panose="020F0502020204030204" pitchFamily="34" charset="0"/>
              </a:rPr>
              <a:t>Socialize with friends and meet new people</a:t>
            </a:r>
          </a:p>
        </p:txBody>
      </p:sp>
      <p:pic>
        <p:nvPicPr>
          <p:cNvPr id="10" name="Picture 9">
            <a:extLst>
              <a:ext uri="{FF2B5EF4-FFF2-40B4-BE49-F238E27FC236}">
                <a16:creationId xmlns:a16="http://schemas.microsoft.com/office/drawing/2014/main" id="{0FECE479-D9BE-9B5C-10E6-2085FC1519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797" t="-7696" r="-737" b="-17220"/>
          <a:stretch/>
        </p:blipFill>
        <p:spPr>
          <a:xfrm>
            <a:off x="5809761" y="4231115"/>
            <a:ext cx="679705" cy="544533"/>
          </a:xfrm>
          <a:prstGeom prst="rect">
            <a:avLst/>
          </a:prstGeom>
        </p:spPr>
      </p:pic>
      <p:pic>
        <p:nvPicPr>
          <p:cNvPr id="11" name="Picture 10">
            <a:extLst>
              <a:ext uri="{FF2B5EF4-FFF2-40B4-BE49-F238E27FC236}">
                <a16:creationId xmlns:a16="http://schemas.microsoft.com/office/drawing/2014/main" id="{C2282893-5BDA-6EC4-5554-08A51849A7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684" t="-25940" r="-23722" b="-52256"/>
          <a:stretch/>
        </p:blipFill>
        <p:spPr>
          <a:xfrm>
            <a:off x="5615283" y="2007573"/>
            <a:ext cx="1060680" cy="640080"/>
          </a:xfrm>
          <a:prstGeom prst="rect">
            <a:avLst/>
          </a:prstGeom>
        </p:spPr>
      </p:pic>
      <p:pic>
        <p:nvPicPr>
          <p:cNvPr id="12" name="Picture 11">
            <a:extLst>
              <a:ext uri="{FF2B5EF4-FFF2-40B4-BE49-F238E27FC236}">
                <a16:creationId xmlns:a16="http://schemas.microsoft.com/office/drawing/2014/main" id="{C69C8F66-CF2F-E218-0F8E-707678E46C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197" t="-23539" r="-11353" b="-17698"/>
          <a:stretch/>
        </p:blipFill>
        <p:spPr>
          <a:xfrm>
            <a:off x="5840609" y="4899505"/>
            <a:ext cx="803698" cy="548640"/>
          </a:xfrm>
          <a:prstGeom prst="rect">
            <a:avLst/>
          </a:prstGeom>
        </p:spPr>
      </p:pic>
      <p:pic>
        <p:nvPicPr>
          <p:cNvPr id="13" name="Picture 12">
            <a:extLst>
              <a:ext uri="{FF2B5EF4-FFF2-40B4-BE49-F238E27FC236}">
                <a16:creationId xmlns:a16="http://schemas.microsoft.com/office/drawing/2014/main" id="{82BCA3E7-9C90-80EB-7B06-5DFE9470541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74988" y="3491921"/>
            <a:ext cx="514349" cy="457200"/>
          </a:xfrm>
          <a:prstGeom prst="rect">
            <a:avLst/>
          </a:prstGeom>
        </p:spPr>
      </p:pic>
      <p:pic>
        <p:nvPicPr>
          <p:cNvPr id="14" name="Picture 13">
            <a:extLst>
              <a:ext uri="{FF2B5EF4-FFF2-40B4-BE49-F238E27FC236}">
                <a16:creationId xmlns:a16="http://schemas.microsoft.com/office/drawing/2014/main" id="{DB3A65A1-0324-4C97-A082-B6CD3DCD03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420" t="-9607" r="-6361" b="-4239"/>
          <a:stretch/>
        </p:blipFill>
        <p:spPr>
          <a:xfrm>
            <a:off x="5924551" y="2714162"/>
            <a:ext cx="564786" cy="485641"/>
          </a:xfrm>
          <a:prstGeom prst="rect">
            <a:avLst/>
          </a:prstGeom>
        </p:spPr>
      </p:pic>
      <p:pic>
        <p:nvPicPr>
          <p:cNvPr id="16" name="Picture 15">
            <a:extLst>
              <a:ext uri="{FF2B5EF4-FFF2-40B4-BE49-F238E27FC236}">
                <a16:creationId xmlns:a16="http://schemas.microsoft.com/office/drawing/2014/main" id="{460B3AFA-9A7B-BD85-E9A0-186DA42FC47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0565" y="1717739"/>
            <a:ext cx="1059136" cy="1188720"/>
          </a:xfrm>
          <a:prstGeom prst="rect">
            <a:avLst/>
          </a:prstGeom>
        </p:spPr>
      </p:pic>
    </p:spTree>
    <p:extLst>
      <p:ext uri="{BB962C8B-B14F-4D97-AF65-F5344CB8AC3E}">
        <p14:creationId xmlns:p14="http://schemas.microsoft.com/office/powerpoint/2010/main" val="257604738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04966D-0CA7-44DD-4E37-A0A837701075}"/>
              </a:ext>
            </a:extLst>
          </p:cNvPr>
          <p:cNvPicPr>
            <a:picLocks noChangeAspect="1"/>
          </p:cNvPicPr>
          <p:nvPr/>
        </p:nvPicPr>
        <p:blipFill>
          <a:blip r:embed="rId3"/>
          <a:stretch>
            <a:fillRect/>
          </a:stretch>
        </p:blipFill>
        <p:spPr>
          <a:xfrm>
            <a:off x="0" y="0"/>
            <a:ext cx="6096000" cy="6248400"/>
          </a:xfrm>
          <a:prstGeom prst="rect">
            <a:avLst/>
          </a:prstGeom>
        </p:spPr>
      </p:pic>
      <p:sp>
        <p:nvSpPr>
          <p:cNvPr id="2" name="TextBox 1">
            <a:extLst>
              <a:ext uri="{FF2B5EF4-FFF2-40B4-BE49-F238E27FC236}">
                <a16:creationId xmlns:a16="http://schemas.microsoft.com/office/drawing/2014/main" id="{C3CD39D5-4A7D-65A2-4C36-129E6F036D5F}"/>
              </a:ext>
            </a:extLst>
          </p:cNvPr>
          <p:cNvSpPr txBox="1"/>
          <p:nvPr/>
        </p:nvSpPr>
        <p:spPr>
          <a:xfrm>
            <a:off x="6700749" y="1155023"/>
            <a:ext cx="3133062" cy="769441"/>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Summary</a:t>
            </a:r>
          </a:p>
        </p:txBody>
      </p:sp>
      <p:sp>
        <p:nvSpPr>
          <p:cNvPr id="5" name="TextBox 4">
            <a:extLst>
              <a:ext uri="{FF2B5EF4-FFF2-40B4-BE49-F238E27FC236}">
                <a16:creationId xmlns:a16="http://schemas.microsoft.com/office/drawing/2014/main" id="{0A9FB582-407B-780C-9180-63DE5535BBCC}"/>
              </a:ext>
            </a:extLst>
          </p:cNvPr>
          <p:cNvSpPr txBox="1"/>
          <p:nvPr/>
        </p:nvSpPr>
        <p:spPr>
          <a:xfrm>
            <a:off x="6691475" y="2072445"/>
            <a:ext cx="4712457" cy="2923877"/>
          </a:xfrm>
          <a:prstGeom prst="rect">
            <a:avLst/>
          </a:prstGeom>
          <a:noFill/>
        </p:spPr>
        <p:txBody>
          <a:bodyPr wrap="square" rtlCol="0">
            <a:spAutoFit/>
          </a:bodyPr>
          <a:lstStyle/>
          <a:p>
            <a:pPr marL="457200" indent="-457200">
              <a:spcAft>
                <a:spcPts val="1200"/>
              </a:spcAft>
              <a:buClr>
                <a:srgbClr val="598FE4"/>
              </a:buClr>
              <a:buFont typeface="Wingdings 2" panose="05020102010507070707" pitchFamily="18" charset="2"/>
              <a:buChar char="¢"/>
            </a:pPr>
            <a:r>
              <a:rPr lang="en-US" sz="2800" b="0" dirty="0">
                <a:latin typeface="+mn-lt"/>
              </a:rPr>
              <a:t>What Is the Monkey Mind?</a:t>
            </a:r>
            <a:br>
              <a:rPr lang="en-US" sz="2800" b="0" dirty="0">
                <a:latin typeface="+mn-lt"/>
              </a:rPr>
            </a:br>
            <a:r>
              <a:rPr lang="en-US" sz="2000" b="0" dirty="0">
                <a:latin typeface="+mn-lt"/>
              </a:rPr>
              <a:t>Always screening for threats</a:t>
            </a:r>
          </a:p>
          <a:p>
            <a:pPr marL="457200" indent="-457200">
              <a:spcAft>
                <a:spcPts val="1200"/>
              </a:spcAft>
              <a:buClr>
                <a:srgbClr val="562A77"/>
              </a:buClr>
              <a:buFont typeface="Wingdings 2" panose="05020102010507070707" pitchFamily="18" charset="2"/>
              <a:buChar char="¢"/>
            </a:pPr>
            <a:r>
              <a:rPr lang="en-US" sz="2800" b="0" dirty="0">
                <a:latin typeface="+mn-lt"/>
              </a:rPr>
              <a:t>The Cost of Anxiety</a:t>
            </a:r>
            <a:br>
              <a:rPr lang="en-US" sz="2800" b="0" dirty="0">
                <a:latin typeface="+mn-lt"/>
              </a:rPr>
            </a:br>
            <a:r>
              <a:rPr lang="en-US" sz="2000" b="0" dirty="0">
                <a:latin typeface="+mn-lt"/>
              </a:rPr>
              <a:t>Choose safety or personal values</a:t>
            </a:r>
          </a:p>
          <a:p>
            <a:pPr marL="457200" indent="-457200">
              <a:spcAft>
                <a:spcPts val="1200"/>
              </a:spcAft>
              <a:buClr>
                <a:srgbClr val="008571"/>
              </a:buClr>
              <a:buFont typeface="Wingdings 2" panose="05020102010507070707" pitchFamily="18" charset="2"/>
              <a:buChar char="¢"/>
            </a:pPr>
            <a:r>
              <a:rPr lang="en-US" sz="2800" b="0" dirty="0">
                <a:latin typeface="+mn-lt"/>
              </a:rPr>
              <a:t>Taming the Monkey</a:t>
            </a:r>
            <a:br>
              <a:rPr lang="en-US" sz="2800" b="0" dirty="0">
                <a:latin typeface="+mn-lt"/>
              </a:rPr>
            </a:br>
            <a:r>
              <a:rPr lang="en-US" sz="2000" b="0" dirty="0">
                <a:latin typeface="+mn-lt"/>
              </a:rPr>
              <a:t>Replacing safety strategies with expansion strategies</a:t>
            </a:r>
          </a:p>
        </p:txBody>
      </p:sp>
      <p:sp>
        <p:nvSpPr>
          <p:cNvPr id="10" name="Rectangle 9">
            <a:extLst>
              <a:ext uri="{FF2B5EF4-FFF2-40B4-BE49-F238E27FC236}">
                <a16:creationId xmlns:a16="http://schemas.microsoft.com/office/drawing/2014/main" id="{2757810F-C61F-5975-384B-84295CABB263}"/>
              </a:ext>
            </a:extLst>
          </p:cNvPr>
          <p:cNvSpPr/>
          <p:nvPr/>
        </p:nvSpPr>
        <p:spPr>
          <a:xfrm>
            <a:off x="650590" y="591487"/>
            <a:ext cx="10864079" cy="5054570"/>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7" name="Slide Number Placeholder 6">
            <a:extLst>
              <a:ext uri="{FF2B5EF4-FFF2-40B4-BE49-F238E27FC236}">
                <a16:creationId xmlns:a16="http://schemas.microsoft.com/office/drawing/2014/main" id="{7E4422F4-07C1-1719-098E-E47F030E38F9}"/>
              </a:ext>
            </a:extLst>
          </p:cNvPr>
          <p:cNvSpPr>
            <a:spLocks noGrp="1"/>
          </p:cNvSpPr>
          <p:nvPr>
            <p:ph type="sldNum" sz="quarter" idx="11"/>
          </p:nvPr>
        </p:nvSpPr>
        <p:spPr/>
        <p:txBody>
          <a:bodyPr/>
          <a:lstStyle/>
          <a:p>
            <a:pPr algn="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lgn="r">
                <a:defRPr/>
              </a:pPr>
              <a:t>33</a:t>
            </a:fld>
            <a:endParaRPr lang="en-US" dirty="0">
              <a:latin typeface="Calibri" panose="020F0502020204030204" pitchFamily="34" charset="0"/>
            </a:endParaRPr>
          </a:p>
        </p:txBody>
      </p:sp>
    </p:spTree>
    <p:extLst>
      <p:ext uri="{BB962C8B-B14F-4D97-AF65-F5344CB8AC3E}">
        <p14:creationId xmlns:p14="http://schemas.microsoft.com/office/powerpoint/2010/main" val="703437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CFECCD-AC31-3519-A9EB-F31AA578A1A1}"/>
              </a:ext>
            </a:extLst>
          </p:cNvPr>
          <p:cNvSpPr/>
          <p:nvPr/>
        </p:nvSpPr>
        <p:spPr>
          <a:xfrm>
            <a:off x="0" y="0"/>
            <a:ext cx="12192000" cy="6248400"/>
          </a:xfrm>
          <a:prstGeom prst="rect">
            <a:avLst/>
          </a:prstGeom>
          <a:solidFill>
            <a:srgbClr val="0E213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a:ea typeface="+mn-ea"/>
              <a:cs typeface="+mn-cs"/>
            </a:endParaRPr>
          </a:p>
        </p:txBody>
      </p:sp>
      <p:sp>
        <p:nvSpPr>
          <p:cNvPr id="7" name="Title 1">
            <a:extLst>
              <a:ext uri="{FF2B5EF4-FFF2-40B4-BE49-F238E27FC236}">
                <a16:creationId xmlns:a16="http://schemas.microsoft.com/office/drawing/2014/main" id="{4037C437-3865-6C18-551A-852672C279F1}"/>
              </a:ext>
            </a:extLst>
          </p:cNvPr>
          <p:cNvSpPr txBox="1">
            <a:spLocks/>
          </p:cNvSpPr>
          <p:nvPr/>
        </p:nvSpPr>
        <p:spPr>
          <a:xfrm>
            <a:off x="1714500" y="1517968"/>
            <a:ext cx="3657600" cy="685800"/>
          </a:xfrm>
          <a:prstGeom prst="rect">
            <a:avLst/>
          </a:prstGeom>
        </p:spPr>
        <p:txBody>
          <a:bodyPr anchor="t">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pPr>
            <a:r>
              <a:rPr lang="en-US" sz="2000" b="1" dirty="0">
                <a:solidFill>
                  <a:schemeClr val="bg1"/>
                </a:solidFill>
              </a:rPr>
              <a:t>The Bottom Line</a:t>
            </a:r>
          </a:p>
        </p:txBody>
      </p:sp>
      <p:sp>
        <p:nvSpPr>
          <p:cNvPr id="9" name="Freeform: Shape 8">
            <a:extLst>
              <a:ext uri="{FF2B5EF4-FFF2-40B4-BE49-F238E27FC236}">
                <a16:creationId xmlns:a16="http://schemas.microsoft.com/office/drawing/2014/main" id="{91CA3171-993D-7C4B-F3C7-10DCC9E83271}"/>
              </a:ext>
            </a:extLst>
          </p:cNvPr>
          <p:cNvSpPr/>
          <p:nvPr/>
        </p:nvSpPr>
        <p:spPr bwMode="auto">
          <a:xfrm>
            <a:off x="747395" y="754380"/>
            <a:ext cx="10980420" cy="4754880"/>
          </a:xfrm>
          <a:custGeom>
            <a:avLst/>
            <a:gdLst>
              <a:gd name="connsiteX0" fmla="*/ 861060 w 10972800"/>
              <a:gd name="connsiteY0" fmla="*/ 0 h 4244340"/>
              <a:gd name="connsiteX1" fmla="*/ 10972800 w 10972800"/>
              <a:gd name="connsiteY1" fmla="*/ 0 h 4244340"/>
              <a:gd name="connsiteX2" fmla="*/ 10972800 w 10972800"/>
              <a:gd name="connsiteY2" fmla="*/ 4244340 h 4244340"/>
              <a:gd name="connsiteX3" fmla="*/ 0 w 10972800"/>
              <a:gd name="connsiteY3" fmla="*/ 4244340 h 4244340"/>
              <a:gd name="connsiteX4" fmla="*/ 0 w 10972800"/>
              <a:gd name="connsiteY4" fmla="*/ 731520 h 4244340"/>
              <a:gd name="connsiteX0" fmla="*/ 868680 w 10980420"/>
              <a:gd name="connsiteY0" fmla="*/ 0 h 4244340"/>
              <a:gd name="connsiteX1" fmla="*/ 10980420 w 10980420"/>
              <a:gd name="connsiteY1" fmla="*/ 0 h 4244340"/>
              <a:gd name="connsiteX2" fmla="*/ 10980420 w 10980420"/>
              <a:gd name="connsiteY2" fmla="*/ 4244340 h 4244340"/>
              <a:gd name="connsiteX3" fmla="*/ 7620 w 10980420"/>
              <a:gd name="connsiteY3" fmla="*/ 4244340 h 4244340"/>
              <a:gd name="connsiteX4" fmla="*/ 0 w 10980420"/>
              <a:gd name="connsiteY4" fmla="*/ 570358 h 4244340"/>
              <a:gd name="connsiteX0" fmla="*/ 652780 w 10980420"/>
              <a:gd name="connsiteY0" fmla="*/ 0 h 4244340"/>
              <a:gd name="connsiteX1" fmla="*/ 10980420 w 10980420"/>
              <a:gd name="connsiteY1" fmla="*/ 0 h 4244340"/>
              <a:gd name="connsiteX2" fmla="*/ 10980420 w 10980420"/>
              <a:gd name="connsiteY2" fmla="*/ 4244340 h 4244340"/>
              <a:gd name="connsiteX3" fmla="*/ 7620 w 10980420"/>
              <a:gd name="connsiteY3" fmla="*/ 4244340 h 4244340"/>
              <a:gd name="connsiteX4" fmla="*/ 0 w 10980420"/>
              <a:gd name="connsiteY4" fmla="*/ 570358 h 424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420" h="4244340">
                <a:moveTo>
                  <a:pt x="652780" y="0"/>
                </a:moveTo>
                <a:lnTo>
                  <a:pt x="10980420" y="0"/>
                </a:lnTo>
                <a:lnTo>
                  <a:pt x="10980420" y="4244340"/>
                </a:lnTo>
                <a:lnTo>
                  <a:pt x="7620" y="4244340"/>
                </a:lnTo>
                <a:cubicBezTo>
                  <a:pt x="7620" y="3073400"/>
                  <a:pt x="0" y="1741298"/>
                  <a:pt x="0" y="570358"/>
                </a:cubicBezTo>
              </a:path>
            </a:pathLst>
          </a:custGeom>
          <a:noFill/>
          <a:ln w="25400" cap="flat" cmpd="sng" algn="ctr">
            <a:solidFill>
              <a:srgbClr val="FBAB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solidFill>
                  <a:srgbClr val="FBAB18"/>
                </a:solidFill>
              </a:ln>
              <a:solidFill>
                <a:schemeClr val="tx1"/>
              </a:solidFill>
              <a:effectLst/>
              <a:latin typeface="Arial" charset="0"/>
            </a:endParaRPr>
          </a:p>
        </p:txBody>
      </p:sp>
      <p:pic>
        <p:nvPicPr>
          <p:cNvPr id="10" name="Graphic 9" descr="Open quotation mark with solid fill">
            <a:extLst>
              <a:ext uri="{FF2B5EF4-FFF2-40B4-BE49-F238E27FC236}">
                <a16:creationId xmlns:a16="http://schemas.microsoft.com/office/drawing/2014/main" id="{BFDD54A8-11D8-3A71-6344-FFF6A9BA58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6003" y="471536"/>
            <a:ext cx="914400" cy="914400"/>
          </a:xfrm>
          <a:prstGeom prst="rect">
            <a:avLst/>
          </a:prstGeom>
        </p:spPr>
      </p:pic>
      <p:sp>
        <p:nvSpPr>
          <p:cNvPr id="12" name="TextBox 11">
            <a:extLst>
              <a:ext uri="{FF2B5EF4-FFF2-40B4-BE49-F238E27FC236}">
                <a16:creationId xmlns:a16="http://schemas.microsoft.com/office/drawing/2014/main" id="{23C5FD7C-3B17-D316-21FB-11DBC0513A0A}"/>
              </a:ext>
            </a:extLst>
          </p:cNvPr>
          <p:cNvSpPr txBox="1"/>
          <p:nvPr/>
        </p:nvSpPr>
        <p:spPr>
          <a:xfrm>
            <a:off x="1691640" y="2332375"/>
            <a:ext cx="8717280" cy="269304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1800"/>
              </a:spcAft>
              <a:buClrTx/>
              <a:buSzTx/>
              <a:buFontTx/>
              <a:buNone/>
              <a:tabLst/>
              <a:defRPr/>
            </a:pPr>
            <a:r>
              <a:rPr kumimoji="0" lang="en-US" sz="42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When you control your response to the monkey, it loses its control over you.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Jennifer Shannon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742334C1-A0EA-1BB8-0A1D-399E40391BD9}"/>
              </a:ext>
            </a:extLst>
          </p:cNvPr>
          <p:cNvSpPr>
            <a:spLocks noGrp="1"/>
          </p:cNvSpPr>
          <p:nvPr>
            <p:ph type="sldNum" sz="quarter" idx="11"/>
          </p:nvPr>
        </p:nvSpPr>
        <p:spPr/>
        <p:txBody>
          <a:bodyPr/>
          <a:lstStyle/>
          <a:p>
            <a:pPr algn="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lgn="r">
                <a:defRPr/>
              </a:pPr>
              <a:t>34</a:t>
            </a:fld>
            <a:endParaRPr lang="en-US" dirty="0">
              <a:latin typeface="Calibri" panose="020F0502020204030204" pitchFamily="34" charset="0"/>
            </a:endParaRPr>
          </a:p>
        </p:txBody>
      </p:sp>
    </p:spTree>
    <p:extLst>
      <p:ext uri="{BB962C8B-B14F-4D97-AF65-F5344CB8AC3E}">
        <p14:creationId xmlns:p14="http://schemas.microsoft.com/office/powerpoint/2010/main" val="2637082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246221-3D70-48E9-4474-4162ECDEBF4A}"/>
              </a:ext>
            </a:extLst>
          </p:cNvPr>
          <p:cNvSpPr txBox="1"/>
          <p:nvPr/>
        </p:nvSpPr>
        <p:spPr>
          <a:xfrm>
            <a:off x="878211" y="900505"/>
            <a:ext cx="5522589" cy="4093428"/>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ts val="12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Next Steps </a:t>
            </a:r>
          </a:p>
          <a:p>
            <a:pPr marL="457200" marR="0" lvl="0" indent="-457200" defTabSz="914400" rtl="0" eaLnBrk="1" fontAlgn="base" latinLnBrk="0" hangingPunct="1">
              <a:lnSpc>
                <a:spcPct val="100000"/>
              </a:lnSpc>
              <a:spcBef>
                <a:spcPct val="0"/>
              </a:spcBef>
              <a:spcAft>
                <a:spcPts val="6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This week, choose one tool to try—expansion strategy, welcoming breath, or thanking the monkey</a:t>
            </a:r>
          </a:p>
          <a:p>
            <a:pPr marL="457200" marR="0" lvl="0" indent="-457200" defTabSz="914400" rtl="0" eaLnBrk="1" fontAlgn="base" latinLnBrk="0" hangingPunct="1">
              <a:lnSpc>
                <a:spcPct val="100000"/>
              </a:lnSpc>
              <a:spcBef>
                <a:spcPct val="0"/>
              </a:spcBef>
              <a:spcAft>
                <a:spcPts val="6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Over the next month, notice when anxiety flares and the monkey chatters</a:t>
            </a: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Apply the tool you chose to calm anxiety and tame the monkey</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
        <p:nvSpPr>
          <p:cNvPr id="3" name="Slide Number Placeholder 2">
            <a:extLst>
              <a:ext uri="{FF2B5EF4-FFF2-40B4-BE49-F238E27FC236}">
                <a16:creationId xmlns:a16="http://schemas.microsoft.com/office/drawing/2014/main" id="{1C557C23-DEC0-1118-6E73-0BA2976B47FA}"/>
              </a:ext>
            </a:extLst>
          </p:cNvPr>
          <p:cNvSpPr>
            <a:spLocks noGrp="1"/>
          </p:cNvSpPr>
          <p:nvPr>
            <p:ph type="sldNum" sz="quarter" idx="11"/>
          </p:nvPr>
        </p:nvSpPr>
        <p:spPr/>
        <p:txBody>
          <a:bodyPr/>
          <a:lstStyle/>
          <a:p>
            <a:pPr algn="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lgn="r">
                <a:defRPr/>
              </a:pPr>
              <a:t>35</a:t>
            </a:fld>
            <a:endParaRPr lang="en-US" dirty="0">
              <a:latin typeface="Calibri" panose="020F0502020204030204" pitchFamily="34" charset="0"/>
            </a:endParaRPr>
          </a:p>
        </p:txBody>
      </p:sp>
      <p:sp>
        <p:nvSpPr>
          <p:cNvPr id="7" name="TextBox 6">
            <a:extLst>
              <a:ext uri="{FF2B5EF4-FFF2-40B4-BE49-F238E27FC236}">
                <a16:creationId xmlns:a16="http://schemas.microsoft.com/office/drawing/2014/main" id="{09B10518-0C6F-5BD2-520E-93E0294D47B7}"/>
              </a:ext>
            </a:extLst>
          </p:cNvPr>
          <p:cNvSpPr txBox="1"/>
          <p:nvPr/>
        </p:nvSpPr>
        <p:spPr>
          <a:xfrm>
            <a:off x="7077205" y="5873869"/>
            <a:ext cx="2379945" cy="276999"/>
          </a:xfrm>
          <a:prstGeom prst="rect">
            <a:avLst/>
          </a:prstGeom>
          <a:noFill/>
        </p:spPr>
        <p:txBody>
          <a:bodyPr wrap="square" rtlCol="0">
            <a:spAutoFit/>
          </a:bodyPr>
          <a:lstStyle/>
          <a:p>
            <a:r>
              <a:rPr lang="en-US" sz="1200" b="0" dirty="0">
                <a:latin typeface="Aptos" panose="020B0004020202020204" pitchFamily="34" charset="0"/>
              </a:rPr>
              <a:t>MAI465</a:t>
            </a:r>
          </a:p>
        </p:txBody>
      </p:sp>
      <p:sp>
        <p:nvSpPr>
          <p:cNvPr id="4" name="TextBox 3">
            <a:extLst>
              <a:ext uri="{FF2B5EF4-FFF2-40B4-BE49-F238E27FC236}">
                <a16:creationId xmlns:a16="http://schemas.microsoft.com/office/drawing/2014/main" id="{A15A2D79-B1BD-FD41-E3DB-711420A23719}"/>
              </a:ext>
            </a:extLst>
          </p:cNvPr>
          <p:cNvSpPr txBox="1"/>
          <p:nvPr/>
        </p:nvSpPr>
        <p:spPr>
          <a:xfrm>
            <a:off x="425699" y="5072299"/>
            <a:ext cx="6152082" cy="1408078"/>
          </a:xfrm>
          <a:prstGeom prst="rect">
            <a:avLst/>
          </a:prstGeom>
          <a:noFill/>
        </p:spPr>
        <p:txBody>
          <a:bodyPr wrap="square">
            <a:spAutoFit/>
          </a:bodyPr>
          <a:lstStyle/>
          <a:p>
            <a:pPr marL="342860" marR="0" lvl="0" indent="-342860" algn="l" defTabSz="457146" rtl="0" eaLnBrk="1" fontAlgn="auto" latinLnBrk="0" hangingPunct="1">
              <a:lnSpc>
                <a:spcPct val="100000"/>
              </a:lnSpc>
              <a:spcBef>
                <a:spcPct val="20000"/>
              </a:spcBef>
              <a:spcAft>
                <a:spcPts val="300"/>
              </a:spcAft>
              <a:buClrTx/>
              <a:buSzTx/>
              <a:buFont typeface="Arial"/>
              <a:buNone/>
              <a:tabLst/>
              <a:defRPr/>
            </a:pPr>
            <a:r>
              <a:rPr kumimoji="0" lang="en-US" sz="1000" b="0" i="0" u="none" strike="noStrike" kern="1200" cap="none" spc="0" normalizeH="0" baseline="0" noProof="0" dirty="0">
                <a:ln>
                  <a:noFill/>
                </a:ln>
                <a:solidFill>
                  <a:prstClr val="black"/>
                </a:solidFill>
                <a:effectLst/>
                <a:uLnTx/>
                <a:uFillTx/>
                <a:latin typeface="+mj-lt"/>
                <a:ea typeface="Calibri"/>
                <a:cs typeface="Times New Roman"/>
              </a:rPr>
              <a:t>Hartford Funds Distributors, LLC, Member FINRA. </a:t>
            </a:r>
            <a:endParaRPr kumimoji="0" lang="en-US" sz="1000" b="0" i="0" u="none" strike="noStrike" kern="1200" cap="none" spc="0" normalizeH="0" baseline="0" noProof="0" dirty="0">
              <a:ln>
                <a:noFill/>
              </a:ln>
              <a:solidFill>
                <a:prstClr val="black"/>
              </a:solidFill>
              <a:effectLst/>
              <a:uLnTx/>
              <a:uFillTx/>
              <a:latin typeface="+mj-lt"/>
              <a:ea typeface="+mn-ea"/>
              <a:cs typeface="+mn-cs"/>
            </a:endParaRPr>
          </a:p>
          <a:p>
            <a:pPr marL="0" marR="0">
              <a:lnSpc>
                <a:spcPct val="107000"/>
              </a:lnSpc>
              <a:spcBef>
                <a:spcPts val="0"/>
              </a:spcBef>
              <a:spcAft>
                <a:spcPts val="300"/>
              </a:spcAft>
            </a:pPr>
            <a:r>
              <a:rPr lang="en-US" sz="1000" b="0" kern="100" dirty="0">
                <a:latin typeface="+mj-lt"/>
                <a:ea typeface="Calibri" panose="020F0502020204030204" pitchFamily="34" charset="0"/>
                <a:cs typeface="Arial" panose="020B0604020202020204" pitchFamily="34" charset="0"/>
              </a:rPr>
              <a:t>The views and opinions expressed herein are those of the author, who is not affiliated with Hartford Funds. </a:t>
            </a:r>
          </a:p>
          <a:p>
            <a:pPr marL="0" marR="0">
              <a:lnSpc>
                <a:spcPct val="107000"/>
              </a:lnSpc>
              <a:spcBef>
                <a:spcPts val="0"/>
              </a:spcBef>
              <a:spcAft>
                <a:spcPts val="300"/>
              </a:spcAft>
            </a:pPr>
            <a:r>
              <a:rPr lang="en-US" sz="1000" b="0" kern="100" dirty="0">
                <a:latin typeface="+mj-lt"/>
                <a:ea typeface="Calibri" panose="020F0502020204030204" pitchFamily="34" charset="0"/>
                <a:cs typeface="Arial" panose="020B0604020202020204" pitchFamily="34" charset="0"/>
              </a:rPr>
              <a:t>The information provided in this presentation is for educational and informational purposes only.  If you  have questions or concerns about anxiety disorders or other aspects of this presentation, please consult a licensed mental health professional. </a:t>
            </a:r>
          </a:p>
          <a:p>
            <a:pPr marL="0" marR="0">
              <a:lnSpc>
                <a:spcPct val="107000"/>
              </a:lnSpc>
              <a:spcBef>
                <a:spcPts val="0"/>
              </a:spcBef>
              <a:spcAft>
                <a:spcPts val="300"/>
              </a:spcAft>
            </a:pPr>
            <a:r>
              <a:rPr lang="en-US" sz="1000" b="0" kern="100" dirty="0">
                <a:solidFill>
                  <a:prstClr val="black"/>
                </a:solidFill>
                <a:latin typeface="+mj-lt"/>
                <a:ea typeface="Calibri" panose="020F0502020204030204" pitchFamily="34" charset="0"/>
                <a:cs typeface="Arial" panose="020B0604020202020204" pitchFamily="34" charset="0"/>
              </a:rPr>
              <a:t>Investing involves risk, including the possible loss of principal. </a:t>
            </a:r>
            <a:endParaRPr lang="en-US" sz="1000" b="0" dirty="0">
              <a:solidFill>
                <a:prstClr val="black"/>
              </a:solidFill>
              <a:latin typeface="+mj-lt"/>
            </a:endParaRPr>
          </a:p>
          <a:p>
            <a:pPr marL="342860" marR="0" lvl="0" indent="-342860" algn="l" defTabSz="457146" rtl="0" eaLnBrk="1" fontAlgn="auto" latinLnBrk="0" hangingPunct="1">
              <a:lnSpc>
                <a:spcPct val="100000"/>
              </a:lnSpc>
              <a:spcBef>
                <a:spcPct val="20000"/>
              </a:spcBef>
              <a:spcAft>
                <a:spcPts val="300"/>
              </a:spcAft>
              <a:buClrTx/>
              <a:buSzTx/>
              <a:buFont typeface="Arial"/>
              <a:buNone/>
              <a:tabLst/>
              <a:defRPr/>
            </a:pPr>
            <a:r>
              <a:rPr lang="en-US" sz="1000" b="0" dirty="0">
                <a:solidFill>
                  <a:prstClr val="black"/>
                </a:solidFill>
                <a:latin typeface="+mj-lt"/>
              </a:rPr>
              <a:t>SEM</a:t>
            </a:r>
            <a:r>
              <a:rPr kumimoji="0" lang="en-US" sz="1000" b="0" i="0" u="none" strike="noStrike" kern="1200" cap="none" spc="0" normalizeH="0" baseline="0" noProof="0" dirty="0">
                <a:ln>
                  <a:noFill/>
                </a:ln>
                <a:solidFill>
                  <a:prstClr val="black"/>
                </a:solidFill>
                <a:effectLst/>
                <a:uLnTx/>
                <a:uFillTx/>
                <a:latin typeface="+mj-lt"/>
                <a:ea typeface="+mn-ea"/>
                <a:cs typeface="+mn-cs"/>
              </a:rPr>
              <a:t>_</a:t>
            </a:r>
            <a:r>
              <a:rPr lang="en-US" sz="1000" b="0" dirty="0">
                <a:solidFill>
                  <a:prstClr val="black"/>
                </a:solidFill>
                <a:latin typeface="+mj-lt"/>
              </a:rPr>
              <a:t>Overprotect</a:t>
            </a:r>
            <a:r>
              <a:rPr kumimoji="0" lang="en-US" sz="1000" b="0" i="0" u="none" strike="noStrike" kern="1200" cap="none" spc="0" normalizeH="0" baseline="0" noProof="0" dirty="0">
                <a:ln>
                  <a:noFill/>
                </a:ln>
                <a:solidFill>
                  <a:prstClr val="black"/>
                </a:solidFill>
                <a:effectLst/>
                <a:uLnTx/>
                <a:uFillTx/>
                <a:latin typeface="+mj-lt"/>
                <a:ea typeface="+mn-ea"/>
                <a:cs typeface="+mn-cs"/>
              </a:rPr>
              <a:t> 5356774  0426</a:t>
            </a:r>
          </a:p>
        </p:txBody>
      </p:sp>
      <p:pic>
        <p:nvPicPr>
          <p:cNvPr id="10" name="Picture 9">
            <a:extLst>
              <a:ext uri="{FF2B5EF4-FFF2-40B4-BE49-F238E27FC236}">
                <a16:creationId xmlns:a16="http://schemas.microsoft.com/office/drawing/2014/main" id="{6E837A2F-8723-E9EA-2FFE-08D25D9CDB4E}"/>
              </a:ext>
            </a:extLst>
          </p:cNvPr>
          <p:cNvPicPr>
            <a:picLocks noChangeAspect="1"/>
          </p:cNvPicPr>
          <p:nvPr/>
        </p:nvPicPr>
        <p:blipFill>
          <a:blip r:embed="rId3"/>
          <a:stretch>
            <a:fillRect/>
          </a:stretch>
        </p:blipFill>
        <p:spPr>
          <a:xfrm>
            <a:off x="7191505" y="751288"/>
            <a:ext cx="3883256" cy="5020409"/>
          </a:xfrm>
          <a:prstGeom prst="rect">
            <a:avLst/>
          </a:prstGeom>
          <a:ln w="6350">
            <a:solidFill>
              <a:schemeClr val="tx1"/>
            </a:solidFill>
          </a:ln>
        </p:spPr>
      </p:pic>
    </p:spTree>
    <p:extLst>
      <p:ext uri="{BB962C8B-B14F-4D97-AF65-F5344CB8AC3E}">
        <p14:creationId xmlns:p14="http://schemas.microsoft.com/office/powerpoint/2010/main" val="3479091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E64E2C-9BD7-5211-AD5E-46515264384C}"/>
              </a:ext>
            </a:extLst>
          </p:cNvPr>
          <p:cNvPicPr>
            <a:picLocks noChangeAspect="1"/>
          </p:cNvPicPr>
          <p:nvPr/>
        </p:nvPicPr>
        <p:blipFill>
          <a:blip r:embed="rId3"/>
          <a:stretch>
            <a:fillRect/>
          </a:stretch>
        </p:blipFill>
        <p:spPr>
          <a:xfrm>
            <a:off x="0" y="0"/>
            <a:ext cx="12192000" cy="6248400"/>
          </a:xfrm>
          <a:prstGeom prst="rect">
            <a:avLst/>
          </a:prstGeom>
        </p:spPr>
      </p:pic>
      <p:sp>
        <p:nvSpPr>
          <p:cNvPr id="8" name="Google Shape;115;p9">
            <a:extLst>
              <a:ext uri="{FF2B5EF4-FFF2-40B4-BE49-F238E27FC236}">
                <a16:creationId xmlns:a16="http://schemas.microsoft.com/office/drawing/2014/main" id="{10C42C03-5B4D-6D08-8612-70B5DE048E85}"/>
              </a:ext>
            </a:extLst>
          </p:cNvPr>
          <p:cNvSpPr/>
          <p:nvPr/>
        </p:nvSpPr>
        <p:spPr>
          <a:xfrm>
            <a:off x="727935" y="1324896"/>
            <a:ext cx="3477412" cy="3536475"/>
          </a:xfrm>
          <a:prstGeom prst="rect">
            <a:avLst/>
          </a:prstGeom>
          <a:solidFill>
            <a:srgbClr val="598FE4"/>
          </a:solidFill>
          <a:ln>
            <a:noFill/>
          </a:ln>
        </p:spPr>
        <p:txBody>
          <a:bodyPr spcFirstLastPara="1" wrap="square" lIns="91425" tIns="45700" rIns="91425" bIns="45700" anchor="ctr" anchorCtr="0">
            <a:noAutofit/>
          </a:bodyPr>
          <a:lstStyle/>
          <a:p>
            <a:pPr algn="ctr" defTabSz="914400" fontAlgn="base"/>
            <a:endParaRPr sz="1400" dirty="0">
              <a:solidFill>
                <a:prstClr val="white"/>
              </a:solidFill>
              <a:latin typeface="Arial"/>
              <a:ea typeface="Arial"/>
              <a:cs typeface="Arial"/>
              <a:sym typeface="Arial"/>
            </a:endParaRPr>
          </a:p>
        </p:txBody>
      </p:sp>
      <p:sp>
        <p:nvSpPr>
          <p:cNvPr id="11" name="Google Shape;116;p9">
            <a:extLst>
              <a:ext uri="{FF2B5EF4-FFF2-40B4-BE49-F238E27FC236}">
                <a16:creationId xmlns:a16="http://schemas.microsoft.com/office/drawing/2014/main" id="{AE68AF6D-F225-B0B5-2014-C21B3CADB9A9}"/>
              </a:ext>
            </a:extLst>
          </p:cNvPr>
          <p:cNvSpPr/>
          <p:nvPr/>
        </p:nvSpPr>
        <p:spPr>
          <a:xfrm>
            <a:off x="1192154" y="1782825"/>
            <a:ext cx="2492332" cy="2546111"/>
          </a:xfrm>
          <a:prstGeom prst="rect">
            <a:avLst/>
          </a:prstGeom>
          <a:noFill/>
          <a:ln w="25400" cap="flat" cmpd="sng">
            <a:solidFill>
              <a:srgbClr val="FBAB18"/>
            </a:solidFill>
            <a:prstDash val="solid"/>
            <a:round/>
            <a:headEnd type="none" w="sm" len="sm"/>
            <a:tailEnd type="none" w="sm" len="sm"/>
          </a:ln>
        </p:spPr>
        <p:txBody>
          <a:bodyPr spcFirstLastPara="1" wrap="square" lIns="91425" tIns="45700" rIns="91425" bIns="45700" anchor="ctr" anchorCtr="0">
            <a:noAutofit/>
          </a:bodyPr>
          <a:lstStyle/>
          <a:p>
            <a:pPr algn="ctr" defTabSz="914400">
              <a:defRPr/>
            </a:pPr>
            <a:endParaRPr sz="1400" kern="0" dirty="0">
              <a:solidFill>
                <a:prstClr val="white"/>
              </a:solidFill>
              <a:latin typeface="Arial"/>
              <a:ea typeface="Arial"/>
              <a:cs typeface="Arial"/>
              <a:sym typeface="Arial"/>
            </a:endParaRPr>
          </a:p>
        </p:txBody>
      </p:sp>
      <p:sp>
        <p:nvSpPr>
          <p:cNvPr id="12" name="Title 2">
            <a:extLst>
              <a:ext uri="{FF2B5EF4-FFF2-40B4-BE49-F238E27FC236}">
                <a16:creationId xmlns:a16="http://schemas.microsoft.com/office/drawing/2014/main" id="{09228FD1-DD04-FDC9-DCB4-C5B839DF7BB7}"/>
              </a:ext>
            </a:extLst>
          </p:cNvPr>
          <p:cNvSpPr txBox="1">
            <a:spLocks/>
          </p:cNvSpPr>
          <p:nvPr/>
        </p:nvSpPr>
        <p:spPr>
          <a:xfrm>
            <a:off x="1086886" y="1698504"/>
            <a:ext cx="2070652" cy="1463796"/>
          </a:xfrm>
          <a:prstGeom prst="rect">
            <a:avLst/>
          </a:prstGeom>
          <a:solidFill>
            <a:srgbClr val="598FE4"/>
          </a:solidFill>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Calibri" panose="020F0502020204030204" pitchFamily="34" charset="0"/>
                <a:ea typeface="+mj-ea"/>
                <a:cs typeface="+mj-cs"/>
              </a:rPr>
              <a:t>What </a:t>
            </a:r>
            <a:r>
              <a:rPr lang="en-US" sz="3000" b="0" dirty="0">
                <a:solidFill>
                  <a:srgbClr val="FFFFFF"/>
                </a:solidFill>
              </a:rPr>
              <a:t>Is the</a:t>
            </a:r>
            <a:r>
              <a:rPr kumimoji="0" lang="en-US" sz="3000" b="0" i="0" u="none" strike="noStrike" kern="1200" cap="none" spc="0" normalizeH="0" baseline="0" noProof="0" dirty="0">
                <a:ln>
                  <a:noFill/>
                </a:ln>
                <a:solidFill>
                  <a:srgbClr val="FFFFFF"/>
                </a:solidFill>
                <a:effectLst/>
                <a:uLnTx/>
                <a:uFillTx/>
                <a:latin typeface="Calibri" panose="020F0502020204030204" pitchFamily="34" charset="0"/>
                <a:ea typeface="+mj-ea"/>
                <a:cs typeface="+mj-cs"/>
              </a:rPr>
              <a:t> Monkey Mind?</a:t>
            </a:r>
          </a:p>
        </p:txBody>
      </p:sp>
      <p:sp>
        <p:nvSpPr>
          <p:cNvPr id="3" name="Slide Number Placeholder 2">
            <a:extLst>
              <a:ext uri="{FF2B5EF4-FFF2-40B4-BE49-F238E27FC236}">
                <a16:creationId xmlns:a16="http://schemas.microsoft.com/office/drawing/2014/main" id="{5D9C2A27-4512-B798-6341-52F3E036494D}"/>
              </a:ext>
            </a:extLst>
          </p:cNvPr>
          <p:cNvSpPr>
            <a:spLocks noGrp="1"/>
          </p:cNvSpPr>
          <p:nvPr>
            <p:ph type="sldNum" sz="quarter" idx="11"/>
          </p:nvPr>
        </p:nvSpPr>
        <p:spPr/>
        <p:txBody>
          <a:bodyPr/>
          <a:lstStyle/>
          <a:p>
            <a:pPr algn="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lgn="r">
                <a:defRPr/>
              </a:pPr>
              <a:t>4</a:t>
            </a:fld>
            <a:endParaRPr lang="en-US" dirty="0">
              <a:latin typeface="Calibri" panose="020F0502020204030204" pitchFamily="34" charset="0"/>
            </a:endParaRPr>
          </a:p>
        </p:txBody>
      </p:sp>
    </p:spTree>
    <p:extLst>
      <p:ext uri="{BB962C8B-B14F-4D97-AF65-F5344CB8AC3E}">
        <p14:creationId xmlns:p14="http://schemas.microsoft.com/office/powerpoint/2010/main" val="377026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621AE3-7AAC-5C13-B60A-5EF1C2925BD2}"/>
              </a:ext>
            </a:extLst>
          </p:cNvPr>
          <p:cNvSpPr/>
          <p:nvPr/>
        </p:nvSpPr>
        <p:spPr>
          <a:xfrm>
            <a:off x="0" y="528807"/>
            <a:ext cx="4914900" cy="5719593"/>
          </a:xfrm>
          <a:prstGeom prst="rect">
            <a:avLst/>
          </a:prstGeom>
          <a:solidFill>
            <a:srgbClr val="0E213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sp>
        <p:nvSpPr>
          <p:cNvPr id="2" name="Slide Number Placeholder 1">
            <a:extLst>
              <a:ext uri="{FF2B5EF4-FFF2-40B4-BE49-F238E27FC236}">
                <a16:creationId xmlns:a16="http://schemas.microsoft.com/office/drawing/2014/main" id="{7178A7D7-87E8-72F8-D713-FD2E58DF8E69}"/>
              </a:ext>
            </a:extLst>
          </p:cNvPr>
          <p:cNvSpPr>
            <a:spLocks noGrp="1"/>
          </p:cNvSpPr>
          <p:nvPr>
            <p:ph type="sldNum" sz="quarter" idx="4"/>
          </p:nvPr>
        </p:nvSpPr>
        <p:spPr/>
        <p:txBody>
          <a:bodyPr/>
          <a:lstStyle/>
          <a:p>
            <a:pPr algn="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lgn="r">
                <a:defRPr/>
              </a:pPr>
              <a:t>5</a:t>
            </a:fld>
            <a:endParaRPr lang="en-US" dirty="0">
              <a:latin typeface="Calibri" panose="020F0502020204030204" pitchFamily="34" charset="0"/>
            </a:endParaRPr>
          </a:p>
        </p:txBody>
      </p:sp>
      <p:sp>
        <p:nvSpPr>
          <p:cNvPr id="5" name="TextBox 4">
            <a:extLst>
              <a:ext uri="{FF2B5EF4-FFF2-40B4-BE49-F238E27FC236}">
                <a16:creationId xmlns:a16="http://schemas.microsoft.com/office/drawing/2014/main" id="{A867BE94-86EF-B613-08CF-6AEFBD7DF552}"/>
              </a:ext>
            </a:extLst>
          </p:cNvPr>
          <p:cNvSpPr txBox="1"/>
          <p:nvPr/>
        </p:nvSpPr>
        <p:spPr>
          <a:xfrm>
            <a:off x="739235" y="3304123"/>
            <a:ext cx="3277179" cy="1661993"/>
          </a:xfrm>
          <a:prstGeom prst="rect">
            <a:avLst/>
          </a:prstGeom>
          <a:noFill/>
        </p:spPr>
        <p:txBody>
          <a:bodyPr wrap="square">
            <a:spAutoFit/>
          </a:bodyPr>
          <a:lstStyle/>
          <a:p>
            <a:pPr algn="ctr"/>
            <a:r>
              <a:rPr lang="en-US" sz="3400" b="0" dirty="0">
                <a:solidFill>
                  <a:schemeClr val="bg1"/>
                </a:solidFill>
                <a:latin typeface="Calibri" panose="020F0502020204030204" pitchFamily="34" charset="0"/>
                <a:ea typeface="Calibri" panose="020F0502020204030204" pitchFamily="34" charset="0"/>
                <a:cs typeface="Calibri" panose="020F0502020204030204" pitchFamily="34" charset="0"/>
              </a:rPr>
              <a:t>Understanding the "Monkey Mind" Concept</a:t>
            </a:r>
          </a:p>
        </p:txBody>
      </p:sp>
      <p:graphicFrame>
        <p:nvGraphicFramePr>
          <p:cNvPr id="8" name="Table 7">
            <a:extLst>
              <a:ext uri="{FF2B5EF4-FFF2-40B4-BE49-F238E27FC236}">
                <a16:creationId xmlns:a16="http://schemas.microsoft.com/office/drawing/2014/main" id="{90299C79-4E89-767E-270D-95ECA8852E06}"/>
              </a:ext>
            </a:extLst>
          </p:cNvPr>
          <p:cNvGraphicFramePr>
            <a:graphicFrameLocks noGrp="1"/>
          </p:cNvGraphicFramePr>
          <p:nvPr>
            <p:extLst>
              <p:ext uri="{D42A27DB-BD31-4B8C-83A1-F6EECF244321}">
                <p14:modId xmlns:p14="http://schemas.microsoft.com/office/powerpoint/2010/main" val="2773193520"/>
              </p:ext>
            </p:extLst>
          </p:nvPr>
        </p:nvGraphicFramePr>
        <p:xfrm>
          <a:off x="5559552" y="1905000"/>
          <a:ext cx="6190488" cy="3681324"/>
        </p:xfrm>
        <a:graphic>
          <a:graphicData uri="http://schemas.openxmlformats.org/drawingml/2006/table">
            <a:tbl>
              <a:tblPr firstRow="1" bandRow="1">
                <a:tableStyleId>{5C22544A-7EE6-4342-B048-85BDC9FD1C3A}</a:tableStyleId>
              </a:tblPr>
              <a:tblGrid>
                <a:gridCol w="1886432">
                  <a:extLst>
                    <a:ext uri="{9D8B030D-6E8A-4147-A177-3AD203B41FA5}">
                      <a16:colId xmlns:a16="http://schemas.microsoft.com/office/drawing/2014/main" val="4130650177"/>
                    </a:ext>
                  </a:extLst>
                </a:gridCol>
                <a:gridCol w="4304056">
                  <a:extLst>
                    <a:ext uri="{9D8B030D-6E8A-4147-A177-3AD203B41FA5}">
                      <a16:colId xmlns:a16="http://schemas.microsoft.com/office/drawing/2014/main" val="2038584769"/>
                    </a:ext>
                  </a:extLst>
                </a:gridCol>
              </a:tblGrid>
              <a:tr h="1600990">
                <a:tc>
                  <a:txBody>
                    <a:bodyPr/>
                    <a:lstStyle/>
                    <a:p>
                      <a:r>
                        <a:rPr lang="en-US" sz="2400" b="1" dirty="0">
                          <a:solidFill>
                            <a:schemeClr val="tx1"/>
                          </a:solidFill>
                          <a:latin typeface="Calibri"/>
                          <a:ea typeface="Calibri"/>
                          <a:cs typeface="Calibri"/>
                        </a:rPr>
                        <a:t>Origin</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Calibri"/>
                          <a:ea typeface="Calibri"/>
                          <a:cs typeface="Calibri"/>
                        </a:rPr>
                        <a:t>Ancient metaphor for a restless, distracted mind, like a monkey jumping from branch to branch</a:t>
                      </a:r>
                      <a:endPar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4028826157"/>
                  </a:ext>
                </a:extLst>
              </a:tr>
              <a:tr h="2080334">
                <a:tc>
                  <a:txBody>
                    <a:bodyPr/>
                    <a:lstStyle/>
                    <a:p>
                      <a:r>
                        <a:rPr lang="en-US" sz="2400" b="1" dirty="0">
                          <a:solidFill>
                            <a:schemeClr val="tx1"/>
                          </a:solidFill>
                          <a:latin typeface="Calibri"/>
                          <a:ea typeface="Calibri"/>
                          <a:cs typeface="Calibri"/>
                        </a:rPr>
                        <a:t>Modern use</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Used in psychology and coaching approaches to describe a mind filled with mental chatter or racing thoughts</a:t>
                      </a:r>
                      <a:endParaRPr lang="en-US" sz="2400" b="0" dirty="0">
                        <a:solidFill>
                          <a:schemeClr val="tx1"/>
                        </a:solidFill>
                        <a:latin typeface="Calibri"/>
                        <a:ea typeface="Calibri"/>
                        <a:cs typeface="Calibri"/>
                      </a:endParaRPr>
                    </a:p>
                    <a:p>
                      <a:pPr lvl="0">
                        <a:buNone/>
                      </a:pPr>
                      <a:endParaRPr lang="en-US" sz="2400" dirty="0">
                        <a:solidFill>
                          <a:schemeClr val="tx1"/>
                        </a:solidFill>
                        <a:latin typeface="Calibri"/>
                        <a:ea typeface="Calibri"/>
                        <a:cs typeface="Calibri"/>
                      </a:endParaRPr>
                    </a:p>
                  </a:txBody>
                  <a:tcPr>
                    <a:noFill/>
                  </a:tcPr>
                </a:tc>
                <a:extLst>
                  <a:ext uri="{0D108BD9-81ED-4DB2-BD59-A6C34878D82A}">
                    <a16:rowId xmlns:a16="http://schemas.microsoft.com/office/drawing/2014/main" val="2517041570"/>
                  </a:ext>
                </a:extLst>
              </a:tr>
            </a:tbl>
          </a:graphicData>
        </a:graphic>
      </p:graphicFrame>
      <p:pic>
        <p:nvPicPr>
          <p:cNvPr id="9" name="Picture 8">
            <a:extLst>
              <a:ext uri="{FF2B5EF4-FFF2-40B4-BE49-F238E27FC236}">
                <a16:creationId xmlns:a16="http://schemas.microsoft.com/office/drawing/2014/main" id="{53B89C7E-13D5-CDE3-6506-00FDAE9E36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79708" y="1905000"/>
            <a:ext cx="930890" cy="822960"/>
          </a:xfrm>
          <a:prstGeom prst="rect">
            <a:avLst/>
          </a:prstGeom>
        </p:spPr>
      </p:pic>
    </p:spTree>
    <p:extLst>
      <p:ext uri="{BB962C8B-B14F-4D97-AF65-F5344CB8AC3E}">
        <p14:creationId xmlns:p14="http://schemas.microsoft.com/office/powerpoint/2010/main" val="3004073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01B41-D489-8C91-F8A2-A8009CA5907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095C6A5-BA91-1CFD-2CED-02A05D4CFA36}"/>
              </a:ext>
            </a:extLst>
          </p:cNvPr>
          <p:cNvPicPr>
            <a:picLocks noChangeAspect="1"/>
          </p:cNvPicPr>
          <p:nvPr/>
        </p:nvPicPr>
        <p:blipFill>
          <a:blip r:embed="rId3">
            <a:extLst>
              <a:ext uri="{28A0092B-C50C-407E-A947-70E740481C1C}">
                <a14:useLocalDpi xmlns:a14="http://schemas.microsoft.com/office/drawing/2010/main" val="0"/>
              </a:ext>
            </a:extLst>
          </a:blip>
          <a:srcRect t="4079" b="5017"/>
          <a:stretch>
            <a:fillRect/>
          </a:stretch>
        </p:blipFill>
        <p:spPr>
          <a:xfrm>
            <a:off x="0" y="548640"/>
            <a:ext cx="12192000" cy="5699760"/>
          </a:xfrm>
          <a:prstGeom prst="rect">
            <a:avLst/>
          </a:prstGeom>
        </p:spPr>
      </p:pic>
      <p:sp>
        <p:nvSpPr>
          <p:cNvPr id="4" name="TextBox 3">
            <a:extLst>
              <a:ext uri="{FF2B5EF4-FFF2-40B4-BE49-F238E27FC236}">
                <a16:creationId xmlns:a16="http://schemas.microsoft.com/office/drawing/2014/main" id="{DCCC149A-536A-BAE3-C2F3-7F33A13F3703}"/>
              </a:ext>
            </a:extLst>
          </p:cNvPr>
          <p:cNvSpPr txBox="1"/>
          <p:nvPr/>
        </p:nvSpPr>
        <p:spPr>
          <a:xfrm>
            <a:off x="629797" y="1861393"/>
            <a:ext cx="2983263" cy="2185214"/>
          </a:xfrm>
          <a:prstGeom prst="rect">
            <a:avLst/>
          </a:prstGeom>
          <a:noFill/>
        </p:spPr>
        <p:txBody>
          <a:bodyPr wrap="square" rtlCol="0">
            <a:spAutoFit/>
          </a:bodyPr>
          <a:lstStyle/>
          <a:p>
            <a:r>
              <a:rPr lang="en-US" sz="3400" b="0" dirty="0">
                <a:solidFill>
                  <a:schemeClr val="bg1"/>
                </a:solidFill>
                <a:latin typeface="Calibri" panose="020F0502020204030204" pitchFamily="34" charset="0"/>
                <a:cs typeface="Calibri" panose="020F0502020204030204" pitchFamily="34" charset="0"/>
              </a:rPr>
              <a:t>We’re All Susceptible to</a:t>
            </a:r>
            <a:br>
              <a:rPr lang="en-US" sz="3400" b="0" dirty="0">
                <a:solidFill>
                  <a:schemeClr val="bg1"/>
                </a:solidFill>
                <a:latin typeface="Calibri" panose="020F0502020204030204" pitchFamily="34" charset="0"/>
                <a:cs typeface="Calibri" panose="020F0502020204030204" pitchFamily="34" charset="0"/>
              </a:rPr>
            </a:br>
            <a:r>
              <a:rPr lang="en-US" sz="3400" b="0" dirty="0">
                <a:solidFill>
                  <a:schemeClr val="bg1"/>
                </a:solidFill>
                <a:latin typeface="Calibri" panose="020F0502020204030204" pitchFamily="34" charset="0"/>
                <a:cs typeface="Calibri" panose="020F0502020204030204" pitchFamily="34" charset="0"/>
              </a:rPr>
              <a:t>the Monkey </a:t>
            </a:r>
            <a:br>
              <a:rPr lang="en-US" sz="3400" b="0" dirty="0">
                <a:solidFill>
                  <a:schemeClr val="bg1"/>
                </a:solidFill>
                <a:latin typeface="Calibri" panose="020F0502020204030204" pitchFamily="34" charset="0"/>
                <a:cs typeface="Calibri" panose="020F0502020204030204" pitchFamily="34" charset="0"/>
              </a:rPr>
            </a:br>
            <a:r>
              <a:rPr lang="en-US" sz="3400" b="0" dirty="0">
                <a:solidFill>
                  <a:schemeClr val="bg1"/>
                </a:solidFill>
                <a:latin typeface="Calibri" panose="020F0502020204030204" pitchFamily="34" charset="0"/>
                <a:cs typeface="Calibri" panose="020F0502020204030204" pitchFamily="34" charset="0"/>
              </a:rPr>
              <a:t>Mindset</a:t>
            </a:r>
          </a:p>
        </p:txBody>
      </p:sp>
      <p:sp>
        <p:nvSpPr>
          <p:cNvPr id="24" name="TextBox 23">
            <a:extLst>
              <a:ext uri="{FF2B5EF4-FFF2-40B4-BE49-F238E27FC236}">
                <a16:creationId xmlns:a16="http://schemas.microsoft.com/office/drawing/2014/main" id="{8135E0D5-7C03-47F3-8A83-D771F50135EA}"/>
              </a:ext>
            </a:extLst>
          </p:cNvPr>
          <p:cNvSpPr txBox="1"/>
          <p:nvPr/>
        </p:nvSpPr>
        <p:spPr>
          <a:xfrm>
            <a:off x="8004803" y="5834085"/>
            <a:ext cx="1114408" cy="230832"/>
          </a:xfrm>
          <a:prstGeom prst="rect">
            <a:avLst/>
          </a:prstGeom>
          <a:noFill/>
        </p:spPr>
        <p:txBody>
          <a:bodyPr wrap="none" rtlCol="0">
            <a:spAutoFit/>
          </a:bodyPr>
          <a:lstStyle/>
          <a:p>
            <a:r>
              <a:rPr lang="en-US" sz="900" b="0" dirty="0">
                <a:solidFill>
                  <a:schemeClr val="bg1"/>
                </a:solidFill>
                <a:latin typeface="Calibri" panose="020F0502020204030204" pitchFamily="34" charset="0"/>
              </a:rPr>
              <a:t>Source: MIT AgeLab</a:t>
            </a:r>
          </a:p>
        </p:txBody>
      </p:sp>
      <p:pic>
        <p:nvPicPr>
          <p:cNvPr id="13" name="Picture 12" descr="A black and white logo&#10;&#10;Description automatically generated">
            <a:extLst>
              <a:ext uri="{FF2B5EF4-FFF2-40B4-BE49-F238E27FC236}">
                <a16:creationId xmlns:a16="http://schemas.microsoft.com/office/drawing/2014/main" id="{382E91E7-6E38-9E6E-16D0-B6CF9A6C43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896" y="5144801"/>
            <a:ext cx="1527857" cy="686965"/>
          </a:xfrm>
          <a:prstGeom prst="rect">
            <a:avLst/>
          </a:prstGeom>
        </p:spPr>
      </p:pic>
      <p:sp>
        <p:nvSpPr>
          <p:cNvPr id="2" name="TextBox 1">
            <a:extLst>
              <a:ext uri="{FF2B5EF4-FFF2-40B4-BE49-F238E27FC236}">
                <a16:creationId xmlns:a16="http://schemas.microsoft.com/office/drawing/2014/main" id="{14B7C8A8-A225-CDD6-06BD-7B8B441F6DAF}"/>
              </a:ext>
            </a:extLst>
          </p:cNvPr>
          <p:cNvSpPr txBox="1"/>
          <p:nvPr/>
        </p:nvSpPr>
        <p:spPr>
          <a:xfrm>
            <a:off x="5331127" y="1562006"/>
            <a:ext cx="1236743" cy="479747"/>
          </a:xfrm>
          <a:prstGeom prst="rect">
            <a:avLst/>
          </a:prstGeom>
          <a:noFill/>
        </p:spPr>
        <p:txBody>
          <a:bodyPr wrap="square" rtlCol="0">
            <a:spAutoFit/>
          </a:bodyPr>
          <a:lstStyle/>
          <a:p>
            <a:pPr algn="ctr">
              <a:lnSpc>
                <a:spcPts val="1500"/>
              </a:lnSpc>
            </a:pP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High </a:t>
            </a:r>
            <a:b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Road</a:t>
            </a:r>
          </a:p>
        </p:txBody>
      </p:sp>
      <p:sp>
        <p:nvSpPr>
          <p:cNvPr id="5" name="TextBox 4">
            <a:extLst>
              <a:ext uri="{FF2B5EF4-FFF2-40B4-BE49-F238E27FC236}">
                <a16:creationId xmlns:a16="http://schemas.microsoft.com/office/drawing/2014/main" id="{439A91B4-C590-3922-48B9-63DC9CB75BD5}"/>
              </a:ext>
            </a:extLst>
          </p:cNvPr>
          <p:cNvSpPr txBox="1"/>
          <p:nvPr/>
        </p:nvSpPr>
        <p:spPr>
          <a:xfrm>
            <a:off x="5547908" y="2809115"/>
            <a:ext cx="1236743" cy="489878"/>
          </a:xfrm>
          <a:prstGeom prst="rect">
            <a:avLst/>
          </a:prstGeom>
          <a:noFill/>
        </p:spPr>
        <p:txBody>
          <a:bodyPr wrap="square" rtlCol="0">
            <a:spAutoFit/>
          </a:bodyPr>
          <a:lstStyle/>
          <a:p>
            <a:pPr algn="ctr">
              <a:lnSpc>
                <a:spcPts val="1500"/>
              </a:lnSpc>
            </a:pP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Thalamus</a:t>
            </a:r>
          </a:p>
          <a:p>
            <a:pPr algn="ctr">
              <a:lnSpc>
                <a:spcPts val="1500"/>
              </a:lnSpc>
            </a:pP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(On)</a:t>
            </a:r>
          </a:p>
        </p:txBody>
      </p:sp>
      <p:sp>
        <p:nvSpPr>
          <p:cNvPr id="6" name="TextBox 5">
            <a:extLst>
              <a:ext uri="{FF2B5EF4-FFF2-40B4-BE49-F238E27FC236}">
                <a16:creationId xmlns:a16="http://schemas.microsoft.com/office/drawing/2014/main" id="{A6BBF8D8-6956-DF87-F64C-9876D273FECB}"/>
              </a:ext>
            </a:extLst>
          </p:cNvPr>
          <p:cNvSpPr txBox="1"/>
          <p:nvPr/>
        </p:nvSpPr>
        <p:spPr>
          <a:xfrm>
            <a:off x="7160717" y="1308904"/>
            <a:ext cx="1236743" cy="489878"/>
          </a:xfrm>
          <a:prstGeom prst="rect">
            <a:avLst/>
          </a:prstGeom>
          <a:noFill/>
        </p:spPr>
        <p:txBody>
          <a:bodyPr wrap="square" rtlCol="0">
            <a:spAutoFit/>
          </a:bodyPr>
          <a:lstStyle/>
          <a:p>
            <a:pPr algn="ctr">
              <a:lnSpc>
                <a:spcPts val="1500"/>
              </a:lnSpc>
            </a:pP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Sensory Cortex</a:t>
            </a:r>
          </a:p>
        </p:txBody>
      </p:sp>
      <p:sp>
        <p:nvSpPr>
          <p:cNvPr id="8" name="TextBox 7">
            <a:extLst>
              <a:ext uri="{FF2B5EF4-FFF2-40B4-BE49-F238E27FC236}">
                <a16:creationId xmlns:a16="http://schemas.microsoft.com/office/drawing/2014/main" id="{66164E47-D53C-09CA-C49D-621EA40D0E0B}"/>
              </a:ext>
            </a:extLst>
          </p:cNvPr>
          <p:cNvSpPr txBox="1"/>
          <p:nvPr/>
        </p:nvSpPr>
        <p:spPr>
          <a:xfrm>
            <a:off x="8740630" y="1309996"/>
            <a:ext cx="1236743" cy="489878"/>
          </a:xfrm>
          <a:prstGeom prst="rect">
            <a:avLst/>
          </a:prstGeom>
          <a:noFill/>
        </p:spPr>
        <p:txBody>
          <a:bodyPr wrap="square" rtlCol="0">
            <a:spAutoFit/>
          </a:bodyPr>
          <a:lstStyle/>
          <a:p>
            <a:pPr algn="ctr">
              <a:lnSpc>
                <a:spcPts val="1500"/>
              </a:lnSpc>
            </a:pP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Prefrontal Cortex</a:t>
            </a:r>
          </a:p>
        </p:txBody>
      </p:sp>
      <p:sp>
        <p:nvSpPr>
          <p:cNvPr id="9" name="TextBox 8">
            <a:extLst>
              <a:ext uri="{FF2B5EF4-FFF2-40B4-BE49-F238E27FC236}">
                <a16:creationId xmlns:a16="http://schemas.microsoft.com/office/drawing/2014/main" id="{0BB41CCA-DC61-23B8-85FE-9330CE4855F1}"/>
              </a:ext>
            </a:extLst>
          </p:cNvPr>
          <p:cNvSpPr txBox="1"/>
          <p:nvPr/>
        </p:nvSpPr>
        <p:spPr>
          <a:xfrm>
            <a:off x="9990533" y="2158615"/>
            <a:ext cx="1417649" cy="287386"/>
          </a:xfrm>
          <a:prstGeom prst="rect">
            <a:avLst/>
          </a:prstGeom>
          <a:noFill/>
        </p:spPr>
        <p:txBody>
          <a:bodyPr wrap="square" rtlCol="0">
            <a:spAutoFit/>
          </a:bodyPr>
          <a:lstStyle/>
          <a:p>
            <a:pPr algn="ctr">
              <a:lnSpc>
                <a:spcPts val="1500"/>
              </a:lnSpc>
            </a:pP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Hippocampus</a:t>
            </a:r>
          </a:p>
        </p:txBody>
      </p:sp>
      <p:sp>
        <p:nvSpPr>
          <p:cNvPr id="11" name="TextBox 10">
            <a:extLst>
              <a:ext uri="{FF2B5EF4-FFF2-40B4-BE49-F238E27FC236}">
                <a16:creationId xmlns:a16="http://schemas.microsoft.com/office/drawing/2014/main" id="{9D9674A1-F5A8-C2E4-2187-1301D3753499}"/>
              </a:ext>
            </a:extLst>
          </p:cNvPr>
          <p:cNvSpPr txBox="1"/>
          <p:nvPr/>
        </p:nvSpPr>
        <p:spPr>
          <a:xfrm>
            <a:off x="8833828" y="2903066"/>
            <a:ext cx="1236743" cy="287386"/>
          </a:xfrm>
          <a:prstGeom prst="rect">
            <a:avLst/>
          </a:prstGeom>
          <a:noFill/>
        </p:spPr>
        <p:txBody>
          <a:bodyPr wrap="square" rtlCol="0">
            <a:spAutoFit/>
          </a:bodyPr>
          <a:lstStyle/>
          <a:p>
            <a:pPr algn="ctr">
              <a:lnSpc>
                <a:spcPts val="1500"/>
              </a:lnSpc>
            </a:pP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Amygdala</a:t>
            </a:r>
          </a:p>
        </p:txBody>
      </p:sp>
      <p:sp>
        <p:nvSpPr>
          <p:cNvPr id="12" name="TextBox 11">
            <a:extLst>
              <a:ext uri="{FF2B5EF4-FFF2-40B4-BE49-F238E27FC236}">
                <a16:creationId xmlns:a16="http://schemas.microsoft.com/office/drawing/2014/main" id="{C32640B3-4AF0-7FE7-FC1D-DA4568190A6E}"/>
              </a:ext>
            </a:extLst>
          </p:cNvPr>
          <p:cNvSpPr txBox="1"/>
          <p:nvPr/>
        </p:nvSpPr>
        <p:spPr>
          <a:xfrm>
            <a:off x="8499425" y="4035650"/>
            <a:ext cx="1236743" cy="479747"/>
          </a:xfrm>
          <a:prstGeom prst="rect">
            <a:avLst/>
          </a:prstGeom>
          <a:noFill/>
        </p:spPr>
        <p:txBody>
          <a:bodyPr wrap="square" rtlCol="0">
            <a:spAutoFit/>
          </a:bodyPr>
          <a:lstStyle/>
          <a:p>
            <a:pPr algn="ctr">
              <a:lnSpc>
                <a:spcPts val="1500"/>
              </a:lnSpc>
            </a:pP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Fight/</a:t>
            </a:r>
            <a:b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Flight</a:t>
            </a:r>
          </a:p>
        </p:txBody>
      </p:sp>
      <p:sp>
        <p:nvSpPr>
          <p:cNvPr id="14" name="TextBox 13">
            <a:extLst>
              <a:ext uri="{FF2B5EF4-FFF2-40B4-BE49-F238E27FC236}">
                <a16:creationId xmlns:a16="http://schemas.microsoft.com/office/drawing/2014/main" id="{F00FF1E9-E9EA-B270-0F64-ABC9CE6C2CD8}"/>
              </a:ext>
            </a:extLst>
          </p:cNvPr>
          <p:cNvSpPr txBox="1"/>
          <p:nvPr/>
        </p:nvSpPr>
        <p:spPr>
          <a:xfrm>
            <a:off x="9224153" y="4046607"/>
            <a:ext cx="1236743" cy="287386"/>
          </a:xfrm>
          <a:prstGeom prst="rect">
            <a:avLst/>
          </a:prstGeom>
          <a:noFill/>
        </p:spPr>
        <p:txBody>
          <a:bodyPr wrap="square" rtlCol="0">
            <a:spAutoFit/>
          </a:bodyPr>
          <a:lstStyle/>
          <a:p>
            <a:pPr algn="ctr">
              <a:lnSpc>
                <a:spcPts val="1500"/>
              </a:lnSpc>
            </a:pP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Off</a:t>
            </a:r>
          </a:p>
        </p:txBody>
      </p:sp>
      <p:sp>
        <p:nvSpPr>
          <p:cNvPr id="15" name="TextBox 14">
            <a:extLst>
              <a:ext uri="{FF2B5EF4-FFF2-40B4-BE49-F238E27FC236}">
                <a16:creationId xmlns:a16="http://schemas.microsoft.com/office/drawing/2014/main" id="{517F8BCE-6703-31B5-BE8A-8813214FED60}"/>
              </a:ext>
            </a:extLst>
          </p:cNvPr>
          <p:cNvSpPr txBox="1"/>
          <p:nvPr/>
        </p:nvSpPr>
        <p:spPr>
          <a:xfrm>
            <a:off x="8745029" y="4587133"/>
            <a:ext cx="1452728" cy="287386"/>
          </a:xfrm>
          <a:prstGeom prst="rect">
            <a:avLst/>
          </a:prstGeom>
          <a:noFill/>
        </p:spPr>
        <p:txBody>
          <a:bodyPr wrap="square" rtlCol="0">
            <a:spAutoFit/>
          </a:bodyPr>
          <a:lstStyle/>
          <a:p>
            <a:pPr algn="ctr">
              <a:lnSpc>
                <a:spcPts val="1500"/>
              </a:lnSpc>
            </a:pP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Hypothalamus</a:t>
            </a:r>
          </a:p>
        </p:txBody>
      </p:sp>
      <p:sp>
        <p:nvSpPr>
          <p:cNvPr id="16" name="TextBox 15">
            <a:extLst>
              <a:ext uri="{FF2B5EF4-FFF2-40B4-BE49-F238E27FC236}">
                <a16:creationId xmlns:a16="http://schemas.microsoft.com/office/drawing/2014/main" id="{ECED1827-520B-F949-D6AD-7BE192917147}"/>
              </a:ext>
            </a:extLst>
          </p:cNvPr>
          <p:cNvSpPr txBox="1"/>
          <p:nvPr/>
        </p:nvSpPr>
        <p:spPr>
          <a:xfrm>
            <a:off x="7015717" y="3125683"/>
            <a:ext cx="1457723" cy="287386"/>
          </a:xfrm>
          <a:prstGeom prst="rect">
            <a:avLst/>
          </a:prstGeom>
          <a:noFill/>
        </p:spPr>
        <p:txBody>
          <a:bodyPr wrap="square" rtlCol="0">
            <a:spAutoFit/>
          </a:bodyPr>
          <a:lstStyle/>
          <a:p>
            <a:pPr algn="ctr">
              <a:lnSpc>
                <a:spcPts val="1500"/>
              </a:lnSpc>
            </a:pP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Low Road</a:t>
            </a:r>
          </a:p>
        </p:txBody>
      </p:sp>
      <p:sp>
        <p:nvSpPr>
          <p:cNvPr id="17" name="Slide Number Placeholder 16">
            <a:extLst>
              <a:ext uri="{FF2B5EF4-FFF2-40B4-BE49-F238E27FC236}">
                <a16:creationId xmlns:a16="http://schemas.microsoft.com/office/drawing/2014/main" id="{9412CF9D-BCD5-DE28-5FBA-E9567FCDFCBC}"/>
              </a:ext>
            </a:extLst>
          </p:cNvPr>
          <p:cNvSpPr>
            <a:spLocks noGrp="1"/>
          </p:cNvSpPr>
          <p:nvPr>
            <p:ph type="sldNum" sz="quarter" idx="4"/>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6</a:t>
            </a:fld>
            <a:endParaRPr lang="en-US" dirty="0">
              <a:latin typeface="Calibri" panose="020F0502020204030204" pitchFamily="34" charset="0"/>
            </a:endParaRPr>
          </a:p>
        </p:txBody>
      </p:sp>
      <p:pic>
        <p:nvPicPr>
          <p:cNvPr id="7" name="Picture 6">
            <a:extLst>
              <a:ext uri="{FF2B5EF4-FFF2-40B4-BE49-F238E27FC236}">
                <a16:creationId xmlns:a16="http://schemas.microsoft.com/office/drawing/2014/main" id="{91468142-F8E0-91C6-D6F7-9831C4E8C14B}"/>
              </a:ext>
            </a:extLst>
          </p:cNvPr>
          <p:cNvPicPr>
            <a:picLocks noChangeAspect="1"/>
          </p:cNvPicPr>
          <p:nvPr/>
        </p:nvPicPr>
        <p:blipFill>
          <a:blip r:embed="rId5">
            <a:extLst>
              <a:ext uri="{28A0092B-C50C-407E-A947-70E740481C1C}">
                <a14:useLocalDpi xmlns:a14="http://schemas.microsoft.com/office/drawing/2010/main" val="0"/>
              </a:ext>
            </a:extLst>
          </a:blip>
          <a:srcRect t="5544" b="5544"/>
          <a:stretch/>
        </p:blipFill>
        <p:spPr>
          <a:xfrm>
            <a:off x="8740630" y="1879381"/>
            <a:ext cx="1078920" cy="953827"/>
          </a:xfrm>
          <a:prstGeom prst="rect">
            <a:avLst/>
          </a:prstGeom>
        </p:spPr>
      </p:pic>
    </p:spTree>
    <p:extLst>
      <p:ext uri="{BB962C8B-B14F-4D97-AF65-F5344CB8AC3E}">
        <p14:creationId xmlns:p14="http://schemas.microsoft.com/office/powerpoint/2010/main" val="10937403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D414E7-2D0E-C576-E32D-C24639E9D842}"/>
              </a:ext>
            </a:extLst>
          </p:cNvPr>
          <p:cNvSpPr/>
          <p:nvPr/>
        </p:nvSpPr>
        <p:spPr>
          <a:xfrm>
            <a:off x="0" y="528807"/>
            <a:ext cx="4914900" cy="5719593"/>
          </a:xfrm>
          <a:prstGeom prst="rect">
            <a:avLst/>
          </a:prstGeom>
          <a:solidFill>
            <a:srgbClr val="0E213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sp>
        <p:nvSpPr>
          <p:cNvPr id="4" name="TextBox 3">
            <a:extLst>
              <a:ext uri="{FF2B5EF4-FFF2-40B4-BE49-F238E27FC236}">
                <a16:creationId xmlns:a16="http://schemas.microsoft.com/office/drawing/2014/main" id="{E10012CE-4729-868D-3C14-9107028D4475}"/>
              </a:ext>
            </a:extLst>
          </p:cNvPr>
          <p:cNvSpPr txBox="1"/>
          <p:nvPr/>
        </p:nvSpPr>
        <p:spPr>
          <a:xfrm>
            <a:off x="7920228" y="2275575"/>
            <a:ext cx="3060654" cy="2292935"/>
          </a:xfrm>
          <a:prstGeom prst="rect">
            <a:avLst/>
          </a:prstGeom>
          <a:noFill/>
        </p:spPr>
        <p:txBody>
          <a:bodyPr wrap="square" rtlCol="0">
            <a:spAutoFit/>
          </a:bodyPr>
          <a:lstStyle/>
          <a:p>
            <a:pPr>
              <a:spcAft>
                <a:spcPts val="4200"/>
              </a:spcAft>
            </a:pPr>
            <a:r>
              <a:rPr lang="en-US" sz="3600" b="0" dirty="0">
                <a:latin typeface="Calibri" panose="020F0502020204030204" pitchFamily="34" charset="0"/>
                <a:cs typeface="Calibri" panose="020F0502020204030204" pitchFamily="34" charset="0"/>
              </a:rPr>
              <a:t>Death</a:t>
            </a:r>
          </a:p>
          <a:p>
            <a:pPr>
              <a:spcAft>
                <a:spcPts val="4200"/>
              </a:spcAft>
            </a:pPr>
            <a:r>
              <a:rPr lang="en-US" sz="3600" b="0" dirty="0">
                <a:latin typeface="Calibri" panose="020F0502020204030204" pitchFamily="34" charset="0"/>
                <a:cs typeface="Calibri" panose="020F0502020204030204" pitchFamily="34" charset="0"/>
              </a:rPr>
              <a:t>Getting kicked out of the tribe</a:t>
            </a:r>
          </a:p>
        </p:txBody>
      </p:sp>
      <p:sp>
        <p:nvSpPr>
          <p:cNvPr id="2" name="Title 1">
            <a:extLst>
              <a:ext uri="{FF2B5EF4-FFF2-40B4-BE49-F238E27FC236}">
                <a16:creationId xmlns:a16="http://schemas.microsoft.com/office/drawing/2014/main" id="{4C73EDBD-8E4A-E9B8-7F9A-CDA05D7D4464}"/>
              </a:ext>
            </a:extLst>
          </p:cNvPr>
          <p:cNvSpPr>
            <a:spLocks noGrp="1"/>
          </p:cNvSpPr>
          <p:nvPr>
            <p:ph type="title"/>
          </p:nvPr>
        </p:nvSpPr>
        <p:spPr>
          <a:xfrm>
            <a:off x="645435" y="2170800"/>
            <a:ext cx="3475745" cy="2518157"/>
          </a:xfrm>
        </p:spPr>
        <p:txBody>
          <a:bodyPr>
            <a:noAutofit/>
          </a:bodyPr>
          <a:lstStyle/>
          <a:p>
            <a:pPr marL="0" marR="0" lvl="0" indent="0" defTabSz="914400" rtl="0" eaLnBrk="1" fontAlgn="base" latinLnBrk="0" hangingPunct="1">
              <a:lnSpc>
                <a:spcPct val="100000"/>
              </a:lnSpc>
              <a:spcBef>
                <a:spcPct val="0"/>
              </a:spcBef>
              <a:spcAft>
                <a:spcPct val="0"/>
              </a:spcAft>
              <a:tabLst/>
              <a:defRPr/>
            </a:pPr>
            <a:r>
              <a:rPr kumimoji="0" lang="en-US" sz="3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Purpose of </a:t>
            </a:r>
            <a:br>
              <a:rPr kumimoji="0" lang="en-US" sz="3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r>
              <a:rPr kumimoji="0" lang="en-US" sz="3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the Monkey Mind—</a:t>
            </a:r>
            <a:br>
              <a:rPr kumimoji="0" lang="en-US" sz="3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r>
              <a:rPr kumimoji="0" lang="en-US" sz="3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Protect Us From Primordial Threats</a:t>
            </a:r>
            <a:endParaRPr lang="en-US" sz="3400" dirty="0"/>
          </a:p>
        </p:txBody>
      </p:sp>
      <p:pic>
        <p:nvPicPr>
          <p:cNvPr id="7" name="Picture 6">
            <a:extLst>
              <a:ext uri="{FF2B5EF4-FFF2-40B4-BE49-F238E27FC236}">
                <a16:creationId xmlns:a16="http://schemas.microsoft.com/office/drawing/2014/main" id="{93B3DEE6-4D69-DB1C-3A1F-A479F2DE3036}"/>
              </a:ext>
            </a:extLst>
          </p:cNvPr>
          <p:cNvPicPr>
            <a:picLocks noChangeAspect="1"/>
          </p:cNvPicPr>
          <p:nvPr/>
        </p:nvPicPr>
        <p:blipFill>
          <a:blip r:embed="rId3">
            <a:extLst>
              <a:ext uri="{28A0092B-C50C-407E-A947-70E740481C1C}">
                <a14:useLocalDpi xmlns:a14="http://schemas.microsoft.com/office/drawing/2010/main" val="0"/>
              </a:ext>
            </a:extLst>
          </a:blip>
          <a:srcRect l="1871" r="1871"/>
          <a:stretch/>
        </p:blipFill>
        <p:spPr>
          <a:xfrm>
            <a:off x="7072850" y="2170800"/>
            <a:ext cx="642957" cy="731520"/>
          </a:xfrm>
          <a:prstGeom prst="rect">
            <a:avLst/>
          </a:prstGeom>
        </p:spPr>
      </p:pic>
      <p:pic>
        <p:nvPicPr>
          <p:cNvPr id="9" name="Picture 8">
            <a:extLst>
              <a:ext uri="{FF2B5EF4-FFF2-40B4-BE49-F238E27FC236}">
                <a16:creationId xmlns:a16="http://schemas.microsoft.com/office/drawing/2014/main" id="{82310A41-12C6-33C5-CED0-D35196A5D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304" y="3500563"/>
            <a:ext cx="1484339" cy="914400"/>
          </a:xfrm>
          <a:prstGeom prst="rect">
            <a:avLst/>
          </a:prstGeom>
        </p:spPr>
      </p:pic>
      <p:sp>
        <p:nvSpPr>
          <p:cNvPr id="8" name="Slide Number Placeholder 7">
            <a:extLst>
              <a:ext uri="{FF2B5EF4-FFF2-40B4-BE49-F238E27FC236}">
                <a16:creationId xmlns:a16="http://schemas.microsoft.com/office/drawing/2014/main" id="{D983E639-96DA-59E9-692F-33C01674F7B8}"/>
              </a:ext>
            </a:extLst>
          </p:cNvPr>
          <p:cNvSpPr>
            <a:spLocks noGrp="1"/>
          </p:cNvSpPr>
          <p:nvPr>
            <p:ph type="sldNum" sz="quarter" idx="4"/>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7</a:t>
            </a:fld>
            <a:endParaRPr lang="en-US" dirty="0">
              <a:latin typeface="Calibri" panose="020F0502020204030204" pitchFamily="34" charset="0"/>
            </a:endParaRPr>
          </a:p>
        </p:txBody>
      </p:sp>
    </p:spTree>
    <p:extLst>
      <p:ext uri="{BB962C8B-B14F-4D97-AF65-F5344CB8AC3E}">
        <p14:creationId xmlns:p14="http://schemas.microsoft.com/office/powerpoint/2010/main" val="18389976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7C908E-AA6B-0108-2071-5921F05CFDD9}"/>
              </a:ext>
            </a:extLst>
          </p:cNvPr>
          <p:cNvSpPr/>
          <p:nvPr/>
        </p:nvSpPr>
        <p:spPr>
          <a:xfrm>
            <a:off x="0" y="528807"/>
            <a:ext cx="4914900" cy="5719593"/>
          </a:xfrm>
          <a:prstGeom prst="rect">
            <a:avLst/>
          </a:prstGeom>
          <a:solidFill>
            <a:srgbClr val="0E213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sp>
        <p:nvSpPr>
          <p:cNvPr id="5" name="Title 4">
            <a:extLst>
              <a:ext uri="{FF2B5EF4-FFF2-40B4-BE49-F238E27FC236}">
                <a16:creationId xmlns:a16="http://schemas.microsoft.com/office/drawing/2014/main" id="{52834C08-946C-B04C-6463-124574E1AF78}"/>
              </a:ext>
            </a:extLst>
          </p:cNvPr>
          <p:cNvSpPr>
            <a:spLocks noGrp="1"/>
          </p:cNvSpPr>
          <p:nvPr>
            <p:ph type="title"/>
          </p:nvPr>
        </p:nvSpPr>
        <p:spPr>
          <a:xfrm>
            <a:off x="1095826" y="3081994"/>
            <a:ext cx="3436983" cy="1504520"/>
          </a:xfrm>
        </p:spPr>
        <p:txBody>
          <a:bodyPr>
            <a:noAutofit/>
          </a:bodyPr>
          <a:lstStyle/>
          <a:p>
            <a:pPr algn="l"/>
            <a:r>
              <a:rPr lang="en-US" sz="3400" b="0" dirty="0">
                <a:latin typeface="Calibri" panose="020F0502020204030204" pitchFamily="34" charset="0"/>
                <a:cs typeface="Calibri" panose="020F0502020204030204" pitchFamily="34" charset="0"/>
              </a:rPr>
              <a:t>Two Simple Mistakes of the Monkey Mind</a:t>
            </a:r>
          </a:p>
        </p:txBody>
      </p:sp>
      <p:sp>
        <p:nvSpPr>
          <p:cNvPr id="4" name="TextBox 3">
            <a:extLst>
              <a:ext uri="{FF2B5EF4-FFF2-40B4-BE49-F238E27FC236}">
                <a16:creationId xmlns:a16="http://schemas.microsoft.com/office/drawing/2014/main" id="{6213AC0D-0592-7D94-D58F-EB479F57B225}"/>
              </a:ext>
            </a:extLst>
          </p:cNvPr>
          <p:cNvSpPr txBox="1"/>
          <p:nvPr/>
        </p:nvSpPr>
        <p:spPr>
          <a:xfrm>
            <a:off x="6310936" y="2556138"/>
            <a:ext cx="5040687" cy="1723549"/>
          </a:xfrm>
          <a:prstGeom prst="rect">
            <a:avLst/>
          </a:prstGeom>
          <a:noFill/>
        </p:spPr>
        <p:txBody>
          <a:bodyPr wrap="square" rtlCol="0">
            <a:spAutoFit/>
          </a:bodyPr>
          <a:lstStyle/>
          <a:p>
            <a:pPr marL="365760" indent="-365760">
              <a:spcAft>
                <a:spcPts val="1200"/>
              </a:spcAft>
              <a:buAutoNum type="arabicPeriod"/>
            </a:pPr>
            <a:r>
              <a:rPr lang="en-US" sz="3200" b="0" dirty="0">
                <a:latin typeface="Calibri" panose="020F0502020204030204" pitchFamily="34" charset="0"/>
                <a:cs typeface="Calibri" panose="020F0502020204030204" pitchFamily="34" charset="0"/>
              </a:rPr>
              <a:t>It overestimates threats</a:t>
            </a:r>
          </a:p>
          <a:p>
            <a:pPr marL="365760" indent="-365760">
              <a:buAutoNum type="arabicPeriod"/>
            </a:pPr>
            <a:r>
              <a:rPr lang="en-US" sz="3200" b="0" dirty="0">
                <a:latin typeface="Calibri" panose="020F0502020204030204" pitchFamily="34" charset="0"/>
                <a:cs typeface="Calibri" panose="020F0502020204030204" pitchFamily="34" charset="0"/>
              </a:rPr>
              <a:t>It underestimates our ability to cope</a:t>
            </a:r>
          </a:p>
        </p:txBody>
      </p:sp>
      <p:sp>
        <p:nvSpPr>
          <p:cNvPr id="2" name="Slide Number Placeholder 1">
            <a:extLst>
              <a:ext uri="{FF2B5EF4-FFF2-40B4-BE49-F238E27FC236}">
                <a16:creationId xmlns:a16="http://schemas.microsoft.com/office/drawing/2014/main" id="{D0308265-5576-7F0A-CD2B-5F486B34C48B}"/>
              </a:ext>
            </a:extLst>
          </p:cNvPr>
          <p:cNvSpPr>
            <a:spLocks noGrp="1"/>
          </p:cNvSpPr>
          <p:nvPr>
            <p:ph type="sldNum" sz="quarter" idx="4"/>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8</a:t>
            </a:fld>
            <a:endParaRPr lang="en-US" dirty="0">
              <a:latin typeface="Calibri" panose="020F0502020204030204" pitchFamily="34" charset="0"/>
            </a:endParaRPr>
          </a:p>
        </p:txBody>
      </p:sp>
      <p:pic>
        <p:nvPicPr>
          <p:cNvPr id="7" name="Picture 6">
            <a:extLst>
              <a:ext uri="{FF2B5EF4-FFF2-40B4-BE49-F238E27FC236}">
                <a16:creationId xmlns:a16="http://schemas.microsoft.com/office/drawing/2014/main" id="{E5E0B95F-7570-6DF5-5FFC-AEAE8BBCCAC0}"/>
              </a:ext>
            </a:extLst>
          </p:cNvPr>
          <p:cNvPicPr>
            <a:picLocks noChangeAspect="1"/>
          </p:cNvPicPr>
          <p:nvPr/>
        </p:nvPicPr>
        <p:blipFill>
          <a:blip r:embed="rId3">
            <a:extLst>
              <a:ext uri="{28A0092B-C50C-407E-A947-70E740481C1C}">
                <a14:useLocalDpi xmlns:a14="http://schemas.microsoft.com/office/drawing/2010/main" val="0"/>
              </a:ext>
            </a:extLst>
          </a:blip>
          <a:srcRect t="5544" b="5544"/>
          <a:stretch/>
        </p:blipFill>
        <p:spPr>
          <a:xfrm>
            <a:off x="1480011" y="1496547"/>
            <a:ext cx="1613384" cy="1426324"/>
          </a:xfrm>
          <a:prstGeom prst="rect">
            <a:avLst/>
          </a:prstGeom>
        </p:spPr>
      </p:pic>
    </p:spTree>
    <p:extLst>
      <p:ext uri="{BB962C8B-B14F-4D97-AF65-F5344CB8AC3E}">
        <p14:creationId xmlns:p14="http://schemas.microsoft.com/office/powerpoint/2010/main" val="40089464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DC5B006-FCCF-40CE-29BE-FC836EE84E1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78696" y="774700"/>
            <a:ext cx="5837003" cy="5468886"/>
          </a:xfrm>
          <a:prstGeom prst="rect">
            <a:avLst/>
          </a:prstGeom>
        </p:spPr>
      </p:pic>
      <p:sp>
        <p:nvSpPr>
          <p:cNvPr id="11" name="Rectangle 10">
            <a:extLst>
              <a:ext uri="{FF2B5EF4-FFF2-40B4-BE49-F238E27FC236}">
                <a16:creationId xmlns:a16="http://schemas.microsoft.com/office/drawing/2014/main" id="{19B1721C-1D2A-6AD2-AB1E-393E51D2E0E2}"/>
              </a:ext>
            </a:extLst>
          </p:cNvPr>
          <p:cNvSpPr/>
          <p:nvPr/>
        </p:nvSpPr>
        <p:spPr>
          <a:xfrm>
            <a:off x="0" y="528807"/>
            <a:ext cx="4914900" cy="5719593"/>
          </a:xfrm>
          <a:prstGeom prst="rect">
            <a:avLst/>
          </a:prstGeom>
          <a:solidFill>
            <a:srgbClr val="0E213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Narrow"/>
              <a:ea typeface="+mn-ea"/>
              <a:cs typeface="+mn-cs"/>
            </a:endParaRPr>
          </a:p>
        </p:txBody>
      </p:sp>
      <p:sp>
        <p:nvSpPr>
          <p:cNvPr id="3" name="TextBox 2">
            <a:extLst>
              <a:ext uri="{FF2B5EF4-FFF2-40B4-BE49-F238E27FC236}">
                <a16:creationId xmlns:a16="http://schemas.microsoft.com/office/drawing/2014/main" id="{357D8000-E9ED-4AF6-E8FF-565C97FB0EBE}"/>
              </a:ext>
            </a:extLst>
          </p:cNvPr>
          <p:cNvSpPr txBox="1"/>
          <p:nvPr/>
        </p:nvSpPr>
        <p:spPr>
          <a:xfrm>
            <a:off x="856166" y="2225408"/>
            <a:ext cx="3199063" cy="2185214"/>
          </a:xfrm>
          <a:prstGeom prst="rect">
            <a:avLst/>
          </a:prstGeom>
          <a:noFill/>
        </p:spPr>
        <p:txBody>
          <a:bodyPr wrap="square" rtlCol="0">
            <a:spAutoFit/>
          </a:bodyPr>
          <a:lstStyle/>
          <a:p>
            <a:pPr>
              <a:spcAft>
                <a:spcPts val="1200"/>
              </a:spcAft>
            </a:pPr>
            <a:r>
              <a:rPr lang="en-US" sz="3400" b="0" dirty="0">
                <a:solidFill>
                  <a:schemeClr val="bg1"/>
                </a:solidFill>
                <a:latin typeface="Calibri" panose="020F0502020204030204" pitchFamily="34" charset="0"/>
                <a:cs typeface="Calibri" panose="020F0502020204030204" pitchFamily="34" charset="0"/>
              </a:rPr>
              <a:t>How the Monkey Views the World (The Monkey Mindset)</a:t>
            </a:r>
          </a:p>
        </p:txBody>
      </p:sp>
      <p:sp>
        <p:nvSpPr>
          <p:cNvPr id="8" name="TextBox 7">
            <a:extLst>
              <a:ext uri="{FF2B5EF4-FFF2-40B4-BE49-F238E27FC236}">
                <a16:creationId xmlns:a16="http://schemas.microsoft.com/office/drawing/2014/main" id="{AB7E594F-B15B-3E6F-AA18-CEEC875BBC6B}"/>
              </a:ext>
            </a:extLst>
          </p:cNvPr>
          <p:cNvSpPr txBox="1"/>
          <p:nvPr/>
        </p:nvSpPr>
        <p:spPr>
          <a:xfrm>
            <a:off x="5885961" y="2014463"/>
            <a:ext cx="1851838" cy="1000274"/>
          </a:xfrm>
          <a:prstGeom prst="rect">
            <a:avLst/>
          </a:prstGeom>
          <a:noFill/>
        </p:spPr>
        <p:txBody>
          <a:bodyPr wrap="square" rtlCol="0">
            <a:spAutoFit/>
          </a:bodyPr>
          <a:lstStyle/>
          <a:p>
            <a:pPr algn="ctr">
              <a:spcAft>
                <a:spcPts val="600"/>
              </a:spcAft>
            </a:pPr>
            <a:r>
              <a:rPr lang="en-US" sz="2000" dirty="0">
                <a:latin typeface="Calibri" panose="020F0502020204030204" pitchFamily="34" charset="0"/>
                <a:cs typeface="Calibri" panose="020F0502020204030204" pitchFamily="34" charset="0"/>
              </a:rPr>
              <a:t>Intolerance of Uncertainty</a:t>
            </a:r>
          </a:p>
          <a:p>
            <a:pPr algn="ctr"/>
            <a:r>
              <a:rPr lang="en-US" sz="1400" b="0" dirty="0">
                <a:latin typeface="Calibri" panose="020F0502020204030204" pitchFamily="34" charset="0"/>
                <a:cs typeface="Calibri" panose="020F0502020204030204" pitchFamily="34" charset="0"/>
              </a:rPr>
              <a:t>I must be 100% certain</a:t>
            </a:r>
          </a:p>
        </p:txBody>
      </p:sp>
      <p:sp>
        <p:nvSpPr>
          <p:cNvPr id="9" name="TextBox 8">
            <a:extLst>
              <a:ext uri="{FF2B5EF4-FFF2-40B4-BE49-F238E27FC236}">
                <a16:creationId xmlns:a16="http://schemas.microsoft.com/office/drawing/2014/main" id="{1CA0BDCC-3722-9C3F-13E5-998F4E042421}"/>
              </a:ext>
            </a:extLst>
          </p:cNvPr>
          <p:cNvSpPr txBox="1"/>
          <p:nvPr/>
        </p:nvSpPr>
        <p:spPr>
          <a:xfrm>
            <a:off x="9038263" y="2060629"/>
            <a:ext cx="1851838" cy="907941"/>
          </a:xfrm>
          <a:prstGeom prst="rect">
            <a:avLst/>
          </a:prstGeom>
          <a:noFill/>
        </p:spPr>
        <p:txBody>
          <a:bodyPr wrap="square" rtlCol="0">
            <a:spAutoFit/>
          </a:bodyPr>
          <a:lstStyle/>
          <a:p>
            <a:pPr algn="ctr">
              <a:spcAft>
                <a:spcPts val="600"/>
              </a:spcAft>
            </a:pPr>
            <a:r>
              <a:rPr lang="en-US" sz="2000" dirty="0">
                <a:latin typeface="Calibri" panose="020F0502020204030204" pitchFamily="34" charset="0"/>
                <a:cs typeface="Calibri" panose="020F0502020204030204" pitchFamily="34" charset="0"/>
              </a:rPr>
              <a:t>Perfectionism</a:t>
            </a:r>
          </a:p>
          <a:p>
            <a:pPr algn="ctr"/>
            <a:r>
              <a:rPr lang="en-US" sz="1400" b="0" dirty="0">
                <a:latin typeface="Calibri" panose="020F0502020204030204" pitchFamily="34" charset="0"/>
                <a:cs typeface="Calibri" panose="020F0502020204030204" pitchFamily="34" charset="0"/>
              </a:rPr>
              <a:t>I must not make mistakes</a:t>
            </a:r>
          </a:p>
        </p:txBody>
      </p:sp>
      <p:sp>
        <p:nvSpPr>
          <p:cNvPr id="10" name="TextBox 9">
            <a:extLst>
              <a:ext uri="{FF2B5EF4-FFF2-40B4-BE49-F238E27FC236}">
                <a16:creationId xmlns:a16="http://schemas.microsoft.com/office/drawing/2014/main" id="{7AFD8691-FE79-3E4A-7A6D-DD502575F5E7}"/>
              </a:ext>
            </a:extLst>
          </p:cNvPr>
          <p:cNvSpPr txBox="1"/>
          <p:nvPr/>
        </p:nvSpPr>
        <p:spPr>
          <a:xfrm>
            <a:off x="7139730" y="4766649"/>
            <a:ext cx="2537276" cy="907941"/>
          </a:xfrm>
          <a:prstGeom prst="rect">
            <a:avLst/>
          </a:prstGeom>
          <a:noFill/>
        </p:spPr>
        <p:txBody>
          <a:bodyPr wrap="square" rtlCol="0">
            <a:spAutoFit/>
          </a:bodyPr>
          <a:lstStyle/>
          <a:p>
            <a:pPr algn="ctr">
              <a:spcAft>
                <a:spcPts val="600"/>
              </a:spcAft>
            </a:pPr>
            <a:r>
              <a:rPr lang="en-US" sz="2000" dirty="0">
                <a:latin typeface="Calibri" panose="020F0502020204030204" pitchFamily="34" charset="0"/>
                <a:cs typeface="Calibri" panose="020F0502020204030204" pitchFamily="34" charset="0"/>
              </a:rPr>
              <a:t>Over-responsibility</a:t>
            </a:r>
          </a:p>
          <a:p>
            <a:pPr algn="ctr"/>
            <a:r>
              <a:rPr lang="en-US" sz="1400" b="0" dirty="0">
                <a:latin typeface="Calibri" panose="020F0502020204030204" pitchFamily="34" charset="0"/>
                <a:cs typeface="Calibri" panose="020F0502020204030204" pitchFamily="34" charset="0"/>
              </a:rPr>
              <a:t>I’m responsible for everyone’s happiness and safety</a:t>
            </a:r>
          </a:p>
        </p:txBody>
      </p:sp>
      <p:pic>
        <p:nvPicPr>
          <p:cNvPr id="15" name="Picture 14" descr="A screenshot of a computer screen&#10;&#10;Description automatically generated">
            <a:extLst>
              <a:ext uri="{FF2B5EF4-FFF2-40B4-BE49-F238E27FC236}">
                <a16:creationId xmlns:a16="http://schemas.microsoft.com/office/drawing/2014/main" id="{024B1670-D839-BC22-D190-A973112B24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000" t="41005" r="51146" b="40432"/>
          <a:stretch/>
        </p:blipFill>
        <p:spPr>
          <a:xfrm>
            <a:off x="6364475" y="1122082"/>
            <a:ext cx="881406" cy="1005840"/>
          </a:xfrm>
          <a:prstGeom prst="rect">
            <a:avLst/>
          </a:prstGeom>
        </p:spPr>
      </p:pic>
      <p:pic>
        <p:nvPicPr>
          <p:cNvPr id="17" name="Picture 16" descr="A screen shot of a phone&#10;&#10;Description automatically generated">
            <a:extLst>
              <a:ext uri="{FF2B5EF4-FFF2-40B4-BE49-F238E27FC236}">
                <a16:creationId xmlns:a16="http://schemas.microsoft.com/office/drawing/2014/main" id="{79F90CEB-18BD-185F-F702-EA4A85CED2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9519" b="59630"/>
          <a:stretch/>
        </p:blipFill>
        <p:spPr>
          <a:xfrm>
            <a:off x="9568531" y="1242346"/>
            <a:ext cx="820605" cy="822960"/>
          </a:xfrm>
          <a:prstGeom prst="rect">
            <a:avLst/>
          </a:prstGeom>
        </p:spPr>
      </p:pic>
      <p:pic>
        <p:nvPicPr>
          <p:cNvPr id="19" name="Picture 18" descr="A blue line drawing of a face with a check mark and a circle&#10;&#10;Description automatically generated">
            <a:extLst>
              <a:ext uri="{FF2B5EF4-FFF2-40B4-BE49-F238E27FC236}">
                <a16:creationId xmlns:a16="http://schemas.microsoft.com/office/drawing/2014/main" id="{1DF3BE6A-7F7E-3F14-83E9-C502C176FE9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r="-11348" b="52298"/>
          <a:stretch/>
        </p:blipFill>
        <p:spPr>
          <a:xfrm>
            <a:off x="8162833" y="4044862"/>
            <a:ext cx="682176" cy="731520"/>
          </a:xfrm>
          <a:prstGeom prst="rect">
            <a:avLst/>
          </a:prstGeom>
        </p:spPr>
      </p:pic>
      <p:sp>
        <p:nvSpPr>
          <p:cNvPr id="2" name="Slide Number Placeholder 1">
            <a:extLst>
              <a:ext uri="{FF2B5EF4-FFF2-40B4-BE49-F238E27FC236}">
                <a16:creationId xmlns:a16="http://schemas.microsoft.com/office/drawing/2014/main" id="{79FD3BF2-53E3-E715-390F-94D399EB443D}"/>
              </a:ext>
            </a:extLst>
          </p:cNvPr>
          <p:cNvSpPr>
            <a:spLocks noGrp="1"/>
          </p:cNvSpPr>
          <p:nvPr>
            <p:ph type="sldNum" sz="quarter" idx="4"/>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9</a:t>
            </a:fld>
            <a:endParaRPr lang="en-US" dirty="0">
              <a:latin typeface="Calibri" panose="020F0502020204030204" pitchFamily="34" charset="0"/>
            </a:endParaRPr>
          </a:p>
        </p:txBody>
      </p:sp>
    </p:spTree>
    <p:extLst>
      <p:ext uri="{BB962C8B-B14F-4D97-AF65-F5344CB8AC3E}">
        <p14:creationId xmlns:p14="http://schemas.microsoft.com/office/powerpoint/2010/main" val="3729043472"/>
      </p:ext>
    </p:extLst>
  </p:cSld>
  <p:clrMapOvr>
    <a:masterClrMapping/>
  </p:clrMapOvr>
  <p:transition>
    <p:fade/>
  </p:transition>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yNDZkZTk0Yy04ODY3LTQ3YjAtOTI2ZS0zMTBjMTIwZDQ5ZWEiIG9yaWdpbj0idXNlclNlbGVjdGVkIj48ZWxlbWVudCB1aWQ9ImlkX2NsYXNzaWZpY2F0aW9uX2NvbmZpZGVudGlhbCIgdmFsdWU9IiIgeG1sbnM9Imh0dHA6Ly93d3cuYm9sZG9uamFtZXMuY29tLzIwMDgvMDEvc2llL2ludGVybmFsL2xhYmVsIiAvPjxlbGVtZW50IHVpZD0iOGRkMmEzMWQtYTlmNS00YzNiLTlkZmUtODk2OTU2MTgzNDZmIiB2YWx1ZT0iIiB4bWxucz0iaHR0cDovL3d3dy5ib2xkb25qYW1lcy5jb20vMjAwOC8wMS9zaWUvaW50ZXJuYWwvbGFiZWwiIC8+PC9zaXNsPjxVc2VyTmFtZT5BRDFcREQ4MTgzMTwvVXNlck5hbWU+PERhdGVUaW1lPjIvMTYvMjAxNyA4OjQ4OjQ0IFBNPC9EYXRlVGltZT48TGFiZWxTdHJpbmc+Q29tcGFueSBDb25maWRlbnRpYWwgJiN4MjAwRjsmI3gyMDAxOyYjeDIwMDA7JiN4MjAwMjsmI3gyMDBCOyYjeDIwMDA7JiN4MjAwMTs8L0xhYmVsU3RyaW5nPjwvaXRlbT48L2xhYmVsSGlzdG9yeT4=</Value>
</WrappedLabelHistory>
</file>

<file path=customXml/item10.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11.xml><?xml version="1.0" encoding="utf-8"?>
<VariableList UniqueId="8381be1a-72af-4572-9402-14cf9798f07e" Name="SectionSelectionDs" ContentType="XML" MajorVersion="0" MinorVersion="1" isLocalCopy="False" IsBaseObject="False" DataSourceId="103" DataSourceMajorVersion="1" DataSourceMinorVersion="0"/>
</file>

<file path=customXml/item12.xml><?xml version="1.0" encoding="utf-8"?>
<DataSourceInfo>
  <Id>072b6b9f-7e20-4526-9aa8-a1dbb05ccbe4</Id>
  <MajorVersion>0</MajorVersion>
  <MinorVersion>1</MinorVersion>
  <DataSourceType>Ad_Hoc</DataSourceType>
  <Name>AD_HOC</Name>
  <Description/>
  <Filter/>
  <DataFields/>
</DataSourceInfo>
</file>

<file path=customXml/item13.xml><?xml version="1.0" encoding="utf-8"?>
<VariableListDefinition name="AD_HOC" displayName="AD_HOC" id="5f79bac0-1666-410b-9f2f-75cdcc3c62c7" isdomainofvalue="False" dataSourceId="072b6b9f-7e20-4526-9aa8-a1dbb05ccbe4"/>
</file>

<file path=customXml/item14.xml><?xml version="1.0" encoding="utf-8"?>
<VariableList UniqueId="46b1cff3-c939-4ffc-ae49-d66a0fd4aefe" Name="Computed" ContentType="XML" MajorVersion="0" MinorVersion="1" isLocalCopy="False" IsBaseObject="False" DataSourceId="c13b40d7-9245-4b2c-8483-46fc753d2632" DataSourceMajorVersion="0" DataSourceMinorVersion="1"/>
</file>

<file path=customXml/item15.xml><?xml version="1.0" encoding="utf-8"?>
<DataSourceMapping>
  <Id>49e15397-503e-4678-b158-f09a344ccd98</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16.xml><?xml version="1.0" encoding="utf-8"?>
<DataSourceInfo>
  <Id>36cb65b5-7baf-4ea6-bfdd-b9bd8ffbff4d</Id>
  <MajorVersion>0</MajorVersion>
  <MinorVersion>1</MinorVersion>
  <DataSourceType>System</DataSourceType>
  <Name>System</Name>
  <Description/>
  <Filter/>
  <DataFields/>
</DataSourceInfo>
</file>

<file path=customXml/item17.xml><?xml version="1.0" encoding="utf-8"?>
<DataSourceMapping>
  <Id>488014d3-30fb-4999-b2e9-013731ce3f02</Id>
  <Name>EXPRESSION_VARIABLE_MAPPING</Name>
  <TargetDataSource>36cb65b5-7baf-4ea6-bfdd-b9bd8ffbff4d</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8.xml><?xml version="1.0" encoding="utf-8"?>
<VariableList UniqueId="74288eef-279c-40ca-817b-9781254bb183" Name="System" ContentType="XML" MajorVersion="0" MinorVersion="1" isLocalCopy="False" IsBaseObject="False" DataSourceId="36cb65b5-7baf-4ea6-bfdd-b9bd8ffbff4d" DataSourceMajorVersion="0" DataSourceMinorVersion="1"/>
</file>

<file path=customXml/item19.xml><?xml version="1.0" encoding="utf-8"?>
<AllExternalAdhocVariableMapping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f7d74f-6ef0-4e42-bfb5-48c22d5a8637">
      <Terms xmlns="http://schemas.microsoft.com/office/infopath/2007/PartnerControls"/>
    </lcf76f155ced4ddcb4097134ff3c332f>
    <TaxCatchAll xmlns="65a51801-ec80-49bd-9bc3-86cb9f3d0aa5" xsi:nil="true"/>
  </documentManagement>
</p:properties>
</file>

<file path=customXml/item20.xml><?xml version="1.0" encoding="utf-8"?>
<VariableList UniqueId="5f79bac0-1666-410b-9f2f-75cdcc3c62c7" Name="AD_HOC" ContentType="XML" MajorVersion="0" MinorVersion="1" isLocalCopy="False" IsBaseObject="False" DataSourceId="072b6b9f-7e20-4526-9aa8-a1dbb05ccbe4" DataSourceMajorVersion="0" DataSourceMinorVersion="1"/>
</file>

<file path=customXml/item21.xml><?xml version="1.0" encoding="utf-8"?>
<VariableListDefinition name="System" displayName="System" id="74288eef-279c-40ca-817b-9781254bb183" isdomainofvalue="False" dataSourceId="36cb65b5-7baf-4ea6-bfdd-b9bd8ffbff4d"/>
</file>

<file path=customXml/item22.xml><?xml version="1.0" encoding="utf-8"?>
<DataSourceInfo>
  <Id>c13b40d7-9245-4b2c-8483-46fc753d2632</Id>
  <MajorVersion>0</MajorVersion>
  <MinorVersion>1</MinorVersion>
  <DataSourceType>Expression</DataSourceType>
  <Name>Computed</Name>
  <Description/>
  <Filter/>
  <DataFields/>
</DataSourceInfo>
</file>

<file path=customXml/item23.xml><?xml version="1.0" encoding="utf-8"?>
<VariableListDefinition name="Computed" displayName="Computed" id="46b1cff3-c939-4ffc-ae49-d66a0fd4aefe" isdomainofvalue="False" dataSourceId="c13b40d7-9245-4b2c-8483-46fc753d2632"/>
</file>

<file path=customXml/item24.xml><?xml version="1.0" encoding="utf-8"?>
<SourceDataModel Name="AD_HOC" TargetDataSourceId="072b6b9f-7e20-4526-9aa8-a1dbb05ccbe4"/>
</file>

<file path=customXml/item3.xml><?xml version="1.0" encoding="utf-8"?>
<ct:contentTypeSchema xmlns:ct="http://schemas.microsoft.com/office/2006/metadata/contentType" xmlns:ma="http://schemas.microsoft.com/office/2006/metadata/properties/metaAttributes" ct:_="" ma:_="" ma:contentTypeName="Document" ma:contentTypeID="0x010100EB95E5094FDCD94E8B554859962BC7A5" ma:contentTypeVersion="16" ma:contentTypeDescription="Create a new document." ma:contentTypeScope="" ma:versionID="72681f1ceb908a991204778d2471dfa7">
  <xsd:schema xmlns:xsd="http://www.w3.org/2001/XMLSchema" xmlns:xs="http://www.w3.org/2001/XMLSchema" xmlns:p="http://schemas.microsoft.com/office/2006/metadata/properties" xmlns:ns2="79f7d74f-6ef0-4e42-bfb5-48c22d5a8637" xmlns:ns3="c4015fd0-470e-474b-8ca8-8c11590d1764" xmlns:ns4="65a51801-ec80-49bd-9bc3-86cb9f3d0aa5" targetNamespace="http://schemas.microsoft.com/office/2006/metadata/properties" ma:root="true" ma:fieldsID="9432cb6bd7a4a9402c4d2d75bd850885" ns2:_="" ns3:_="" ns4:_="">
    <xsd:import namespace="79f7d74f-6ef0-4e42-bfb5-48c22d5a8637"/>
    <xsd:import namespace="c4015fd0-470e-474b-8ca8-8c11590d1764"/>
    <xsd:import namespace="65a51801-ec80-49bd-9bc3-86cb9f3d0a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7d74f-6ef0-4e42-bfb5-48c22d5a8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0c56ab5-1ab2-4a8e-bda2-ee42cffeb21c"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015fd0-470e-474b-8ca8-8c11590d17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a51801-ec80-49bd-9bc3-86cb9f3d0aa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570ef86-7ddc-4d65-bb40-9cf081dc649c}" ma:internalName="TaxCatchAll" ma:showField="CatchAllData" ma:web="c4015fd0-470e-474b-8ca8-8c11590d17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sisl xmlns:xsi="http://www.w3.org/2001/XMLSchema-instance" xmlns:xsd="http://www.w3.org/2001/XMLSchema" xmlns="http://www.boldonjames.com/2008/01/sie/internal/label" sislVersion="0" policy="246de94c-8867-47b0-926e-310c120d49ea" origin="userSelected">
  <element uid="id_classification_confidential" value=""/>
  <element uid="8dd2a31d-a9f5-4c3b-9dfe-89695618346f" value=""/>
</sisl>
</file>

<file path=customXml/item6.xml><?xml version="1.0" encoding="utf-8"?>
<DataSourceMapping>
  <Id>556fbfa3-81f1-4393-b0a5-9fc7254cb2d8</Id>
  <Name>EXPRESSION_VARIABLE_MAPPING</Name>
  <TargetDataSource>c13b40d7-9245-4b2c-8483-46fc753d2632</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7.xml><?xml version="1.0" encoding="utf-8"?>
<VariableListDefinition name="SectionSelectionDs" displayName="SectionSelectionDs" id="8381be1a-72af-4572-9402-14cf9798f07e"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8.xml><?xml version="1.0" encoding="utf-8"?>
<DataSourceMapping>
  <Id>207122ff-cef2-4438-a0a8-605d5c7f8ce8</Id>
  <Name>AD_HOC_MAPPING</Name>
  <TargetDataSource>072b6b9f-7e20-4526-9aa8-a1dbb05ccbe4</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9.xml><?xml version="1.0" encoding="utf-8"?>
<VariableListCustXmlRels>
  <VariableListCustXmlRel variableListName="AD_HOC">
    <VariableListDefCustXmlId>{6B8D166A-B3A6-4FF0-8EFF-ACD57C7FFEA0}</VariableListDefCustXmlId>
    <LibraryMetadataCustXmlId>{4BDE5347-DF2C-4AE5-B4CB-5454F7CC1A58}</LibraryMetadataCustXmlId>
    <DataSourceInfoCustXmlId>{1D2DC6D0-D788-42A1-8435-6908086EF94B}</DataSourceInfoCustXmlId>
    <DataSourceMappingCustXmlId>{411EC7EA-E0A7-449A-A54E-0057D033128C}</DataSourceMappingCustXmlId>
    <SdmcCustXmlId>{95CA310D-145C-428F-A087-F3B6E2E94802}</SdmcCustXmlId>
  </VariableListCustXmlRel>
  <VariableListCustXmlRel variableListName="Computed">
    <VariableListDefCustXmlId>{018D6BA6-160F-4220-B852-3CEE248255C7}</VariableListDefCustXmlId>
    <LibraryMetadataCustXmlId>{49594331-4B7A-49C7-B58A-0D68CAD81706}</LibraryMetadataCustXmlId>
    <DataSourceInfoCustXmlId>{BF42E29B-85C1-4026-8AB2-BF25053680CB}</DataSourceInfoCustXmlId>
    <DataSourceMappingCustXmlId>{44C1C253-C62F-4921-A5B3-27DD58CF9C0F}</DataSourceMappingCustXmlId>
  </VariableListCustXmlRel>
  <VariableListCustXmlRel variableListName="System">
    <VariableListDefCustXmlId>{9EBE18E0-08AB-4227-BC42-00C22563A02E}</VariableListDefCustXmlId>
    <LibraryMetadataCustXmlId>{13F193E9-F062-4380-9F05-3CA631648FA4}</LibraryMetadataCustXmlId>
    <DataSourceInfoCustXmlId>{C9689EBE-0AA3-43B0-BCB0-F42267E56958}</DataSourceInfoCustXmlId>
    <DataSourceMappingCustXmlId>{FC13EE31-4BB6-4DA7-BE9F-E74E3EC75281}</DataSourceMappingCustXmlId>
  </VariableListCustXmlRel>
  <VariableListCustXmlRel variableListName="SectionSelectionDs">
    <VariableListDefCustXmlId>{7E1B46A6-25A9-41FA-9B75-936006FCD348}</VariableListDefCustXmlId>
    <LibraryMetadataCustXmlId>{48660B4A-C569-49C6-8ABC-804819998807}</LibraryMetadataCustXmlId>
    <DataSourceInfoCustXmlId>{6B4E4252-64E1-44F2-B9D3-8F89C33EB89C}</DataSourceInfoCustXmlId>
    <DataSourceMappingCustXmlId>{279301E0-3AF6-42C1-AA31-7C43A8F96E48}</DataSourceMappingCustXmlId>
  </VariableListCustXmlRel>
</VariableListCustXmlRels>
</file>

<file path=customXml/itemProps1.xml><?xml version="1.0" encoding="utf-8"?>
<ds:datastoreItem xmlns:ds="http://schemas.openxmlformats.org/officeDocument/2006/customXml" ds:itemID="{1EA69B71-C0BD-47F3-967D-0F389C705143}">
  <ds:schemaRefs>
    <ds:schemaRef ds:uri="http://www.boldonjames.com/2016/02/Classifier/internal/wrappedLabelHistory"/>
    <ds:schemaRef ds:uri="http://www.w3.org/2000/xmlns/"/>
    <ds:schemaRef ds:uri="http://www.w3.org/2001/XMLSchema"/>
  </ds:schemaRefs>
</ds:datastoreItem>
</file>

<file path=customXml/itemProps10.xml><?xml version="1.0" encoding="utf-8"?>
<ds:datastoreItem xmlns:ds="http://schemas.openxmlformats.org/officeDocument/2006/customXml" ds:itemID="{6B4E4252-64E1-44F2-B9D3-8F89C33EB89C}">
  <ds:schemaRefs/>
</ds:datastoreItem>
</file>

<file path=customXml/itemProps11.xml><?xml version="1.0" encoding="utf-8"?>
<ds:datastoreItem xmlns:ds="http://schemas.openxmlformats.org/officeDocument/2006/customXml" ds:itemID="{48660B4A-C569-49C6-8ABC-804819998807}">
  <ds:schemaRefs/>
</ds:datastoreItem>
</file>

<file path=customXml/itemProps12.xml><?xml version="1.0" encoding="utf-8"?>
<ds:datastoreItem xmlns:ds="http://schemas.openxmlformats.org/officeDocument/2006/customXml" ds:itemID="{1D2DC6D0-D788-42A1-8435-6908086EF94B}">
  <ds:schemaRefs/>
</ds:datastoreItem>
</file>

<file path=customXml/itemProps13.xml><?xml version="1.0" encoding="utf-8"?>
<ds:datastoreItem xmlns:ds="http://schemas.openxmlformats.org/officeDocument/2006/customXml" ds:itemID="{6B8D166A-B3A6-4FF0-8EFF-ACD57C7FFEA0}">
  <ds:schemaRefs/>
</ds:datastoreItem>
</file>

<file path=customXml/itemProps14.xml><?xml version="1.0" encoding="utf-8"?>
<ds:datastoreItem xmlns:ds="http://schemas.openxmlformats.org/officeDocument/2006/customXml" ds:itemID="{49594331-4B7A-49C7-B58A-0D68CAD81706}">
  <ds:schemaRefs/>
</ds:datastoreItem>
</file>

<file path=customXml/itemProps15.xml><?xml version="1.0" encoding="utf-8"?>
<ds:datastoreItem xmlns:ds="http://schemas.openxmlformats.org/officeDocument/2006/customXml" ds:itemID="{279301E0-3AF6-42C1-AA31-7C43A8F96E48}">
  <ds:schemaRefs/>
</ds:datastoreItem>
</file>

<file path=customXml/itemProps16.xml><?xml version="1.0" encoding="utf-8"?>
<ds:datastoreItem xmlns:ds="http://schemas.openxmlformats.org/officeDocument/2006/customXml" ds:itemID="{C9689EBE-0AA3-43B0-BCB0-F42267E56958}">
  <ds:schemaRefs/>
</ds:datastoreItem>
</file>

<file path=customXml/itemProps17.xml><?xml version="1.0" encoding="utf-8"?>
<ds:datastoreItem xmlns:ds="http://schemas.openxmlformats.org/officeDocument/2006/customXml" ds:itemID="{FC13EE31-4BB6-4DA7-BE9F-E74E3EC75281}">
  <ds:schemaRefs/>
</ds:datastoreItem>
</file>

<file path=customXml/itemProps18.xml><?xml version="1.0" encoding="utf-8"?>
<ds:datastoreItem xmlns:ds="http://schemas.openxmlformats.org/officeDocument/2006/customXml" ds:itemID="{13F193E9-F062-4380-9F05-3CA631648FA4}">
  <ds:schemaRefs/>
</ds:datastoreItem>
</file>

<file path=customXml/itemProps19.xml><?xml version="1.0" encoding="utf-8"?>
<ds:datastoreItem xmlns:ds="http://schemas.openxmlformats.org/officeDocument/2006/customXml" ds:itemID="{D8838EFA-470D-47A4-899F-85451A3B0263}">
  <ds:schemaRefs/>
</ds:datastoreItem>
</file>

<file path=customXml/itemProps2.xml><?xml version="1.0" encoding="utf-8"?>
<ds:datastoreItem xmlns:ds="http://schemas.openxmlformats.org/officeDocument/2006/customXml" ds:itemID="{4E67A971-258E-4CA4-A4BF-301878352EE3}">
  <ds:schemaRefs>
    <ds:schemaRef ds:uri="http://schemas.microsoft.com/office/2006/documentManagement/types"/>
    <ds:schemaRef ds:uri="65a51801-ec80-49bd-9bc3-86cb9f3d0aa5"/>
    <ds:schemaRef ds:uri="http://schemas.microsoft.com/office/2006/metadata/properties"/>
    <ds:schemaRef ds:uri="http://purl.org/dc/dcmitype/"/>
    <ds:schemaRef ds:uri="c4015fd0-470e-474b-8ca8-8c11590d1764"/>
    <ds:schemaRef ds:uri="http://purl.org/dc/terms/"/>
    <ds:schemaRef ds:uri="http://www.w3.org/XML/1998/namespace"/>
    <ds:schemaRef ds:uri="http://schemas.microsoft.com/office/infopath/2007/PartnerControls"/>
    <ds:schemaRef ds:uri="http://schemas.openxmlformats.org/package/2006/metadata/core-properties"/>
    <ds:schemaRef ds:uri="79f7d74f-6ef0-4e42-bfb5-48c22d5a8637"/>
    <ds:schemaRef ds:uri="http://purl.org/dc/elements/1.1/"/>
  </ds:schemaRefs>
</ds:datastoreItem>
</file>

<file path=customXml/itemProps20.xml><?xml version="1.0" encoding="utf-8"?>
<ds:datastoreItem xmlns:ds="http://schemas.openxmlformats.org/officeDocument/2006/customXml" ds:itemID="{4BDE5347-DF2C-4AE5-B4CB-5454F7CC1A58}">
  <ds:schemaRefs/>
</ds:datastoreItem>
</file>

<file path=customXml/itemProps21.xml><?xml version="1.0" encoding="utf-8"?>
<ds:datastoreItem xmlns:ds="http://schemas.openxmlformats.org/officeDocument/2006/customXml" ds:itemID="{9EBE18E0-08AB-4227-BC42-00C22563A02E}">
  <ds:schemaRefs/>
</ds:datastoreItem>
</file>

<file path=customXml/itemProps22.xml><?xml version="1.0" encoding="utf-8"?>
<ds:datastoreItem xmlns:ds="http://schemas.openxmlformats.org/officeDocument/2006/customXml" ds:itemID="{BF42E29B-85C1-4026-8AB2-BF25053680CB}">
  <ds:schemaRefs/>
</ds:datastoreItem>
</file>

<file path=customXml/itemProps23.xml><?xml version="1.0" encoding="utf-8"?>
<ds:datastoreItem xmlns:ds="http://schemas.openxmlformats.org/officeDocument/2006/customXml" ds:itemID="{018D6BA6-160F-4220-B852-3CEE248255C7}">
  <ds:schemaRefs/>
</ds:datastoreItem>
</file>

<file path=customXml/itemProps24.xml><?xml version="1.0" encoding="utf-8"?>
<ds:datastoreItem xmlns:ds="http://schemas.openxmlformats.org/officeDocument/2006/customXml" ds:itemID="{95CA310D-145C-428F-A087-F3B6E2E94802}">
  <ds:schemaRefs/>
</ds:datastoreItem>
</file>

<file path=customXml/itemProps3.xml><?xml version="1.0" encoding="utf-8"?>
<ds:datastoreItem xmlns:ds="http://schemas.openxmlformats.org/officeDocument/2006/customXml" ds:itemID="{26A4B7DB-0D78-4242-B0D2-A71D70F688D1}">
  <ds:schemaRefs>
    <ds:schemaRef ds:uri="65a51801-ec80-49bd-9bc3-86cb9f3d0aa5"/>
    <ds:schemaRef ds:uri="79f7d74f-6ef0-4e42-bfb5-48c22d5a8637"/>
    <ds:schemaRef ds:uri="c4015fd0-470e-474b-8ca8-8c11590d17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8990FDE6-FE6C-42AD-A7D2-12630520B281}">
  <ds:schemaRefs>
    <ds:schemaRef ds:uri="http://schemas.microsoft.com/sharepoint/v3/contenttype/forms"/>
  </ds:schemaRefs>
</ds:datastoreItem>
</file>

<file path=customXml/itemProps5.xml><?xml version="1.0" encoding="utf-8"?>
<ds:datastoreItem xmlns:ds="http://schemas.openxmlformats.org/officeDocument/2006/customXml" ds:itemID="{DF131AE9-9876-4805-9D90-3E68DBB74A25}">
  <ds:schemaRefs>
    <ds:schemaRef ds:uri="http://www.boldonjames.com/2008/01/sie/internal/label"/>
    <ds:schemaRef ds:uri="http://www.w3.org/2000/xmlns/"/>
    <ds:schemaRef ds:uri="http://www.w3.org/2001/XMLSchema"/>
  </ds:schemaRefs>
</ds:datastoreItem>
</file>

<file path=customXml/itemProps6.xml><?xml version="1.0" encoding="utf-8"?>
<ds:datastoreItem xmlns:ds="http://schemas.openxmlformats.org/officeDocument/2006/customXml" ds:itemID="{44C1C253-C62F-4921-A5B3-27DD58CF9C0F}">
  <ds:schemaRefs/>
</ds:datastoreItem>
</file>

<file path=customXml/itemProps7.xml><?xml version="1.0" encoding="utf-8"?>
<ds:datastoreItem xmlns:ds="http://schemas.openxmlformats.org/officeDocument/2006/customXml" ds:itemID="{7E1B46A6-25A9-41FA-9B75-936006FCD348}">
  <ds:schemaRefs/>
</ds:datastoreItem>
</file>

<file path=customXml/itemProps8.xml><?xml version="1.0" encoding="utf-8"?>
<ds:datastoreItem xmlns:ds="http://schemas.openxmlformats.org/officeDocument/2006/customXml" ds:itemID="{411EC7EA-E0A7-449A-A54E-0057D033128C}">
  <ds:schemaRefs/>
</ds:datastoreItem>
</file>

<file path=customXml/itemProps9.xml><?xml version="1.0" encoding="utf-8"?>
<ds:datastoreItem xmlns:ds="http://schemas.openxmlformats.org/officeDocument/2006/customXml" ds:itemID="{02137E84-DA9C-4940-AC30-CC7531815C9A}">
  <ds:schemaRefs/>
</ds:datastoreItem>
</file>

<file path=docProps/app.xml><?xml version="1.0" encoding="utf-8"?>
<Properties xmlns="http://schemas.openxmlformats.org/officeDocument/2006/extended-properties" xmlns:vt="http://schemas.openxmlformats.org/officeDocument/2006/docPropsVTypes">
  <TotalTime>641</TotalTime>
  <Words>8833</Words>
  <Application>Microsoft Office PowerPoint</Application>
  <PresentationFormat>Widescreen</PresentationFormat>
  <Paragraphs>502</Paragraphs>
  <Slides>35</Slides>
  <Notes>35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35</vt:i4>
      </vt:variant>
    </vt:vector>
  </HeadingPairs>
  <TitlesOfParts>
    <vt:vector size="47" baseType="lpstr">
      <vt:lpstr>.AppleSystemUIFont</vt:lpstr>
      <vt:lpstr>Aptos</vt:lpstr>
      <vt:lpstr>Arial</vt:lpstr>
      <vt:lpstr>Arial Narrow</vt:lpstr>
      <vt:lpstr>Calibri</vt:lpstr>
      <vt:lpstr>UICTFontTextStyleEmphasizedBody</vt:lpstr>
      <vt:lpstr>Wingdings</vt:lpstr>
      <vt:lpstr>Wingdings 2</vt:lpstr>
      <vt:lpstr>3_Custom Design</vt:lpstr>
      <vt:lpstr>2_Default Design</vt:lpstr>
      <vt:lpstr>2_Custom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Purpose of  the Monkey Mind— Protect Us From Primordial Threats</vt:lpstr>
      <vt:lpstr>Two Simple Mistakes of the Monkey Mind</vt:lpstr>
      <vt:lpstr>PowerPoint Presentation</vt:lpstr>
      <vt:lpstr>Intolerance of Uncertainty I must be 100% certain </vt:lpstr>
      <vt:lpstr>Perfectionism I must not make mistakes </vt:lpstr>
      <vt:lpstr>Over-Responsibility I’m responsible for everyone’s happiness and safety</vt:lpstr>
      <vt:lpstr>PowerPoint Presentation</vt:lpstr>
      <vt:lpstr>PowerPoint Presentation</vt:lpstr>
      <vt:lpstr>PowerPoint Presentation</vt:lpstr>
      <vt:lpstr>PowerPoint Presentation</vt:lpstr>
      <vt:lpstr>PowerPoint Presentation</vt:lpstr>
      <vt:lpstr>The Monkey Mind Seeks Negative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Hartford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Replay</dc:title>
  <dc:creator>dd81913</dc:creator>
  <cp:keywords>#1nt3rn@l# #H1d3-F00t3r#</cp:keywords>
  <cp:lastModifiedBy>Diehl, Don (Hartford Funds)</cp:lastModifiedBy>
  <cp:revision>1</cp:revision>
  <cp:lastPrinted>2026-04-01T14:54:12Z</cp:lastPrinted>
  <dcterms:created xsi:type="dcterms:W3CDTF">2012-08-09T19:54:06Z</dcterms:created>
  <dcterms:modified xsi:type="dcterms:W3CDTF">2026-04-02T17:39:44Z</dcterms:modified>
  <cp:category>Company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78b756a3-dcfa-4f80-8dbb-5024b97480aa</vt:lpwstr>
  </property>
  <property fmtid="{D5CDD505-2E9C-101B-9397-08002B2CF9AE}" pid="3" name="bjSaver">
    <vt:lpwstr>R29V4oXA9nOivWucafCIb9jyGF6oESlZ</vt:lpwstr>
  </property>
  <property fmtid="{D5CDD505-2E9C-101B-9397-08002B2CF9AE}" pid="4" name="bjLabelHistoryID">
    <vt:lpwstr>{1EA69B71-C0BD-47F3-967D-0F389C705143}</vt:lpwstr>
  </property>
  <property fmtid="{D5CDD505-2E9C-101B-9397-08002B2CF9AE}" pid="5" name="bjDocumentLabelXML">
    <vt:lpwstr>&lt;?xml version="1.0" encoding="us-ascii"?&gt;&lt;sisl xmlns:xsi="http://www.w3.org/2001/XMLSchema-instance" xmlns:xsd="http://www.w3.org/2001/XMLSchema" sislVersion="0" policy="246de94c-8867-47b0-926e-310c120d49ea" origin="userSelected" xmlns="http://www.boldonj</vt:lpwstr>
  </property>
  <property fmtid="{D5CDD505-2E9C-101B-9397-08002B2CF9AE}" pid="6" name="bjDocumentLabelXML-0">
    <vt:lpwstr>ames.com/2008/01/sie/internal/label"&gt;&lt;element uid="id_classification_confidential" value="" /&gt;&lt;element uid="8dd2a31d-a9f5-4c3b-9dfe-89695618346f" value="" /&gt;&lt;/sisl&gt;</vt:lpwstr>
  </property>
  <property fmtid="{D5CDD505-2E9C-101B-9397-08002B2CF9AE}" pid="7" name="bjDocumentSecurityLabel">
    <vt:lpwstr>Company Confidential</vt:lpwstr>
  </property>
  <property fmtid="{D5CDD505-2E9C-101B-9397-08002B2CF9AE}" pid="8" name="bjClsUserRVM">
    <vt:lpwstr>[]</vt:lpwstr>
  </property>
  <property fmtid="{D5CDD505-2E9C-101B-9397-08002B2CF9AE}" pid="9" name="MSIP_Label_36b19c09-48dc-483e-8a5f-9e92f1cd9848_Enabled">
    <vt:lpwstr>true</vt:lpwstr>
  </property>
  <property fmtid="{D5CDD505-2E9C-101B-9397-08002B2CF9AE}" pid="10" name="MSIP_Label_36b19c09-48dc-483e-8a5f-9e92f1cd9848_SetDate">
    <vt:lpwstr>2023-03-20T14:10:49Z</vt:lpwstr>
  </property>
  <property fmtid="{D5CDD505-2E9C-101B-9397-08002B2CF9AE}" pid="11" name="MSIP_Label_36b19c09-48dc-483e-8a5f-9e92f1cd9848_Method">
    <vt:lpwstr>Privileged</vt:lpwstr>
  </property>
  <property fmtid="{D5CDD505-2E9C-101B-9397-08002B2CF9AE}" pid="12" name="MSIP_Label_36b19c09-48dc-483e-8a5f-9e92f1cd9848_Name">
    <vt:lpwstr>NC - Hide Footer</vt:lpwstr>
  </property>
  <property fmtid="{D5CDD505-2E9C-101B-9397-08002B2CF9AE}" pid="13" name="MSIP_Label_36b19c09-48dc-483e-8a5f-9e92f1cd9848_SiteId">
    <vt:lpwstr>a311fc62-83f4-45f0-9502-1bb2247d4c8d</vt:lpwstr>
  </property>
  <property fmtid="{D5CDD505-2E9C-101B-9397-08002B2CF9AE}" pid="14" name="MSIP_Label_36b19c09-48dc-483e-8a5f-9e92f1cd9848_ActionId">
    <vt:lpwstr>ab12c325-5dca-4d89-bcdf-185f28e00801</vt:lpwstr>
  </property>
  <property fmtid="{D5CDD505-2E9C-101B-9397-08002B2CF9AE}" pid="15" name="MSIP_Label_36b19c09-48dc-483e-8a5f-9e92f1cd9848_ContentBits">
    <vt:lpwstr>0</vt:lpwstr>
  </property>
  <property fmtid="{D5CDD505-2E9C-101B-9397-08002B2CF9AE}" pid="16" name="Keywords">
    <vt:lpwstr>#1nt3rn@l# #H1d3-F00t3r#</vt:lpwstr>
  </property>
  <property fmtid="{D5CDD505-2E9C-101B-9397-08002B2CF9AE}" pid="17" name="x-dataclassification">
    <vt:lpwstr>#1nt3rn@l#</vt:lpwstr>
  </property>
  <property fmtid="{D5CDD505-2E9C-101B-9397-08002B2CF9AE}" pid="18" name="ContentTypeId">
    <vt:lpwstr>0x010100EB95E5094FDCD94E8B554859962BC7A5</vt:lpwstr>
  </property>
  <property fmtid="{D5CDD505-2E9C-101B-9397-08002B2CF9AE}" pid="19" name="MediaServiceImageTags">
    <vt:lpwstr/>
  </property>
</Properties>
</file>