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8.xml" ContentType="application/vnd.openxmlformats-officedocument.theme+xml"/>
  <Override PartName="/ppt/slideLayouts/slideLayout2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5"/>
    <p:sldMasterId id="2147483672" r:id="rId26"/>
    <p:sldMasterId id="2147483675" r:id="rId27"/>
    <p:sldMasterId id="2147483678" r:id="rId28"/>
    <p:sldMasterId id="2147483692" r:id="rId29"/>
    <p:sldMasterId id="2147483696" r:id="rId30"/>
    <p:sldMasterId id="2147483702" r:id="rId31"/>
    <p:sldMasterId id="2147483706" r:id="rId32"/>
    <p:sldMasterId id="2147483710" r:id="rId33"/>
  </p:sldMasterIdLst>
  <p:notesMasterIdLst>
    <p:notesMasterId r:id="rId61"/>
  </p:notesMasterIdLst>
  <p:handoutMasterIdLst>
    <p:handoutMasterId r:id="rId62"/>
  </p:handoutMasterIdLst>
  <p:sldIdLst>
    <p:sldId id="387" r:id="rId34"/>
    <p:sldId id="355" r:id="rId35"/>
    <p:sldId id="380" r:id="rId36"/>
    <p:sldId id="381" r:id="rId37"/>
    <p:sldId id="328" r:id="rId38"/>
    <p:sldId id="329" r:id="rId39"/>
    <p:sldId id="596" r:id="rId40"/>
    <p:sldId id="382" r:id="rId41"/>
    <p:sldId id="366" r:id="rId42"/>
    <p:sldId id="367" r:id="rId43"/>
    <p:sldId id="369" r:id="rId44"/>
    <p:sldId id="597" r:id="rId45"/>
    <p:sldId id="305" r:id="rId46"/>
    <p:sldId id="365" r:id="rId47"/>
    <p:sldId id="383" r:id="rId48"/>
    <p:sldId id="374" r:id="rId49"/>
    <p:sldId id="375" r:id="rId50"/>
    <p:sldId id="334" r:id="rId51"/>
    <p:sldId id="376" r:id="rId52"/>
    <p:sldId id="594" r:id="rId53"/>
    <p:sldId id="358" r:id="rId54"/>
    <p:sldId id="324" r:id="rId55"/>
    <p:sldId id="379" r:id="rId56"/>
    <p:sldId id="315" r:id="rId57"/>
    <p:sldId id="316" r:id="rId58"/>
    <p:sldId id="306" r:id="rId59"/>
    <p:sldId id="595" r:id="rId60"/>
  </p:sldIdLst>
  <p:sldSz cx="12192000" cy="6858000"/>
  <p:notesSz cx="9906000" cy="12954000"/>
  <p:custDataLst>
    <p:custData r:id="rId6"/>
    <p:custData r:id="rId7"/>
    <p:custData r:id="rId8"/>
    <p:custData r:id="rId9"/>
    <p:custData r:id="rId10"/>
    <p:custData r:id="rId11"/>
    <p:custData r:id="rId12"/>
    <p:custData r:id="rId13"/>
    <p:custData r:id="rId14"/>
    <p:custData r:id="rId15"/>
    <p:custData r:id="rId16"/>
    <p:custData r:id="rId17"/>
    <p:custData r:id="rId18"/>
    <p:custData r:id="rId19"/>
    <p:custData r:id="rId20"/>
    <p:custData r:id="rId21"/>
    <p:custData r:id="rId22"/>
    <p:custData r:id="rId24"/>
    <p:custData r:id="rId23"/>
  </p:custDataLst>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3" orient="horz" pos="720" userDrawn="1">
          <p15:clr>
            <a:srgbClr val="A4A3A4"/>
          </p15:clr>
        </p15:guide>
        <p15:guide id="4" orient="horz" pos="1152" userDrawn="1">
          <p15:clr>
            <a:srgbClr val="A4A3A4"/>
          </p15:clr>
        </p15:guide>
        <p15:guide id="5" pos="2240" userDrawn="1">
          <p15:clr>
            <a:srgbClr val="A4A3A4"/>
          </p15:clr>
        </p15:guide>
        <p15:guide id="6" pos="7464" userDrawn="1">
          <p15:clr>
            <a:srgbClr val="A4A3A4"/>
          </p15:clr>
        </p15:guide>
        <p15:guide id="7" pos="984" userDrawn="1">
          <p15:clr>
            <a:srgbClr val="A4A3A4"/>
          </p15:clr>
        </p15:guide>
        <p15:guide id="8" pos="3888" userDrawn="1">
          <p15:clr>
            <a:srgbClr val="A4A3A4"/>
          </p15:clr>
        </p15:guide>
        <p15:guide id="9" pos="4896" userDrawn="1">
          <p15:clr>
            <a:srgbClr val="A4A3A4"/>
          </p15:clr>
        </p15:guide>
        <p15:guide id="10" pos="696" userDrawn="1">
          <p15:clr>
            <a:srgbClr val="A4A3A4"/>
          </p15:clr>
        </p15:guide>
        <p15:guide id="11" pos="6736" userDrawn="1">
          <p15:clr>
            <a:srgbClr val="A4A3A4"/>
          </p15:clr>
        </p15:guide>
        <p15:guide id="12" orient="horz" pos="2280" userDrawn="1">
          <p15:clr>
            <a:srgbClr val="A4A3A4"/>
          </p15:clr>
        </p15:guide>
        <p15:guide id="13" pos="6312" userDrawn="1">
          <p15:clr>
            <a:srgbClr val="A4A3A4"/>
          </p15:clr>
        </p15:guide>
        <p15:guide id="14" pos="1176" userDrawn="1">
          <p15:clr>
            <a:srgbClr val="A4A3A4"/>
          </p15:clr>
        </p15:guide>
        <p15:guide id="15" pos="2784" userDrawn="1">
          <p15:clr>
            <a:srgbClr val="A4A3A4"/>
          </p15:clr>
        </p15:guide>
        <p15:guide id="16" orient="horz" pos="4248" userDrawn="1">
          <p15:clr>
            <a:srgbClr val="A4A3A4"/>
          </p15:clr>
        </p15:guide>
        <p15:guide id="17" pos="2928" userDrawn="1">
          <p15:clr>
            <a:srgbClr val="A4A3A4"/>
          </p15:clr>
        </p15:guide>
        <p15:guide id="18" pos="4770" userDrawn="1">
          <p15:clr>
            <a:srgbClr val="A4A3A4"/>
          </p15:clr>
        </p15:guide>
        <p15:guide id="19" orient="horz" pos="2712" userDrawn="1">
          <p15:clr>
            <a:srgbClr val="A4A3A4"/>
          </p15:clr>
        </p15:guide>
        <p15:guide id="20" orient="horz" pos="3120" userDrawn="1">
          <p15:clr>
            <a:srgbClr val="A4A3A4"/>
          </p15:clr>
        </p15:guide>
      </p15:sldGuideLst>
    </p:ext>
    <p:ext uri="{2D200454-40CA-4A62-9FC3-DE9A4176ACB9}">
      <p15:notesGuideLst xmlns:p15="http://schemas.microsoft.com/office/powerpoint/2012/main">
        <p15:guide id="1" orient="horz" pos="4080" userDrawn="1">
          <p15:clr>
            <a:srgbClr val="A4A3A4"/>
          </p15:clr>
        </p15:guide>
        <p15:guide id="2" pos="1051" userDrawn="1">
          <p15:clr>
            <a:srgbClr val="A4A3A4"/>
          </p15:clr>
        </p15:guide>
        <p15:guide id="3" pos="522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6A6F32-9898-74F7-EE58-5140931FB5F3}" name="Tawadros, Fred (Hartford Funds)" initials="TF" userId="S::fred.tawadros@hartfordfunds.com::7c140f27-2750-4424-a18e-4b867f55d78f" providerId="AD"/>
  <p188:author id="{2704F03A-7278-246A-9265-A4649221AAB7}" name="Diehl, Don (Hartford Funds)" initials="DD" userId="S::don.diehl@hartfordfunds.com::1eff87ee-846b-43ad-bf13-c86ba672480a" providerId="AD"/>
  <p188:author id="{76928B4B-74DC-F0E7-CB8C-4C63EE747D50}" name="Sullivan, Ryan (Hartford Funds)" initials="SF" userId="S::ryan.sullivan@hartfordfunds.com::9052d1b7-5fb2-41b8-9696-4f86ab5a592e" providerId="AD"/>
  <p188:author id="{A1D51C69-AEBF-29B6-25D0-78B570253CE3}" name="Goldman, Nate (Hartford Funds)" initials="NG" userId="S::Nathan.Goldman@hartfordfunds.com::a96e4f4b-cd29-4892-bf2a-5632776c9140" providerId="AD"/>
  <p188:author id="{CA6E7074-429B-B3F0-4297-933708DE51EC}" name="Miller, Stephanie J (Hartford Funds)" initials="MF" userId="S::stephanie.miller@hartfordfunds.com::ae241861-58cf-472e-8818-351b802a3d14" providerId="AD"/>
  <p188:author id="{0D0CFA85-1AE6-A75C-6E6A-D27F652C9909}" name="Farrell, Linda (Hartford Funds)" initials="FF" userId="S::linda.farrell@hartfordfunds.com::9a36c01f-4118-488b-80f0-4126000e8f36" providerId="AD"/>
  <p188:author id="{44DCD3A8-78F8-F5C1-5C98-3D4871A9DF1F}" name="Gould, Harry M (Hartford Funds)" initials="HG" userId="S::Harry.Gould@Hartfordfunds.com::d7e2b49f-820a-4da1-9901-1b66cc6764f2" providerId="AD"/>
  <p188:author id="{061D9AE3-9116-66F2-CCA9-6E8E55D7CA96}" name="TOSCANO, ANDREA (Hartford Funds)" initials="AT" userId="S::ANDREA.TOSCANO@hartfordfunds.com::37f9abee-e9c9-49e9-9334-05569042935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d81831" initials="d" lastIdx="13" clrIdx="0"/>
  <p:cmAuthor id="1" name="sm49180" initials="sjm" lastIdx="1" clrIdx="1"/>
  <p:cmAuthor id="2" name="dd81913" initials="d" lastIdx="0" clrIdx="2"/>
  <p:cmAuthor id="3" name="Diehl, Donald E. E (Mutual Funds)" initials="DDEE(F" lastIdx="16" clrIdx="3">
    <p:extLst>
      <p:ext uri="{19B8F6BF-5375-455C-9EA6-DF929625EA0E}">
        <p15:presenceInfo xmlns:p15="http://schemas.microsoft.com/office/powerpoint/2012/main" userId="S-1-5-21-343818398-1383384898-1801674531-3109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BEF"/>
    <a:srgbClr val="2969A8"/>
    <a:srgbClr val="598FE4"/>
    <a:srgbClr val="FF3399"/>
    <a:srgbClr val="D36826"/>
    <a:srgbClr val="EC1C24"/>
    <a:srgbClr val="A61F23"/>
    <a:srgbClr val="75CDB9"/>
    <a:srgbClr val="9676B4"/>
    <a:srgbClr val="0068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6073E2-5D20-4BFF-B275-1BD76FA74E0D}" v="2" dt="2026-04-14T19:35:25.4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900" autoAdjust="0"/>
  </p:normalViewPr>
  <p:slideViewPr>
    <p:cSldViewPr snapToGrid="0">
      <p:cViewPr varScale="1">
        <p:scale>
          <a:sx n="86" d="100"/>
          <a:sy n="86" d="100"/>
        </p:scale>
        <p:origin x="1434" y="90"/>
      </p:cViewPr>
      <p:guideLst>
        <p:guide orient="horz" pos="312"/>
        <p:guide orient="horz" pos="720"/>
        <p:guide orient="horz" pos="1152"/>
        <p:guide pos="2240"/>
        <p:guide pos="7464"/>
        <p:guide pos="984"/>
        <p:guide pos="3888"/>
        <p:guide pos="4896"/>
        <p:guide pos="696"/>
        <p:guide pos="6736"/>
        <p:guide orient="horz" pos="2280"/>
        <p:guide pos="6312"/>
        <p:guide pos="1176"/>
        <p:guide pos="2784"/>
        <p:guide orient="horz" pos="4248"/>
        <p:guide pos="2928"/>
        <p:guide pos="4770"/>
        <p:guide orient="horz" pos="2712"/>
        <p:guide orient="horz" pos="3120"/>
      </p:guideLst>
    </p:cSldViewPr>
  </p:slideViewPr>
  <p:notesTextViewPr>
    <p:cViewPr>
      <p:scale>
        <a:sx n="1" d="1"/>
        <a:sy n="1" d="1"/>
      </p:scale>
      <p:origin x="0" y="0"/>
    </p:cViewPr>
  </p:notesTextViewPr>
  <p:notesViewPr>
    <p:cSldViewPr snapToGrid="0">
      <p:cViewPr>
        <p:scale>
          <a:sx n="1" d="2"/>
          <a:sy n="1" d="2"/>
        </p:scale>
        <p:origin x="4476" y="906"/>
      </p:cViewPr>
      <p:guideLst>
        <p:guide orient="horz" pos="4080"/>
        <p:guide pos="1051"/>
        <p:guide pos="522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xml"/><Relationship Id="rId21" Type="http://schemas.openxmlformats.org/officeDocument/2006/relationships/customXml" Target="../customXml/item21.xml"/><Relationship Id="rId42" Type="http://schemas.openxmlformats.org/officeDocument/2006/relationships/slide" Target="slides/slide9.xml"/><Relationship Id="rId47" Type="http://schemas.openxmlformats.org/officeDocument/2006/relationships/slide" Target="slides/slide14.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5.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Master" Target="slideMasters/slideMaster8.xml"/><Relationship Id="rId37" Type="http://schemas.openxmlformats.org/officeDocument/2006/relationships/slide" Target="slides/slide4.xml"/><Relationship Id="rId40" Type="http://schemas.openxmlformats.org/officeDocument/2006/relationships/slide" Target="slides/slide7.xml"/><Relationship Id="rId45" Type="http://schemas.openxmlformats.org/officeDocument/2006/relationships/slide" Target="slides/slide12.xml"/><Relationship Id="rId53" Type="http://schemas.openxmlformats.org/officeDocument/2006/relationships/slide" Target="slides/slide20.xml"/><Relationship Id="rId58" Type="http://schemas.openxmlformats.org/officeDocument/2006/relationships/slide" Target="slides/slide25.xml"/><Relationship Id="rId66"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notesMaster" Target="notesMasters/notesMaster1.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Master" Target="slideMasters/slideMaster3.xml"/><Relationship Id="rId30" Type="http://schemas.openxmlformats.org/officeDocument/2006/relationships/slideMaster" Target="slideMasters/slideMaster6.xml"/><Relationship Id="rId35" Type="http://schemas.openxmlformats.org/officeDocument/2006/relationships/slide" Target="slides/slide2.xml"/><Relationship Id="rId43" Type="http://schemas.openxmlformats.org/officeDocument/2006/relationships/slide" Target="slides/slide10.xml"/><Relationship Id="rId48" Type="http://schemas.openxmlformats.org/officeDocument/2006/relationships/slide" Target="slides/slide15.xml"/><Relationship Id="rId56" Type="http://schemas.openxmlformats.org/officeDocument/2006/relationships/slide" Target="slides/slide23.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customXml" Target="../customXml/item8.xml"/><Relationship Id="rId51" Type="http://schemas.openxmlformats.org/officeDocument/2006/relationships/slide" Target="slides/slide1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1.xml"/><Relationship Id="rId33" Type="http://schemas.openxmlformats.org/officeDocument/2006/relationships/slideMaster" Target="slideMasters/slideMaster9.xml"/><Relationship Id="rId38" Type="http://schemas.openxmlformats.org/officeDocument/2006/relationships/slide" Target="slides/slide5.xml"/><Relationship Id="rId46" Type="http://schemas.openxmlformats.org/officeDocument/2006/relationships/slide" Target="slides/slide13.xml"/><Relationship Id="rId59" Type="http://schemas.openxmlformats.org/officeDocument/2006/relationships/slide" Target="slides/slide26.xml"/><Relationship Id="rId67" Type="http://schemas.openxmlformats.org/officeDocument/2006/relationships/tableStyles" Target="tableStyles.xml"/><Relationship Id="rId20" Type="http://schemas.openxmlformats.org/officeDocument/2006/relationships/customXml" Target="../customXml/item20.xml"/><Relationship Id="rId41" Type="http://schemas.openxmlformats.org/officeDocument/2006/relationships/slide" Target="slides/slide8.xml"/><Relationship Id="rId54" Type="http://schemas.openxmlformats.org/officeDocument/2006/relationships/slide" Target="slides/slide21.xml"/><Relationship Id="rId62" Type="http://schemas.openxmlformats.org/officeDocument/2006/relationships/handoutMaster" Target="handoutMasters/handoutMaster1.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Master" Target="slideMasters/slideMaster4.xml"/><Relationship Id="rId36" Type="http://schemas.openxmlformats.org/officeDocument/2006/relationships/slide" Target="slides/slide3.xml"/><Relationship Id="rId49" Type="http://schemas.openxmlformats.org/officeDocument/2006/relationships/slide" Target="slides/slide16.xml"/><Relationship Id="rId57" Type="http://schemas.openxmlformats.org/officeDocument/2006/relationships/slide" Target="slides/slide24.xml"/><Relationship Id="rId10" Type="http://schemas.openxmlformats.org/officeDocument/2006/relationships/customXml" Target="../customXml/item10.xml"/><Relationship Id="rId31" Type="http://schemas.openxmlformats.org/officeDocument/2006/relationships/slideMaster" Target="slideMasters/slideMaster7.xml"/><Relationship Id="rId44" Type="http://schemas.openxmlformats.org/officeDocument/2006/relationships/slide" Target="slides/slide11.xml"/><Relationship Id="rId52" Type="http://schemas.openxmlformats.org/officeDocument/2006/relationships/slide" Target="slides/slide19.xml"/><Relationship Id="rId60" Type="http://schemas.openxmlformats.org/officeDocument/2006/relationships/slide" Target="slides/slide27.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Manus, William (Hartford Funds)" userId="S::bill.mcmanus@hartfordfunds.com::ee6c5eea-f8c7-4b9e-a539-194dbc723685" providerId="AD" clId="Web-{7DA402E4-AFCC-ED00-DC2D-5138EFDA993E}"/>
    <pc:docChg chg="modSld">
      <pc:chgData name="McManus, William (Hartford Funds)" userId="S::bill.mcmanus@hartfordfunds.com::ee6c5eea-f8c7-4b9e-a539-194dbc723685" providerId="AD" clId="Web-{7DA402E4-AFCC-ED00-DC2D-5138EFDA993E}" dt="2026-03-23T16:10:36.031" v="0" actId="1076"/>
      <pc:docMkLst>
        <pc:docMk/>
      </pc:docMkLst>
      <pc:sldChg chg="modSp">
        <pc:chgData name="McManus, William (Hartford Funds)" userId="S::bill.mcmanus@hartfordfunds.com::ee6c5eea-f8c7-4b9e-a539-194dbc723685" providerId="AD" clId="Web-{7DA402E4-AFCC-ED00-DC2D-5138EFDA993E}" dt="2026-03-23T16:10:36.031" v="0" actId="1076"/>
        <pc:sldMkLst>
          <pc:docMk/>
          <pc:sldMk cId="1248216139" sldId="329"/>
        </pc:sldMkLst>
      </pc:sldChg>
    </pc:docChg>
  </pc:docChgLst>
  <pc:docChgLst>
    <pc:chgData name="Miller, Stephanie J (Hartford Funds)" userId="S::stephanie.miller@hartfordfunds.com::ae241861-58cf-472e-8818-351b802a3d14" providerId="AD" clId="Web-{5B381DB0-775B-4810-8EF9-20D7C6DE1008}"/>
    <pc:docChg chg="modSld">
      <pc:chgData name="Miller, Stephanie J (Hartford Funds)" userId="S::stephanie.miller@hartfordfunds.com::ae241861-58cf-472e-8818-351b802a3d14" providerId="AD" clId="Web-{5B381DB0-775B-4810-8EF9-20D7C6DE1008}" dt="2026-03-23T16:49:58.055" v="22" actId="20577"/>
      <pc:docMkLst>
        <pc:docMk/>
      </pc:docMkLst>
      <pc:sldChg chg="modNotes">
        <pc:chgData name="Miller, Stephanie J (Hartford Funds)" userId="S::stephanie.miller@hartfordfunds.com::ae241861-58cf-472e-8818-351b802a3d14" providerId="AD" clId="Web-{5B381DB0-775B-4810-8EF9-20D7C6DE1008}" dt="2026-03-23T16:49:40.946" v="8"/>
        <pc:sldMkLst>
          <pc:docMk/>
          <pc:sldMk cId="0" sldId="306"/>
        </pc:sldMkLst>
      </pc:sldChg>
      <pc:sldChg chg="modSp">
        <pc:chgData name="Miller, Stephanie J (Hartford Funds)" userId="S::stephanie.miller@hartfordfunds.com::ae241861-58cf-472e-8818-351b802a3d14" providerId="AD" clId="Web-{5B381DB0-775B-4810-8EF9-20D7C6DE1008}" dt="2026-03-23T16:49:58.055" v="22" actId="20577"/>
        <pc:sldMkLst>
          <pc:docMk/>
          <pc:sldMk cId="2700676638" sldId="379"/>
        </pc:sldMkLst>
        <pc:spChg chg="mod">
          <ac:chgData name="Miller, Stephanie J (Hartford Funds)" userId="S::stephanie.miller@hartfordfunds.com::ae241861-58cf-472e-8818-351b802a3d14" providerId="AD" clId="Web-{5B381DB0-775B-4810-8EF9-20D7C6DE1008}" dt="2026-03-23T16:49:58.055" v="22" actId="20577"/>
          <ac:spMkLst>
            <pc:docMk/>
            <pc:sldMk cId="2700676638" sldId="379"/>
            <ac:spMk id="3" creationId="{404C1814-AB3F-2DD6-C86D-C5A860D6534D}"/>
          </ac:spMkLst>
        </pc:spChg>
      </pc:sldChg>
    </pc:docChg>
  </pc:docChgLst>
  <pc:docChgLst>
    <pc:chgData name="Sullivan, Ryan (Hartford Funds)" userId="S::ryan.sullivan@hartfordfunds.com::9052d1b7-5fb2-41b8-9696-4f86ab5a592e" providerId="AD" clId="Web-{EB183E0F-296E-399C-41C3-7341A4F83ED9}"/>
    <pc:docChg chg="mod">
      <pc:chgData name="Sullivan, Ryan (Hartford Funds)" userId="S::ryan.sullivan@hartfordfunds.com::9052d1b7-5fb2-41b8-9696-4f86ab5a592e" providerId="AD" clId="Web-{EB183E0F-296E-399C-41C3-7341A4F83ED9}" dt="2026-03-23T15:42:16.257" v="0"/>
      <pc:docMkLst>
        <pc:docMk/>
      </pc:docMkLst>
    </pc:docChg>
  </pc:docChgLst>
  <pc:docChgLst>
    <pc:chgData name="Diehl, Don (Hartford Funds)" userId="1eff87ee-846b-43ad-bf13-c86ba672480a" providerId="ADAL" clId="{F685CCDE-D001-4212-9EDA-C2D06716D203}"/>
    <pc:docChg chg="undo redo custSel addSld delSld modSld sldOrd modMainMaster modNotesMaster modHandout">
      <pc:chgData name="Diehl, Don (Hartford Funds)" userId="1eff87ee-846b-43ad-bf13-c86ba672480a" providerId="ADAL" clId="{F685CCDE-D001-4212-9EDA-C2D06716D203}" dt="2026-04-14T19:42:13.650" v="2843" actId="20577"/>
      <pc:docMkLst>
        <pc:docMk/>
      </pc:docMkLst>
      <pc:sldChg chg="modSp mod modNotes">
        <pc:chgData name="Diehl, Don (Hartford Funds)" userId="1eff87ee-846b-43ad-bf13-c86ba672480a" providerId="ADAL" clId="{F685CCDE-D001-4212-9EDA-C2D06716D203}" dt="2026-04-14T19:35:25.452" v="2842"/>
        <pc:sldMkLst>
          <pc:docMk/>
          <pc:sldMk cId="0" sldId="305"/>
        </pc:sldMkLst>
        <pc:spChg chg="mod">
          <ac:chgData name="Diehl, Don (Hartford Funds)" userId="1eff87ee-846b-43ad-bf13-c86ba672480a" providerId="ADAL" clId="{F685CCDE-D001-4212-9EDA-C2D06716D203}" dt="2026-03-30T19:45:26.523" v="2767" actId="20577"/>
          <ac:spMkLst>
            <pc:docMk/>
            <pc:sldMk cId="0" sldId="305"/>
            <ac:spMk id="6" creationId="{00000000-0000-0000-0000-000000000000}"/>
          </ac:spMkLst>
        </pc:spChg>
        <pc:spChg chg="mod">
          <ac:chgData name="Diehl, Don (Hartford Funds)" userId="1eff87ee-846b-43ad-bf13-c86ba672480a" providerId="ADAL" clId="{F685CCDE-D001-4212-9EDA-C2D06716D203}" dt="2026-03-28T11:55:48.835" v="2315" actId="20577"/>
          <ac:spMkLst>
            <pc:docMk/>
            <pc:sldMk cId="0" sldId="305"/>
            <ac:spMk id="24578" creationId="{00000000-0000-0000-0000-000000000000}"/>
          </ac:spMkLst>
        </pc:spChg>
      </pc:sldChg>
      <pc:sldChg chg="addSp modSp mod modNotes modNotesTx">
        <pc:chgData name="Diehl, Don (Hartford Funds)" userId="1eff87ee-846b-43ad-bf13-c86ba672480a" providerId="ADAL" clId="{F685CCDE-D001-4212-9EDA-C2D06716D203}" dt="2026-04-14T19:35:25.452" v="2842"/>
        <pc:sldMkLst>
          <pc:docMk/>
          <pc:sldMk cId="0" sldId="306"/>
        </pc:sldMkLst>
        <pc:spChg chg="mod">
          <ac:chgData name="Diehl, Don (Hartford Funds)" userId="1eff87ee-846b-43ad-bf13-c86ba672480a" providerId="ADAL" clId="{F685CCDE-D001-4212-9EDA-C2D06716D203}" dt="2026-03-30T15:34:15.355" v="2597" actId="20577"/>
          <ac:spMkLst>
            <pc:docMk/>
            <pc:sldMk cId="0" sldId="306"/>
            <ac:spMk id="4" creationId="{00000000-0000-0000-0000-000000000000}"/>
          </ac:spMkLst>
        </pc:spChg>
        <pc:spChg chg="mod">
          <ac:chgData name="Diehl, Don (Hartford Funds)" userId="1eff87ee-846b-43ad-bf13-c86ba672480a" providerId="ADAL" clId="{F685CCDE-D001-4212-9EDA-C2D06716D203}" dt="2026-03-23T14:29:04.378" v="1213" actId="20577"/>
          <ac:spMkLst>
            <pc:docMk/>
            <pc:sldMk cId="0" sldId="306"/>
            <ac:spMk id="6" creationId="{36F224BB-E150-ECEB-C5F4-1928078C64A6}"/>
          </ac:spMkLst>
        </pc:spChg>
      </pc:sldChg>
      <pc:sldChg chg="modNotes">
        <pc:chgData name="Diehl, Don (Hartford Funds)" userId="1eff87ee-846b-43ad-bf13-c86ba672480a" providerId="ADAL" clId="{F685CCDE-D001-4212-9EDA-C2D06716D203}" dt="2026-04-14T19:35:25.452" v="2842"/>
        <pc:sldMkLst>
          <pc:docMk/>
          <pc:sldMk cId="0" sldId="315"/>
        </pc:sldMkLst>
      </pc:sldChg>
      <pc:sldChg chg="modNotes">
        <pc:chgData name="Diehl, Don (Hartford Funds)" userId="1eff87ee-846b-43ad-bf13-c86ba672480a" providerId="ADAL" clId="{F685CCDE-D001-4212-9EDA-C2D06716D203}" dt="2026-03-30T14:59:52.151" v="2520"/>
        <pc:sldMkLst>
          <pc:docMk/>
          <pc:sldMk cId="0" sldId="316"/>
        </pc:sldMkLst>
      </pc:sldChg>
      <pc:sldChg chg="addSp delSp modSp mod modNotes modNotesTx">
        <pc:chgData name="Diehl, Don (Hartford Funds)" userId="1eff87ee-846b-43ad-bf13-c86ba672480a" providerId="ADAL" clId="{F685CCDE-D001-4212-9EDA-C2D06716D203}" dt="2026-04-14T19:35:25.452" v="2842"/>
        <pc:sldMkLst>
          <pc:docMk/>
          <pc:sldMk cId="119641815" sldId="324"/>
        </pc:sldMkLst>
        <pc:spChg chg="mod">
          <ac:chgData name="Diehl, Don (Hartford Funds)" userId="1eff87ee-846b-43ad-bf13-c86ba672480a" providerId="ADAL" clId="{F685CCDE-D001-4212-9EDA-C2D06716D203}" dt="2026-03-28T12:18:33.528" v="2418" actId="313"/>
          <ac:spMkLst>
            <pc:docMk/>
            <pc:sldMk cId="119641815" sldId="324"/>
            <ac:spMk id="4" creationId="{9ADF787D-12EF-2C55-51F8-16A2D0507716}"/>
          </ac:spMkLst>
        </pc:spChg>
        <pc:spChg chg="mod">
          <ac:chgData name="Diehl, Don (Hartford Funds)" userId="1eff87ee-846b-43ad-bf13-c86ba672480a" providerId="ADAL" clId="{F685CCDE-D001-4212-9EDA-C2D06716D203}" dt="2026-03-28T12:09:51.894" v="2354" actId="20577"/>
          <ac:spMkLst>
            <pc:docMk/>
            <pc:sldMk cId="119641815" sldId="324"/>
            <ac:spMk id="40" creationId="{00000000-0000-0000-0000-000000000000}"/>
          </ac:spMkLst>
        </pc:spChg>
        <pc:picChg chg="mod">
          <ac:chgData name="Diehl, Don (Hartford Funds)" userId="1eff87ee-846b-43ad-bf13-c86ba672480a" providerId="ADAL" clId="{F685CCDE-D001-4212-9EDA-C2D06716D203}" dt="2026-03-19T11:41:11.938" v="521" actId="1038"/>
          <ac:picMkLst>
            <pc:docMk/>
            <pc:sldMk cId="119641815" sldId="324"/>
            <ac:picMk id="6" creationId="{868243CF-942A-D278-6705-D61D4B1B6717}"/>
          </ac:picMkLst>
        </pc:picChg>
      </pc:sldChg>
      <pc:sldChg chg="modSp modNotes modNotesTx">
        <pc:chgData name="Diehl, Don (Hartford Funds)" userId="1eff87ee-846b-43ad-bf13-c86ba672480a" providerId="ADAL" clId="{F685CCDE-D001-4212-9EDA-C2D06716D203}" dt="2026-04-14T19:35:25.452" v="2842"/>
        <pc:sldMkLst>
          <pc:docMk/>
          <pc:sldMk cId="3197706845" sldId="328"/>
        </pc:sldMkLst>
        <pc:spChg chg="mod">
          <ac:chgData name="Diehl, Don (Hartford Funds)" userId="1eff87ee-846b-43ad-bf13-c86ba672480a" providerId="ADAL" clId="{F685CCDE-D001-4212-9EDA-C2D06716D203}" dt="2026-03-30T14:33:32.378" v="2453" actId="20577"/>
          <ac:spMkLst>
            <pc:docMk/>
            <pc:sldMk cId="3197706845" sldId="328"/>
            <ac:spMk id="27672" creationId="{00000000-0000-0000-0000-000000000000}"/>
          </ac:spMkLst>
        </pc:spChg>
      </pc:sldChg>
      <pc:sldChg chg="modNotes">
        <pc:chgData name="Diehl, Don (Hartford Funds)" userId="1eff87ee-846b-43ad-bf13-c86ba672480a" providerId="ADAL" clId="{F685CCDE-D001-4212-9EDA-C2D06716D203}" dt="2026-04-14T19:35:25.452" v="2842"/>
        <pc:sldMkLst>
          <pc:docMk/>
          <pc:sldMk cId="1248216139" sldId="329"/>
        </pc:sldMkLst>
      </pc:sldChg>
      <pc:sldChg chg="addSp delSp modSp mod modNotes modNotesTx">
        <pc:chgData name="Diehl, Don (Hartford Funds)" userId="1eff87ee-846b-43ad-bf13-c86ba672480a" providerId="ADAL" clId="{F685CCDE-D001-4212-9EDA-C2D06716D203}" dt="2026-04-14T19:35:25.452" v="2842"/>
        <pc:sldMkLst>
          <pc:docMk/>
          <pc:sldMk cId="2776095698" sldId="334"/>
        </pc:sldMkLst>
        <pc:spChg chg="mod">
          <ac:chgData name="Diehl, Don (Hartford Funds)" userId="1eff87ee-846b-43ad-bf13-c86ba672480a" providerId="ADAL" clId="{F685CCDE-D001-4212-9EDA-C2D06716D203}" dt="2026-03-19T11:43:26.222" v="534"/>
          <ac:spMkLst>
            <pc:docMk/>
            <pc:sldMk cId="2776095698" sldId="334"/>
            <ac:spMk id="5" creationId="{CC6CAF5D-0022-0237-98C6-3FD5A45C407B}"/>
          </ac:spMkLst>
        </pc:spChg>
        <pc:spChg chg="mod">
          <ac:chgData name="Diehl, Don (Hartford Funds)" userId="1eff87ee-846b-43ad-bf13-c86ba672480a" providerId="ADAL" clId="{F685CCDE-D001-4212-9EDA-C2D06716D203}" dt="2026-03-23T16:23:45.083" v="1241" actId="6549"/>
          <ac:spMkLst>
            <pc:docMk/>
            <pc:sldMk cId="2776095698" sldId="334"/>
            <ac:spMk id="16" creationId="{013C1EA4-29DF-46C3-8F32-6FFEE23C11A8}"/>
          </ac:spMkLst>
        </pc:spChg>
        <pc:spChg chg="mod">
          <ac:chgData name="Diehl, Don (Hartford Funds)" userId="1eff87ee-846b-43ad-bf13-c86ba672480a" providerId="ADAL" clId="{F685CCDE-D001-4212-9EDA-C2D06716D203}" dt="2026-03-19T11:43:57.979" v="544" actId="1037"/>
          <ac:spMkLst>
            <pc:docMk/>
            <pc:sldMk cId="2776095698" sldId="334"/>
            <ac:spMk id="20" creationId="{7F77A6EB-9312-4267-89F3-36F448E4CC16}"/>
          </ac:spMkLst>
        </pc:spChg>
        <pc:spChg chg="mod">
          <ac:chgData name="Diehl, Don (Hartford Funds)" userId="1eff87ee-846b-43ad-bf13-c86ba672480a" providerId="ADAL" clId="{F685CCDE-D001-4212-9EDA-C2D06716D203}" dt="2026-03-19T11:42:52.811" v="528"/>
          <ac:spMkLst>
            <pc:docMk/>
            <pc:sldMk cId="2776095698" sldId="334"/>
            <ac:spMk id="21" creationId="{3563BE1D-F028-486B-9C42-909E434815C7}"/>
          </ac:spMkLst>
        </pc:spChg>
      </pc:sldChg>
      <pc:sldChg chg="modSp mod modNotes">
        <pc:chgData name="Diehl, Don (Hartford Funds)" userId="1eff87ee-846b-43ad-bf13-c86ba672480a" providerId="ADAL" clId="{F685CCDE-D001-4212-9EDA-C2D06716D203}" dt="2026-04-14T19:35:25.452" v="2842"/>
        <pc:sldMkLst>
          <pc:docMk/>
          <pc:sldMk cId="4156947042" sldId="355"/>
        </pc:sldMkLst>
        <pc:spChg chg="mod">
          <ac:chgData name="Diehl, Don (Hartford Funds)" userId="1eff87ee-846b-43ad-bf13-c86ba672480a" providerId="ADAL" clId="{F685CCDE-D001-4212-9EDA-C2D06716D203}" dt="2026-03-30T18:42:20.860" v="2671" actId="20577"/>
          <ac:spMkLst>
            <pc:docMk/>
            <pc:sldMk cId="4156947042" sldId="355"/>
            <ac:spMk id="5" creationId="{31E48991-E308-3CCC-846C-C1F3B9C3CCB5}"/>
          </ac:spMkLst>
        </pc:spChg>
      </pc:sldChg>
      <pc:sldChg chg="addSp delSp modSp mod modNotes modNotesTx">
        <pc:chgData name="Diehl, Don (Hartford Funds)" userId="1eff87ee-846b-43ad-bf13-c86ba672480a" providerId="ADAL" clId="{F685CCDE-D001-4212-9EDA-C2D06716D203}" dt="2026-03-30T14:59:52.151" v="2520"/>
        <pc:sldMkLst>
          <pc:docMk/>
          <pc:sldMk cId="942361829" sldId="358"/>
        </pc:sldMkLst>
        <pc:spChg chg="mod">
          <ac:chgData name="Diehl, Don (Hartford Funds)" userId="1eff87ee-846b-43ad-bf13-c86ba672480a" providerId="ADAL" clId="{F685CCDE-D001-4212-9EDA-C2D06716D203}" dt="2026-03-23T20:14:54.811" v="1519" actId="20577"/>
          <ac:spMkLst>
            <pc:docMk/>
            <pc:sldMk cId="942361829" sldId="358"/>
            <ac:spMk id="4" creationId="{482CC8A0-1B8E-08FC-6514-1BDA9A611683}"/>
          </ac:spMkLst>
        </pc:spChg>
        <pc:spChg chg="mod">
          <ac:chgData name="Diehl, Don (Hartford Funds)" userId="1eff87ee-846b-43ad-bf13-c86ba672480a" providerId="ADAL" clId="{F685CCDE-D001-4212-9EDA-C2D06716D203}" dt="2026-03-23T20:14:48.882" v="1517" actId="20577"/>
          <ac:spMkLst>
            <pc:docMk/>
            <pc:sldMk cId="942361829" sldId="358"/>
            <ac:spMk id="6" creationId="{CE1FE929-7E8D-9D65-5CE1-0646813171FC}"/>
          </ac:spMkLst>
        </pc:spChg>
        <pc:spChg chg="mod">
          <ac:chgData name="Diehl, Don (Hartford Funds)" userId="1eff87ee-846b-43ad-bf13-c86ba672480a" providerId="ADAL" clId="{F685CCDE-D001-4212-9EDA-C2D06716D203}" dt="2026-03-19T11:16:53.371" v="353" actId="20577"/>
          <ac:spMkLst>
            <pc:docMk/>
            <pc:sldMk cId="942361829" sldId="358"/>
            <ac:spMk id="10" creationId="{E77057C8-0308-919D-13B0-51F96E200A85}"/>
          </ac:spMkLst>
        </pc:spChg>
        <pc:spChg chg="mod">
          <ac:chgData name="Diehl, Don (Hartford Funds)" userId="1eff87ee-846b-43ad-bf13-c86ba672480a" providerId="ADAL" clId="{F685CCDE-D001-4212-9EDA-C2D06716D203}" dt="2026-03-30T14:55:58.057" v="2513" actId="20577"/>
          <ac:spMkLst>
            <pc:docMk/>
            <pc:sldMk cId="942361829" sldId="358"/>
            <ac:spMk id="47" creationId="{00000000-0000-0000-0000-000000000000}"/>
          </ac:spMkLst>
        </pc:spChg>
        <pc:spChg chg="mod">
          <ac:chgData name="Diehl, Don (Hartford Funds)" userId="1eff87ee-846b-43ad-bf13-c86ba672480a" providerId="ADAL" clId="{F685CCDE-D001-4212-9EDA-C2D06716D203}" dt="2026-03-28T12:05:35.823" v="2343" actId="14100"/>
          <ac:spMkLst>
            <pc:docMk/>
            <pc:sldMk cId="942361829" sldId="358"/>
            <ac:spMk id="22535" creationId="{00000000-0000-0000-0000-000000000000}"/>
          </ac:spMkLst>
        </pc:spChg>
      </pc:sldChg>
      <pc:sldChg chg="modSp mod modNotes modNotesTx">
        <pc:chgData name="Diehl, Don (Hartford Funds)" userId="1eff87ee-846b-43ad-bf13-c86ba672480a" providerId="ADAL" clId="{F685CCDE-D001-4212-9EDA-C2D06716D203}" dt="2026-04-14T19:35:25.452" v="2842"/>
        <pc:sldMkLst>
          <pc:docMk/>
          <pc:sldMk cId="2555321212" sldId="365"/>
        </pc:sldMkLst>
        <pc:spChg chg="mod">
          <ac:chgData name="Diehl, Don (Hartford Funds)" userId="1eff87ee-846b-43ad-bf13-c86ba672480a" providerId="ADAL" clId="{F685CCDE-D001-4212-9EDA-C2D06716D203}" dt="2026-03-23T20:02:42.161" v="1505" actId="1076"/>
          <ac:spMkLst>
            <pc:docMk/>
            <pc:sldMk cId="2555321212" sldId="365"/>
            <ac:spMk id="7" creationId="{B6ECFBC7-7D71-0C03-86C0-D1109604E28F}"/>
          </ac:spMkLst>
        </pc:spChg>
        <pc:spChg chg="mod">
          <ac:chgData name="Diehl, Don (Hartford Funds)" userId="1eff87ee-846b-43ad-bf13-c86ba672480a" providerId="ADAL" clId="{F685CCDE-D001-4212-9EDA-C2D06716D203}" dt="2026-03-23T20:02:38.831" v="1504" actId="1076"/>
          <ac:spMkLst>
            <pc:docMk/>
            <pc:sldMk cId="2555321212" sldId="365"/>
            <ac:spMk id="9" creationId="{E55B6C2F-15D5-6AC7-89AF-138EAEFE7E84}"/>
          </ac:spMkLst>
        </pc:spChg>
        <pc:graphicFrameChg chg="mod modGraphic">
          <ac:chgData name="Diehl, Don (Hartford Funds)" userId="1eff87ee-846b-43ad-bf13-c86ba672480a" providerId="ADAL" clId="{F685CCDE-D001-4212-9EDA-C2D06716D203}" dt="2026-03-30T14:51:23.821" v="2494" actId="20577"/>
          <ac:graphicFrameMkLst>
            <pc:docMk/>
            <pc:sldMk cId="2555321212" sldId="365"/>
            <ac:graphicFrameMk id="5" creationId="{DCC7B2F8-5671-933A-61DC-801C93E3F69D}"/>
          </ac:graphicFrameMkLst>
        </pc:graphicFrameChg>
      </pc:sldChg>
      <pc:sldChg chg="addSp modSp mod modNotes modNotesTx">
        <pc:chgData name="Diehl, Don (Hartford Funds)" userId="1eff87ee-846b-43ad-bf13-c86ba672480a" providerId="ADAL" clId="{F685CCDE-D001-4212-9EDA-C2D06716D203}" dt="2026-03-30T18:25:12.428" v="2607" actId="6549"/>
        <pc:sldMkLst>
          <pc:docMk/>
          <pc:sldMk cId="3803618053" sldId="366"/>
        </pc:sldMkLst>
        <pc:picChg chg="add mod">
          <ac:chgData name="Diehl, Don (Hartford Funds)" userId="1eff87ee-846b-43ad-bf13-c86ba672480a" providerId="ADAL" clId="{F685CCDE-D001-4212-9EDA-C2D06716D203}" dt="2026-03-19T12:01:54.322" v="620" actId="1076"/>
          <ac:picMkLst>
            <pc:docMk/>
            <pc:sldMk cId="3803618053" sldId="366"/>
            <ac:picMk id="2" creationId="{0F583B90-BE59-D7FA-60FE-DBDC8EEEE9E0}"/>
          </ac:picMkLst>
        </pc:picChg>
      </pc:sldChg>
      <pc:sldChg chg="addSp delSp modSp mod modCm modNotes modNotesTx">
        <pc:chgData name="Diehl, Don (Hartford Funds)" userId="1eff87ee-846b-43ad-bf13-c86ba672480a" providerId="ADAL" clId="{F685CCDE-D001-4212-9EDA-C2D06716D203}" dt="2026-04-14T19:35:25.452" v="2842"/>
        <pc:sldMkLst>
          <pc:docMk/>
          <pc:sldMk cId="0" sldId="367"/>
        </pc:sldMkLst>
        <pc:spChg chg="mod">
          <ac:chgData name="Diehl, Don (Hartford Funds)" userId="1eff87ee-846b-43ad-bf13-c86ba672480a" providerId="ADAL" clId="{F685CCDE-D001-4212-9EDA-C2D06716D203}" dt="2026-03-30T18:32:35.163" v="2619" actId="113"/>
          <ac:spMkLst>
            <pc:docMk/>
            <pc:sldMk cId="0" sldId="367"/>
            <ac:spMk id="9" creationId="{C8D47FA6-9D91-477E-F562-77CFBA574F13}"/>
          </ac:spMkLst>
        </pc:spChg>
        <pc:spChg chg="mod">
          <ac:chgData name="Diehl, Don (Hartford Funds)" userId="1eff87ee-846b-43ad-bf13-c86ba672480a" providerId="ADAL" clId="{F685CCDE-D001-4212-9EDA-C2D06716D203}" dt="2026-03-25T17:18:43.261" v="2132" actId="1076"/>
          <ac:spMkLst>
            <pc:docMk/>
            <pc:sldMk cId="0" sldId="367"/>
            <ac:spMk id="10" creationId="{2007FEA6-CEC3-F79B-D169-AEF52880E330}"/>
          </ac:spMkLst>
        </pc:spChg>
        <pc:spChg chg="mod">
          <ac:chgData name="Diehl, Don (Hartford Funds)" userId="1eff87ee-846b-43ad-bf13-c86ba672480a" providerId="ADAL" clId="{F685CCDE-D001-4212-9EDA-C2D06716D203}" dt="2026-03-25T17:18:16.156" v="2129" actId="1076"/>
          <ac:spMkLst>
            <pc:docMk/>
            <pc:sldMk cId="0" sldId="367"/>
            <ac:spMk id="11" creationId="{EA90F8BF-0FF9-FFD7-6A3B-EA60A1E8EBB9}"/>
          </ac:spMkLst>
        </pc:spChg>
        <pc:spChg chg="add mod">
          <ac:chgData name="Diehl, Don (Hartford Funds)" userId="1eff87ee-846b-43ad-bf13-c86ba672480a" providerId="ADAL" clId="{F685CCDE-D001-4212-9EDA-C2D06716D203}" dt="2026-03-25T14:50:38.681" v="2123" actId="1076"/>
          <ac:spMkLst>
            <pc:docMk/>
            <pc:sldMk cId="0" sldId="367"/>
            <ac:spMk id="15" creationId="{B702F52B-D580-74D5-A1B6-8A64E576897C}"/>
          </ac:spMkLst>
        </pc:spChg>
        <pc:spChg chg="mod ord">
          <ac:chgData name="Diehl, Don (Hartford Funds)" userId="1eff87ee-846b-43ad-bf13-c86ba672480a" providerId="ADAL" clId="{F685CCDE-D001-4212-9EDA-C2D06716D203}" dt="2026-03-25T19:47:56.989" v="2183" actId="1037"/>
          <ac:spMkLst>
            <pc:docMk/>
            <pc:sldMk cId="0" sldId="367"/>
            <ac:spMk id="16" creationId="{B1DFB78C-3552-40AB-A7BA-3AB05A18D044}"/>
          </ac:spMkLst>
        </pc:spChg>
        <pc:graphicFrameChg chg="mod">
          <ac:chgData name="Diehl, Don (Hartford Funds)" userId="1eff87ee-846b-43ad-bf13-c86ba672480a" providerId="ADAL" clId="{F685CCDE-D001-4212-9EDA-C2D06716D203}" dt="2026-03-25T19:43:23.679" v="2171" actId="20577"/>
          <ac:graphicFrameMkLst>
            <pc:docMk/>
            <pc:sldMk cId="0" sldId="367"/>
            <ac:graphicFrameMk id="7" creationId="{4BB4EC5E-04C5-CAF5-30AD-8302B8992DE9}"/>
          </ac:graphicFrameMkLst>
        </pc:graphicFrameChg>
        <pc:cxnChg chg="mod">
          <ac:chgData name="Diehl, Don (Hartford Funds)" userId="1eff87ee-846b-43ad-bf13-c86ba672480a" providerId="ADAL" clId="{F685CCDE-D001-4212-9EDA-C2D06716D203}" dt="2026-03-25T17:17:59.694" v="2127" actId="1076"/>
          <ac:cxnSpMkLst>
            <pc:docMk/>
            <pc:sldMk cId="0" sldId="367"/>
            <ac:cxnSpMk id="12" creationId="{4529D17C-D97D-91AC-84E4-89AE58A0D2D2}"/>
          </ac:cxnSpMkLst>
        </pc:cxnChg>
        <pc:cxnChg chg="mod">
          <ac:chgData name="Diehl, Don (Hartford Funds)" userId="1eff87ee-846b-43ad-bf13-c86ba672480a" providerId="ADAL" clId="{F685CCDE-D001-4212-9EDA-C2D06716D203}" dt="2026-03-25T17:18:27.692" v="2131" actId="1076"/>
          <ac:cxnSpMkLst>
            <pc:docMk/>
            <pc:sldMk cId="0" sldId="367"/>
            <ac:cxnSpMk id="13" creationId="{3C092D21-139B-CBFE-35CB-FC964CE1B3E5}"/>
          </ac:cxnSpMkLst>
        </pc:cxnChg>
        <pc:extLst>
          <p:ext xmlns:p="http://schemas.openxmlformats.org/presentationml/2006/main" uri="{D6D511B9-2390-475A-947B-AFAB55BFBCF1}">
            <pc226:cmChg xmlns:pc226="http://schemas.microsoft.com/office/powerpoint/2022/06/main/command" chg="mod">
              <pc226:chgData name="Diehl, Don (Hartford Funds)" userId="1eff87ee-846b-43ad-bf13-c86ba672480a" providerId="ADAL" clId="{F685CCDE-D001-4212-9EDA-C2D06716D203}" dt="2026-03-25T19:48:59.884" v="2184" actId="20577"/>
              <pc2:cmMkLst xmlns:pc2="http://schemas.microsoft.com/office/powerpoint/2019/9/main/command">
                <pc:docMk/>
                <pc:sldMk cId="0" sldId="367"/>
                <pc2:cmMk id="{1F6D9221-B24C-4777-9E8B-6C2671C67C5F}"/>
              </pc2:cmMkLst>
            </pc226:cmChg>
            <pc226:cmChg xmlns:pc226="http://schemas.microsoft.com/office/powerpoint/2022/06/main/command" chg="mod">
              <pc226:chgData name="Diehl, Don (Hartford Funds)" userId="1eff87ee-846b-43ad-bf13-c86ba672480a" providerId="ADAL" clId="{F685CCDE-D001-4212-9EDA-C2D06716D203}" dt="2026-03-25T19:48:59.884" v="2184" actId="20577"/>
              <pc2:cmMkLst xmlns:pc2="http://schemas.microsoft.com/office/powerpoint/2019/9/main/command">
                <pc:docMk/>
                <pc:sldMk cId="0" sldId="367"/>
                <pc2:cmMk id="{CC66A571-7288-4D10-AA30-64403E9772C1}"/>
              </pc2:cmMkLst>
            </pc226:cmChg>
          </p:ext>
        </pc:extLst>
      </pc:sldChg>
      <pc:sldChg chg="addSp delSp modSp mod modCm modNotes">
        <pc:chgData name="Diehl, Don (Hartford Funds)" userId="1eff87ee-846b-43ad-bf13-c86ba672480a" providerId="ADAL" clId="{F685CCDE-D001-4212-9EDA-C2D06716D203}" dt="2026-04-14T19:35:25.452" v="2842"/>
        <pc:sldMkLst>
          <pc:docMk/>
          <pc:sldMk cId="504446322" sldId="369"/>
        </pc:sldMkLst>
        <pc:spChg chg="mod">
          <ac:chgData name="Diehl, Don (Hartford Funds)" userId="1eff87ee-846b-43ad-bf13-c86ba672480a" providerId="ADAL" clId="{F685CCDE-D001-4212-9EDA-C2D06716D203}" dt="2026-03-25T19:53:05.156" v="2267" actId="20577"/>
          <ac:spMkLst>
            <pc:docMk/>
            <pc:sldMk cId="504446322" sldId="369"/>
            <ac:spMk id="4" creationId="{F70C8460-FBFC-C777-B7A6-A448C9A2D370}"/>
          </ac:spMkLst>
        </pc:spChg>
        <pc:spChg chg="mod">
          <ac:chgData name="Diehl, Don (Hartford Funds)" userId="1eff87ee-846b-43ad-bf13-c86ba672480a" providerId="ADAL" clId="{F685CCDE-D001-4212-9EDA-C2D06716D203}" dt="2026-03-19T11:04:26.768" v="250" actId="1038"/>
          <ac:spMkLst>
            <pc:docMk/>
            <pc:sldMk cId="504446322" sldId="369"/>
            <ac:spMk id="12" creationId="{0F8F5ECA-AFA0-47B4-B282-241A2DD725F5}"/>
          </ac:spMkLst>
        </pc:spChg>
        <pc:spChg chg="mod">
          <ac:chgData name="Diehl, Don (Hartford Funds)" userId="1eff87ee-846b-43ad-bf13-c86ba672480a" providerId="ADAL" clId="{F685CCDE-D001-4212-9EDA-C2D06716D203}" dt="2026-03-30T18:33:50.991" v="2623" actId="1076"/>
          <ac:spMkLst>
            <pc:docMk/>
            <pc:sldMk cId="504446322" sldId="369"/>
            <ac:spMk id="17" creationId="{B24359EE-E0B1-4A37-A350-F407C499D7E6}"/>
          </ac:spMkLst>
        </pc:spChg>
        <pc:spChg chg="mod">
          <ac:chgData name="Diehl, Don (Hartford Funds)" userId="1eff87ee-846b-43ad-bf13-c86ba672480a" providerId="ADAL" clId="{F685CCDE-D001-4212-9EDA-C2D06716D203}" dt="2026-03-25T19:52:04.831" v="2249" actId="6549"/>
          <ac:spMkLst>
            <pc:docMk/>
            <pc:sldMk cId="504446322" sldId="369"/>
            <ac:spMk id="20" creationId="{490B48AB-B71B-4DBC-BED8-EEA362FEBF38}"/>
          </ac:spMkLst>
        </pc:spChg>
        <pc:spChg chg="mod">
          <ac:chgData name="Diehl, Don (Hartford Funds)" userId="1eff87ee-846b-43ad-bf13-c86ba672480a" providerId="ADAL" clId="{F685CCDE-D001-4212-9EDA-C2D06716D203}" dt="2026-03-19T11:07:03.489" v="257" actId="164"/>
          <ac:spMkLst>
            <pc:docMk/>
            <pc:sldMk cId="504446322" sldId="369"/>
            <ac:spMk id="21" creationId="{DCF89690-E44B-4E6F-A86F-78A9F2602375}"/>
          </ac:spMkLst>
        </pc:spChg>
        <pc:grpChg chg="add mod">
          <ac:chgData name="Diehl, Don (Hartford Funds)" userId="1eff87ee-846b-43ad-bf13-c86ba672480a" providerId="ADAL" clId="{F685CCDE-D001-4212-9EDA-C2D06716D203}" dt="2026-03-19T11:07:16.319" v="282" actId="1035"/>
          <ac:grpSpMkLst>
            <pc:docMk/>
            <pc:sldMk cId="504446322" sldId="369"/>
            <ac:grpSpMk id="6" creationId="{77004575-4A58-E1B9-4669-84AEEFBAC55C}"/>
          </ac:grpSpMkLst>
        </pc:grpChg>
        <pc:picChg chg="mod">
          <ac:chgData name="Diehl, Don (Hartford Funds)" userId="1eff87ee-846b-43ad-bf13-c86ba672480a" providerId="ADAL" clId="{F685CCDE-D001-4212-9EDA-C2D06716D203}" dt="2026-03-19T11:04:26.768" v="250" actId="1038"/>
          <ac:picMkLst>
            <pc:docMk/>
            <pc:sldMk cId="504446322" sldId="369"/>
            <ac:picMk id="3" creationId="{124AEABA-79F5-2938-A69A-F3DA06BA6C6C}"/>
          </ac:picMkLst>
        </pc:picChg>
        <pc:extLst>
          <p:ext xmlns:p="http://schemas.openxmlformats.org/presentationml/2006/main" uri="{D6D511B9-2390-475A-947B-AFAB55BFBCF1}">
            <pc226:cmChg xmlns:pc226="http://schemas.microsoft.com/office/powerpoint/2022/06/main/command" chg="mod">
              <pc226:chgData name="Diehl, Don (Hartford Funds)" userId="1eff87ee-846b-43ad-bf13-c86ba672480a" providerId="ADAL" clId="{F685CCDE-D001-4212-9EDA-C2D06716D203}" dt="2026-03-25T19:52:04.831" v="2249" actId="6549"/>
              <pc2:cmMkLst xmlns:pc2="http://schemas.microsoft.com/office/powerpoint/2019/9/main/command">
                <pc:docMk/>
                <pc:sldMk cId="504446322" sldId="369"/>
                <pc2:cmMk id="{77A5F9FC-9EAD-445D-A365-C51E56A9C4A6}"/>
              </pc2:cmMkLst>
            </pc226:cmChg>
          </p:ext>
        </pc:extLst>
      </pc:sldChg>
      <pc:sldChg chg="modNotes">
        <pc:chgData name="Diehl, Don (Hartford Funds)" userId="1eff87ee-846b-43ad-bf13-c86ba672480a" providerId="ADAL" clId="{F685CCDE-D001-4212-9EDA-C2D06716D203}" dt="2026-03-22T13:40:21.294" v="864" actId="20577"/>
        <pc:sldMkLst>
          <pc:docMk/>
          <pc:sldMk cId="2689585340" sldId="374"/>
        </pc:sldMkLst>
      </pc:sldChg>
      <pc:sldChg chg="modNotes">
        <pc:chgData name="Diehl, Don (Hartford Funds)" userId="1eff87ee-846b-43ad-bf13-c86ba672480a" providerId="ADAL" clId="{F685CCDE-D001-4212-9EDA-C2D06716D203}" dt="2026-03-30T14:46:43.692" v="2488"/>
        <pc:sldMkLst>
          <pc:docMk/>
          <pc:sldMk cId="334131492" sldId="375"/>
        </pc:sldMkLst>
      </pc:sldChg>
      <pc:sldChg chg="delSp modSp mod modNotes modNotesTx">
        <pc:chgData name="Diehl, Don (Hartford Funds)" userId="1eff87ee-846b-43ad-bf13-c86ba672480a" providerId="ADAL" clId="{F685CCDE-D001-4212-9EDA-C2D06716D203}" dt="2026-03-30T15:18:31.178" v="2562" actId="20577"/>
        <pc:sldMkLst>
          <pc:docMk/>
          <pc:sldMk cId="2691954198" sldId="376"/>
        </pc:sldMkLst>
        <pc:spChg chg="mod">
          <ac:chgData name="Diehl, Don (Hartford Funds)" userId="1eff87ee-846b-43ad-bf13-c86ba672480a" providerId="ADAL" clId="{F685CCDE-D001-4212-9EDA-C2D06716D203}" dt="2026-03-28T11:58:59.449" v="2328" actId="20577"/>
          <ac:spMkLst>
            <pc:docMk/>
            <pc:sldMk cId="2691954198" sldId="376"/>
            <ac:spMk id="5" creationId="{08FAF347-19FD-7859-4292-8EDEED10E01E}"/>
          </ac:spMkLst>
        </pc:spChg>
        <pc:spChg chg="mod">
          <ac:chgData name="Diehl, Don (Hartford Funds)" userId="1eff87ee-846b-43ad-bf13-c86ba672480a" providerId="ADAL" clId="{F685CCDE-D001-4212-9EDA-C2D06716D203}" dt="2026-03-28T11:59:14.387" v="2333" actId="20577"/>
          <ac:spMkLst>
            <pc:docMk/>
            <pc:sldMk cId="2691954198" sldId="376"/>
            <ac:spMk id="9" creationId="{53DDFBEC-9C3F-94CE-0A0A-785D1E60F557}"/>
          </ac:spMkLst>
        </pc:spChg>
        <pc:spChg chg="mod">
          <ac:chgData name="Diehl, Don (Hartford Funds)" userId="1eff87ee-846b-43ad-bf13-c86ba672480a" providerId="ADAL" clId="{F685CCDE-D001-4212-9EDA-C2D06716D203}" dt="2026-03-19T11:14:11.124" v="332"/>
          <ac:spMkLst>
            <pc:docMk/>
            <pc:sldMk cId="2691954198" sldId="376"/>
            <ac:spMk id="12" creationId="{F412B2AB-26D3-F899-8B25-95F4F5CC3940}"/>
          </ac:spMkLst>
        </pc:spChg>
        <pc:spChg chg="mod">
          <ac:chgData name="Diehl, Don (Hartford Funds)" userId="1eff87ee-846b-43ad-bf13-c86ba672480a" providerId="ADAL" clId="{F685CCDE-D001-4212-9EDA-C2D06716D203}" dt="2026-03-19T11:13:22.185" v="329" actId="14100"/>
          <ac:spMkLst>
            <pc:docMk/>
            <pc:sldMk cId="2691954198" sldId="376"/>
            <ac:spMk id="13" creationId="{E3D8D56D-DB73-E9E9-A162-B855DDF898E2}"/>
          </ac:spMkLst>
        </pc:spChg>
        <pc:picChg chg="mod modCrop">
          <ac:chgData name="Diehl, Don (Hartford Funds)" userId="1eff87ee-846b-43ad-bf13-c86ba672480a" providerId="ADAL" clId="{F685CCDE-D001-4212-9EDA-C2D06716D203}" dt="2026-03-28T11:59:27.455" v="2334" actId="732"/>
          <ac:picMkLst>
            <pc:docMk/>
            <pc:sldMk cId="2691954198" sldId="376"/>
            <ac:picMk id="6" creationId="{D7990C81-1DD4-C9E7-B109-CFC1CADACC30}"/>
          </ac:picMkLst>
        </pc:picChg>
      </pc:sldChg>
      <pc:sldChg chg="addSp delSp modSp mod ord modNotes">
        <pc:chgData name="Diehl, Don (Hartford Funds)" userId="1eff87ee-846b-43ad-bf13-c86ba672480a" providerId="ADAL" clId="{F685CCDE-D001-4212-9EDA-C2D06716D203}" dt="2026-03-30T15:20:35.805" v="2566" actId="255"/>
        <pc:sldMkLst>
          <pc:docMk/>
          <pc:sldMk cId="2700676638" sldId="379"/>
        </pc:sldMkLst>
        <pc:spChg chg="add mod">
          <ac:chgData name="Diehl, Don (Hartford Funds)" userId="1eff87ee-846b-43ad-bf13-c86ba672480a" providerId="ADAL" clId="{F685CCDE-D001-4212-9EDA-C2D06716D203}" dt="2026-03-23T20:59:05.144" v="2041"/>
          <ac:spMkLst>
            <pc:docMk/>
            <pc:sldMk cId="2700676638" sldId="379"/>
            <ac:spMk id="2" creationId="{01C38B40-BAA9-EADE-621D-CC13C44D1F7B}"/>
          </ac:spMkLst>
        </pc:spChg>
        <pc:spChg chg="add mod">
          <ac:chgData name="Diehl, Don (Hartford Funds)" userId="1eff87ee-846b-43ad-bf13-c86ba672480a" providerId="ADAL" clId="{F685CCDE-D001-4212-9EDA-C2D06716D203}" dt="2026-03-23T11:53:22.116" v="995"/>
          <ac:spMkLst>
            <pc:docMk/>
            <pc:sldMk cId="2700676638" sldId="379"/>
            <ac:spMk id="3" creationId="{404C1814-AB3F-2DD6-C86D-C5A860D6534D}"/>
          </ac:spMkLst>
        </pc:spChg>
        <pc:spChg chg="add mod">
          <ac:chgData name="Diehl, Don (Hartford Funds)" userId="1eff87ee-846b-43ad-bf13-c86ba672480a" providerId="ADAL" clId="{F685CCDE-D001-4212-9EDA-C2D06716D203}" dt="2026-03-23T20:59:00.773" v="2040"/>
          <ac:spMkLst>
            <pc:docMk/>
            <pc:sldMk cId="2700676638" sldId="379"/>
            <ac:spMk id="13" creationId="{3BBE7C20-88D7-AAFC-BD91-A1DDA21B2B97}"/>
          </ac:spMkLst>
        </pc:spChg>
        <pc:spChg chg="add mod">
          <ac:chgData name="Diehl, Don (Hartford Funds)" userId="1eff87ee-846b-43ad-bf13-c86ba672480a" providerId="ADAL" clId="{F685CCDE-D001-4212-9EDA-C2D06716D203}" dt="2026-03-23T20:57:37.075" v="1993"/>
          <ac:spMkLst>
            <pc:docMk/>
            <pc:sldMk cId="2700676638" sldId="379"/>
            <ac:spMk id="16" creationId="{61D37E36-28E5-2930-2777-8E3DFA5FE98D}"/>
          </ac:spMkLst>
        </pc:spChg>
        <pc:picChg chg="mod">
          <ac:chgData name="Diehl, Don (Hartford Funds)" userId="1eff87ee-846b-43ad-bf13-c86ba672480a" providerId="ADAL" clId="{F685CCDE-D001-4212-9EDA-C2D06716D203}" dt="2026-03-23T20:41:26.995" v="1869" actId="1037"/>
          <ac:picMkLst>
            <pc:docMk/>
            <pc:sldMk cId="2700676638" sldId="379"/>
            <ac:picMk id="10" creationId="{E3F05628-EAFC-A599-4DCD-9C7DC68C7C41}"/>
          </ac:picMkLst>
        </pc:picChg>
        <pc:picChg chg="mod">
          <ac:chgData name="Diehl, Don (Hartford Funds)" userId="1eff87ee-846b-43ad-bf13-c86ba672480a" providerId="ADAL" clId="{F685CCDE-D001-4212-9EDA-C2D06716D203}" dt="2026-03-23T20:42:15.361" v="1887" actId="1038"/>
          <ac:picMkLst>
            <pc:docMk/>
            <pc:sldMk cId="2700676638" sldId="379"/>
            <ac:picMk id="12" creationId="{96C2C669-8E57-00BC-D1A9-85F5A58F7608}"/>
          </ac:picMkLst>
        </pc:picChg>
      </pc:sldChg>
      <pc:sldChg chg="modNotes">
        <pc:chgData name="Diehl, Don (Hartford Funds)" userId="1eff87ee-846b-43ad-bf13-c86ba672480a" providerId="ADAL" clId="{F685CCDE-D001-4212-9EDA-C2D06716D203}" dt="2026-04-14T19:35:25.452" v="2842"/>
        <pc:sldMkLst>
          <pc:docMk/>
          <pc:sldMk cId="0" sldId="380"/>
        </pc:sldMkLst>
      </pc:sldChg>
      <pc:sldChg chg="modNotesTx">
        <pc:chgData name="Diehl, Don (Hartford Funds)" userId="1eff87ee-846b-43ad-bf13-c86ba672480a" providerId="ADAL" clId="{F685CCDE-D001-4212-9EDA-C2D06716D203}" dt="2026-03-30T14:39:53.940" v="2483" actId="20577"/>
        <pc:sldMkLst>
          <pc:docMk/>
          <pc:sldMk cId="0" sldId="382"/>
        </pc:sldMkLst>
      </pc:sldChg>
      <pc:sldChg chg="modNotesTx">
        <pc:chgData name="Diehl, Don (Hartford Funds)" userId="1eff87ee-846b-43ad-bf13-c86ba672480a" providerId="ADAL" clId="{F685CCDE-D001-4212-9EDA-C2D06716D203}" dt="2026-03-22T13:05:18.139" v="844" actId="20577"/>
        <pc:sldMkLst>
          <pc:docMk/>
          <pc:sldMk cId="0" sldId="383"/>
        </pc:sldMkLst>
      </pc:sldChg>
      <pc:sldChg chg="delSp modSp mod modNotes">
        <pc:chgData name="Diehl, Don (Hartford Funds)" userId="1eff87ee-846b-43ad-bf13-c86ba672480a" providerId="ADAL" clId="{F685CCDE-D001-4212-9EDA-C2D06716D203}" dt="2026-04-14T19:42:13.650" v="2843" actId="20577"/>
        <pc:sldMkLst>
          <pc:docMk/>
          <pc:sldMk cId="945623921" sldId="387"/>
        </pc:sldMkLst>
        <pc:spChg chg="mod">
          <ac:chgData name="Diehl, Don (Hartford Funds)" userId="1eff87ee-846b-43ad-bf13-c86ba672480a" providerId="ADAL" clId="{F685CCDE-D001-4212-9EDA-C2D06716D203}" dt="2026-04-14T19:42:13.650" v="2843" actId="20577"/>
          <ac:spMkLst>
            <pc:docMk/>
            <pc:sldMk cId="945623921" sldId="387"/>
            <ac:spMk id="8" creationId="{8CB82C8B-5870-678A-3110-935E8A7CF9F4}"/>
          </ac:spMkLst>
        </pc:spChg>
      </pc:sldChg>
      <pc:sldChg chg="addSp delSp modSp mod modNotes">
        <pc:chgData name="Diehl, Don (Hartford Funds)" userId="1eff87ee-846b-43ad-bf13-c86ba672480a" providerId="ADAL" clId="{F685CCDE-D001-4212-9EDA-C2D06716D203}" dt="2026-03-30T18:35:21.874" v="2634" actId="14100"/>
        <pc:sldMkLst>
          <pc:docMk/>
          <pc:sldMk cId="520043896" sldId="594"/>
        </pc:sldMkLst>
        <pc:spChg chg="mod">
          <ac:chgData name="Diehl, Don (Hartford Funds)" userId="1eff87ee-846b-43ad-bf13-c86ba672480a" providerId="ADAL" clId="{F685CCDE-D001-4212-9EDA-C2D06716D203}" dt="2026-03-30T18:35:21.874" v="2634" actId="14100"/>
          <ac:spMkLst>
            <pc:docMk/>
            <pc:sldMk cId="520043896" sldId="594"/>
            <ac:spMk id="10" creationId="{1BB3EB94-C59F-1D24-2B34-7AC34D400E64}"/>
          </ac:spMkLst>
        </pc:spChg>
        <pc:spChg chg="mod">
          <ac:chgData name="Diehl, Don (Hartford Funds)" userId="1eff87ee-846b-43ad-bf13-c86ba672480a" providerId="ADAL" clId="{F685CCDE-D001-4212-9EDA-C2D06716D203}" dt="2026-03-22T14:24:55.441" v="970" actId="20577"/>
          <ac:spMkLst>
            <pc:docMk/>
            <pc:sldMk cId="520043896" sldId="594"/>
            <ac:spMk id="15" creationId="{7A59901F-F910-B21A-16DA-B10E83008013}"/>
          </ac:spMkLst>
        </pc:spChg>
        <pc:spChg chg="mod">
          <ac:chgData name="Diehl, Don (Hartford Funds)" userId="1eff87ee-846b-43ad-bf13-c86ba672480a" providerId="ADAL" clId="{F685CCDE-D001-4212-9EDA-C2D06716D203}" dt="2026-03-30T14:54:51.251" v="2509" actId="20577"/>
          <ac:spMkLst>
            <pc:docMk/>
            <pc:sldMk cId="520043896" sldId="594"/>
            <ac:spMk id="18" creationId="{86D080BB-1620-2AF1-7E26-CDBFC8AC7B87}"/>
          </ac:spMkLst>
        </pc:spChg>
        <pc:spChg chg="mod">
          <ac:chgData name="Diehl, Don (Hartford Funds)" userId="1eff87ee-846b-43ad-bf13-c86ba672480a" providerId="ADAL" clId="{F685CCDE-D001-4212-9EDA-C2D06716D203}" dt="2026-03-19T18:07:36.489" v="629" actId="1076"/>
          <ac:spMkLst>
            <pc:docMk/>
            <pc:sldMk cId="520043896" sldId="594"/>
            <ac:spMk id="44" creationId="{32E86C6E-D734-4CC3-86F9-CA781FD59920}"/>
          </ac:spMkLst>
        </pc:spChg>
        <pc:spChg chg="mod">
          <ac:chgData name="Diehl, Don (Hartford Funds)" userId="1eff87ee-846b-43ad-bf13-c86ba672480a" providerId="ADAL" clId="{F685CCDE-D001-4212-9EDA-C2D06716D203}" dt="2026-03-19T18:07:36.489" v="629" actId="1076"/>
          <ac:spMkLst>
            <pc:docMk/>
            <pc:sldMk cId="520043896" sldId="594"/>
            <ac:spMk id="45" creationId="{3892B1BF-2BEB-4816-4DF3-3ED4F5F24F51}"/>
          </ac:spMkLst>
        </pc:spChg>
        <pc:spChg chg="mod">
          <ac:chgData name="Diehl, Don (Hartford Funds)" userId="1eff87ee-846b-43ad-bf13-c86ba672480a" providerId="ADAL" clId="{F685CCDE-D001-4212-9EDA-C2D06716D203}" dt="2026-03-19T18:07:36.489" v="629" actId="1076"/>
          <ac:spMkLst>
            <pc:docMk/>
            <pc:sldMk cId="520043896" sldId="594"/>
            <ac:spMk id="52" creationId="{E76C17C3-4A9A-5652-909E-3EA8229B31E0}"/>
          </ac:spMkLst>
        </pc:spChg>
        <pc:graphicFrameChg chg="mod">
          <ac:chgData name="Diehl, Don (Hartford Funds)" userId="1eff87ee-846b-43ad-bf13-c86ba672480a" providerId="ADAL" clId="{F685CCDE-D001-4212-9EDA-C2D06716D203}" dt="2026-03-19T18:07:36.489" v="629" actId="1076"/>
          <ac:graphicFrameMkLst>
            <pc:docMk/>
            <pc:sldMk cId="520043896" sldId="594"/>
            <ac:graphicFrameMk id="40" creationId="{61CB5909-8A88-1526-C8AC-8871EAC38C06}"/>
          </ac:graphicFrameMkLst>
        </pc:graphicFrameChg>
        <pc:cxnChg chg="mod">
          <ac:chgData name="Diehl, Don (Hartford Funds)" userId="1eff87ee-846b-43ad-bf13-c86ba672480a" providerId="ADAL" clId="{F685CCDE-D001-4212-9EDA-C2D06716D203}" dt="2026-03-19T18:07:36.489" v="629" actId="1076"/>
          <ac:cxnSpMkLst>
            <pc:docMk/>
            <pc:sldMk cId="520043896" sldId="594"/>
            <ac:cxnSpMk id="50" creationId="{251A71DC-7A7E-0423-823F-131AEB486E54}"/>
          </ac:cxnSpMkLst>
        </pc:cxnChg>
      </pc:sldChg>
      <pc:sldChg chg="addSp delSp modSp mod modCm modNotes">
        <pc:chgData name="Diehl, Don (Hartford Funds)" userId="1eff87ee-846b-43ad-bf13-c86ba672480a" providerId="ADAL" clId="{F685CCDE-D001-4212-9EDA-C2D06716D203}" dt="2026-04-14T19:35:25.452" v="2842"/>
        <pc:sldMkLst>
          <pc:docMk/>
          <pc:sldMk cId="0" sldId="595"/>
        </pc:sldMkLst>
        <pc:spChg chg="add del mod">
          <ac:chgData name="Diehl, Don (Hartford Funds)" userId="1eff87ee-846b-43ad-bf13-c86ba672480a" providerId="ADAL" clId="{F685CCDE-D001-4212-9EDA-C2D06716D203}" dt="2026-04-14T17:20:55.728" v="2837" actId="20577"/>
          <ac:spMkLst>
            <pc:docMk/>
            <pc:sldMk cId="0" sldId="595"/>
            <ac:spMk id="5" creationId="{00000000-0000-0000-0000-000000000000}"/>
          </ac:spMkLst>
        </pc:spChg>
        <pc:extLst>
          <p:ext xmlns:p="http://schemas.openxmlformats.org/presentationml/2006/main" uri="{D6D511B9-2390-475A-947B-AFAB55BFBCF1}">
            <pc226:cmChg xmlns:pc226="http://schemas.microsoft.com/office/powerpoint/2022/06/main/command" chg="mod">
              <pc226:chgData name="Diehl, Don (Hartford Funds)" userId="1eff87ee-846b-43ad-bf13-c86ba672480a" providerId="ADAL" clId="{F685CCDE-D001-4212-9EDA-C2D06716D203}" dt="2026-03-30T14:05:49.386" v="2436" actId="20577"/>
              <pc2:cmMkLst xmlns:pc2="http://schemas.microsoft.com/office/powerpoint/2019/9/main/command">
                <pc:docMk/>
                <pc:sldMk cId="0" sldId="595"/>
                <pc2:cmMk id="{942F7065-FBFE-4F6E-9D99-2E249BF74134}"/>
              </pc2:cmMkLst>
            </pc226:cmChg>
          </p:ext>
        </pc:extLst>
      </pc:sldChg>
      <pc:sldChg chg="delSp modSp mod modNotes">
        <pc:chgData name="Diehl, Don (Hartford Funds)" userId="1eff87ee-846b-43ad-bf13-c86ba672480a" providerId="ADAL" clId="{F685CCDE-D001-4212-9EDA-C2D06716D203}" dt="2026-04-14T19:35:25.452" v="2842"/>
        <pc:sldMkLst>
          <pc:docMk/>
          <pc:sldMk cId="3409488278" sldId="596"/>
        </pc:sldMkLst>
        <pc:picChg chg="mod modCrop">
          <ac:chgData name="Diehl, Don (Hartford Funds)" userId="1eff87ee-846b-43ad-bf13-c86ba672480a" providerId="ADAL" clId="{F685CCDE-D001-4212-9EDA-C2D06716D203}" dt="2026-03-30T14:25:03.445" v="2448" actId="732"/>
          <ac:picMkLst>
            <pc:docMk/>
            <pc:sldMk cId="3409488278" sldId="596"/>
            <ac:picMk id="10" creationId="{1CB82287-7E1A-E24C-3D1F-4B8DA636A789}"/>
          </ac:picMkLst>
        </pc:picChg>
      </pc:sldChg>
      <pc:sldChg chg="addSp modSp mod">
        <pc:chgData name="Diehl, Don (Hartford Funds)" userId="1eff87ee-846b-43ad-bf13-c86ba672480a" providerId="ADAL" clId="{F685CCDE-D001-4212-9EDA-C2D06716D203}" dt="2026-04-02T19:35:08.980" v="2803" actId="1076"/>
        <pc:sldMkLst>
          <pc:docMk/>
          <pc:sldMk cId="878201575" sldId="597"/>
        </pc:sldMkLst>
        <pc:spChg chg="add mod">
          <ac:chgData name="Diehl, Don (Hartford Funds)" userId="1eff87ee-846b-43ad-bf13-c86ba672480a" providerId="ADAL" clId="{F685CCDE-D001-4212-9EDA-C2D06716D203}" dt="2026-04-02T19:35:08.980" v="2803" actId="1076"/>
          <ac:spMkLst>
            <pc:docMk/>
            <pc:sldMk cId="878201575" sldId="597"/>
            <ac:spMk id="13" creationId="{7C47C5DE-A87B-081B-69E2-F84F74ED88B6}"/>
          </ac:spMkLst>
        </pc:spChg>
      </pc:sldChg>
      <pc:sldMasterChg chg="delSp mod modSldLayout">
        <pc:chgData name="Diehl, Don (Hartford Funds)" userId="1eff87ee-846b-43ad-bf13-c86ba672480a" providerId="ADAL" clId="{F685CCDE-D001-4212-9EDA-C2D06716D203}" dt="2026-03-30T14:18:49.893" v="2438"/>
        <pc:sldMasterMkLst>
          <pc:docMk/>
          <pc:sldMasterMk cId="0" sldId="2147483648"/>
        </pc:sldMasterMkLst>
        <pc:sldLayoutChg chg="addSp modSp">
          <pc:chgData name="Diehl, Don (Hartford Funds)" userId="1eff87ee-846b-43ad-bf13-c86ba672480a" providerId="ADAL" clId="{F685CCDE-D001-4212-9EDA-C2D06716D203}" dt="2026-03-30T14:18:49.893" v="2438"/>
          <pc:sldLayoutMkLst>
            <pc:docMk/>
            <pc:sldMasterMk cId="0" sldId="2147483648"/>
            <pc:sldLayoutMk cId="1571001549" sldId="2147483689"/>
          </pc:sldLayoutMkLst>
          <pc:spChg chg="add mod">
            <ac:chgData name="Diehl, Don (Hartford Funds)" userId="1eff87ee-846b-43ad-bf13-c86ba672480a" providerId="ADAL" clId="{F685CCDE-D001-4212-9EDA-C2D06716D203}" dt="2026-03-30T14:18:49.893" v="2438"/>
            <ac:spMkLst>
              <pc:docMk/>
              <pc:sldMasterMk cId="0" sldId="2147483648"/>
              <pc:sldLayoutMk cId="1571001549" sldId="2147483689"/>
              <ac:spMk id="3" creationId="{EF072657-82B8-06BE-B087-D27A2D1B9522}"/>
            </ac:spMkLst>
          </pc:spChg>
        </pc:sldLayoutChg>
      </pc:sldMasterChg>
      <pc:sldMasterChg chg="delSp mod">
        <pc:chgData name="Diehl, Don (Hartford Funds)" userId="1eff87ee-846b-43ad-bf13-c86ba672480a" providerId="ADAL" clId="{F685CCDE-D001-4212-9EDA-C2D06716D203}" dt="2026-03-30T14:18:56.419" v="2439" actId="478"/>
        <pc:sldMasterMkLst>
          <pc:docMk/>
          <pc:sldMasterMk cId="716735937" sldId="2147483672"/>
        </pc:sldMasterMkLst>
      </pc:sldMasterChg>
      <pc:sldMasterChg chg="delSp mod">
        <pc:chgData name="Diehl, Don (Hartford Funds)" userId="1eff87ee-846b-43ad-bf13-c86ba672480a" providerId="ADAL" clId="{F685CCDE-D001-4212-9EDA-C2D06716D203}" dt="2026-03-30T14:19:02.608" v="2440" actId="478"/>
        <pc:sldMasterMkLst>
          <pc:docMk/>
          <pc:sldMasterMk cId="1024951308" sldId="2147483675"/>
        </pc:sldMasterMkLst>
      </pc:sldMasterChg>
      <pc:sldMasterChg chg="delSp mod">
        <pc:chgData name="Diehl, Don (Hartford Funds)" userId="1eff87ee-846b-43ad-bf13-c86ba672480a" providerId="ADAL" clId="{F685CCDE-D001-4212-9EDA-C2D06716D203}" dt="2026-03-30T14:19:07.073" v="2441" actId="478"/>
        <pc:sldMasterMkLst>
          <pc:docMk/>
          <pc:sldMasterMk cId="33255569" sldId="2147483678"/>
        </pc:sldMasterMkLst>
      </pc:sldMasterChg>
      <pc:sldMasterChg chg="delSp mod">
        <pc:chgData name="Diehl, Don (Hartford Funds)" userId="1eff87ee-846b-43ad-bf13-c86ba672480a" providerId="ADAL" clId="{F685CCDE-D001-4212-9EDA-C2D06716D203}" dt="2026-03-30T14:19:21.506" v="2442" actId="478"/>
        <pc:sldMasterMkLst>
          <pc:docMk/>
          <pc:sldMasterMk cId="1566642883" sldId="2147483706"/>
        </pc:sldMasterMkLst>
      </pc:sldMasterChg>
      <pc:sldMasterChg chg="delSp mod delSldLayout">
        <pc:chgData name="Diehl, Don (Hartford Funds)" userId="1eff87ee-846b-43ad-bf13-c86ba672480a" providerId="ADAL" clId="{F685CCDE-D001-4212-9EDA-C2D06716D203}" dt="2026-03-30T14:19:29.956" v="2443" actId="478"/>
        <pc:sldMasterMkLst>
          <pc:docMk/>
          <pc:sldMasterMk cId="2002901732" sldId="2147483710"/>
        </pc:sldMasterMkLst>
      </pc:sldMasterChg>
    </pc:docChg>
  </pc:docChgLst>
  <pc:docChgLst>
    <pc:chgData name="Goldman, Nate (Hartford Funds)" userId="a96e4f4b-cd29-4892-bf2a-5632776c9140" providerId="ADAL" clId="{533403B7-116E-41DF-981A-594F4D5899A6}"/>
    <pc:docChg chg="undo custSel modSld">
      <pc:chgData name="Goldman, Nate (Hartford Funds)" userId="a96e4f4b-cd29-4892-bf2a-5632776c9140" providerId="ADAL" clId="{533403B7-116E-41DF-981A-594F4D5899A6}" dt="2026-03-25T13:07:03.337" v="1" actId="1076"/>
      <pc:docMkLst>
        <pc:docMk/>
      </pc:docMkLst>
      <pc:sldChg chg="modSp mod">
        <pc:chgData name="Goldman, Nate (Hartford Funds)" userId="a96e4f4b-cd29-4892-bf2a-5632776c9140" providerId="ADAL" clId="{533403B7-116E-41DF-981A-594F4D5899A6}" dt="2026-03-25T13:07:03.337" v="1" actId="1076"/>
        <pc:sldMkLst>
          <pc:docMk/>
          <pc:sldMk cId="504446322" sldId="369"/>
        </pc:sldMkLst>
        <pc:grpChg chg="mod">
          <ac:chgData name="Goldman, Nate (Hartford Funds)" userId="a96e4f4b-cd29-4892-bf2a-5632776c9140" providerId="ADAL" clId="{533403B7-116E-41DF-981A-594F4D5899A6}" dt="2026-03-25T13:07:03.337" v="1" actId="1076"/>
          <ac:grpSpMkLst>
            <pc:docMk/>
            <pc:sldMk cId="504446322" sldId="369"/>
            <ac:grpSpMk id="6" creationId="{77004575-4A58-E1B9-4669-84AEEFBAC55C}"/>
          </ac:grpSpMkLst>
        </pc:grpChg>
      </pc:sldChg>
    </pc:docChg>
  </pc:docChgLst>
  <pc:docChgLst>
    <pc:chgData name="Gutosky, Jennifer L (Hartford Funds)" userId="f57624a2-1a74-4f41-b6eb-41a5c97e9854" providerId="ADAL" clId="{18089C27-9CA6-42E7-92AF-D43EB8DA8A89}"/>
    <pc:docChg chg="undo custSel addSld delSld modSld modMainMaster">
      <pc:chgData name="Gutosky, Jennifer L (Hartford Funds)" userId="f57624a2-1a74-4f41-b6eb-41a5c97e9854" providerId="ADAL" clId="{18089C27-9CA6-42E7-92AF-D43EB8DA8A89}" dt="2026-04-02T19:26:21.149" v="1748" actId="1036"/>
      <pc:docMkLst>
        <pc:docMk/>
      </pc:docMkLst>
      <pc:sldChg chg="delSp modSp mod">
        <pc:chgData name="Gutosky, Jennifer L (Hartford Funds)" userId="f57624a2-1a74-4f41-b6eb-41a5c97e9854" providerId="ADAL" clId="{18089C27-9CA6-42E7-92AF-D43EB8DA8A89}" dt="2026-03-31T15:46:49.594" v="989" actId="167"/>
        <pc:sldMkLst>
          <pc:docMk/>
          <pc:sldMk cId="0" sldId="315"/>
        </pc:sldMkLst>
        <pc:picChg chg="mod ord">
          <ac:chgData name="Gutosky, Jennifer L (Hartford Funds)" userId="f57624a2-1a74-4f41-b6eb-41a5c97e9854" providerId="ADAL" clId="{18089C27-9CA6-42E7-92AF-D43EB8DA8A89}" dt="2026-03-31T15:46:49.594" v="989" actId="167"/>
          <ac:picMkLst>
            <pc:docMk/>
            <pc:sldMk cId="0" sldId="315"/>
            <ac:picMk id="2" creationId="{7894FF47-3954-428E-34F6-57F8E1126A43}"/>
          </ac:picMkLst>
        </pc:picChg>
      </pc:sldChg>
      <pc:sldChg chg="modSp mod">
        <pc:chgData name="Gutosky, Jennifer L (Hartford Funds)" userId="f57624a2-1a74-4f41-b6eb-41a5c97e9854" providerId="ADAL" clId="{18089C27-9CA6-42E7-92AF-D43EB8DA8A89}" dt="2026-03-31T15:47:15.570" v="1005" actId="1036"/>
        <pc:sldMkLst>
          <pc:docMk/>
          <pc:sldMk cId="0" sldId="316"/>
        </pc:sldMkLst>
        <pc:spChg chg="mod">
          <ac:chgData name="Gutosky, Jennifer L (Hartford Funds)" userId="f57624a2-1a74-4f41-b6eb-41a5c97e9854" providerId="ADAL" clId="{18089C27-9CA6-42E7-92AF-D43EB8DA8A89}" dt="2026-03-31T15:47:15.570" v="1005" actId="1036"/>
          <ac:spMkLst>
            <pc:docMk/>
            <pc:sldMk cId="0" sldId="316"/>
            <ac:spMk id="8" creationId="{4F1ECCAE-8F36-A740-E08C-70B2A5B0DE48}"/>
          </ac:spMkLst>
        </pc:spChg>
        <pc:picChg chg="mod">
          <ac:chgData name="Gutosky, Jennifer L (Hartford Funds)" userId="f57624a2-1a74-4f41-b6eb-41a5c97e9854" providerId="ADAL" clId="{18089C27-9CA6-42E7-92AF-D43EB8DA8A89}" dt="2026-03-31T15:47:15.570" v="1005" actId="1036"/>
          <ac:picMkLst>
            <pc:docMk/>
            <pc:sldMk cId="0" sldId="316"/>
            <ac:picMk id="5" creationId="{6ECB10C5-ED99-9B31-77CC-6EB4DD94E711}"/>
          </ac:picMkLst>
        </pc:picChg>
      </pc:sldChg>
      <pc:sldChg chg="modSp mod">
        <pc:chgData name="Gutosky, Jennifer L (Hartford Funds)" userId="f57624a2-1a74-4f41-b6eb-41a5c97e9854" providerId="ADAL" clId="{18089C27-9CA6-42E7-92AF-D43EB8DA8A89}" dt="2026-03-30T11:54:09.798" v="836" actId="1076"/>
        <pc:sldMkLst>
          <pc:docMk/>
          <pc:sldMk cId="119641815" sldId="324"/>
        </pc:sldMkLst>
        <pc:spChg chg="mod">
          <ac:chgData name="Gutosky, Jennifer L (Hartford Funds)" userId="f57624a2-1a74-4f41-b6eb-41a5c97e9854" providerId="ADAL" clId="{18089C27-9CA6-42E7-92AF-D43EB8DA8A89}" dt="2026-03-30T11:54:09.798" v="836" actId="1076"/>
          <ac:spMkLst>
            <pc:docMk/>
            <pc:sldMk cId="119641815" sldId="324"/>
            <ac:spMk id="4" creationId="{9ADF787D-12EF-2C55-51F8-16A2D0507716}"/>
          </ac:spMkLst>
        </pc:spChg>
        <pc:picChg chg="mod">
          <ac:chgData name="Gutosky, Jennifer L (Hartford Funds)" userId="f57624a2-1a74-4f41-b6eb-41a5c97e9854" providerId="ADAL" clId="{18089C27-9CA6-42E7-92AF-D43EB8DA8A89}" dt="2026-03-23T20:48:01.853" v="811" actId="1038"/>
          <ac:picMkLst>
            <pc:docMk/>
            <pc:sldMk cId="119641815" sldId="324"/>
            <ac:picMk id="3" creationId="{0AEAECC4-A08E-4EA4-0FB9-D9AEDF7A2A31}"/>
          </ac:picMkLst>
        </pc:picChg>
      </pc:sldChg>
      <pc:sldChg chg="addSp delSp modSp mod">
        <pc:chgData name="Gutosky, Jennifer L (Hartford Funds)" userId="f57624a2-1a74-4f41-b6eb-41a5c97e9854" providerId="ADAL" clId="{18089C27-9CA6-42E7-92AF-D43EB8DA8A89}" dt="2026-03-31T15:43:20.825" v="945" actId="1035"/>
        <pc:sldMkLst>
          <pc:docMk/>
          <pc:sldMk cId="1248216139" sldId="329"/>
        </pc:sldMkLst>
        <pc:picChg chg="mod ord">
          <ac:chgData name="Gutosky, Jennifer L (Hartford Funds)" userId="f57624a2-1a74-4f41-b6eb-41a5c97e9854" providerId="ADAL" clId="{18089C27-9CA6-42E7-92AF-D43EB8DA8A89}" dt="2026-03-31T15:43:20.825" v="945" actId="1035"/>
          <ac:picMkLst>
            <pc:docMk/>
            <pc:sldMk cId="1248216139" sldId="329"/>
            <ac:picMk id="5" creationId="{FF89B0F4-9959-B50A-91E5-B37B57F3C612}"/>
          </ac:picMkLst>
        </pc:picChg>
      </pc:sldChg>
      <pc:sldChg chg="delSp modSp mod">
        <pc:chgData name="Gutosky, Jennifer L (Hartford Funds)" userId="f57624a2-1a74-4f41-b6eb-41a5c97e9854" providerId="ADAL" clId="{18089C27-9CA6-42E7-92AF-D43EB8DA8A89}" dt="2026-03-31T15:46:28.713" v="986" actId="1076"/>
        <pc:sldMkLst>
          <pc:docMk/>
          <pc:sldMk cId="2776095698" sldId="334"/>
        </pc:sldMkLst>
        <pc:picChg chg="mod">
          <ac:chgData name="Gutosky, Jennifer L (Hartford Funds)" userId="f57624a2-1a74-4f41-b6eb-41a5c97e9854" providerId="ADAL" clId="{18089C27-9CA6-42E7-92AF-D43EB8DA8A89}" dt="2026-03-31T15:45:44.415" v="980" actId="1076"/>
          <ac:picMkLst>
            <pc:docMk/>
            <pc:sldMk cId="2776095698" sldId="334"/>
            <ac:picMk id="4" creationId="{9D126B6A-ECFE-C260-DF37-4A9A757E5E10}"/>
          </ac:picMkLst>
        </pc:picChg>
        <pc:picChg chg="mod">
          <ac:chgData name="Gutosky, Jennifer L (Hartford Funds)" userId="f57624a2-1a74-4f41-b6eb-41a5c97e9854" providerId="ADAL" clId="{18089C27-9CA6-42E7-92AF-D43EB8DA8A89}" dt="2026-03-31T15:45:59.643" v="982" actId="1076"/>
          <ac:picMkLst>
            <pc:docMk/>
            <pc:sldMk cId="2776095698" sldId="334"/>
            <ac:picMk id="6" creationId="{E3CF1BD7-5ECF-9A15-EC1C-122639295729}"/>
          </ac:picMkLst>
        </pc:picChg>
        <pc:picChg chg="mod">
          <ac:chgData name="Gutosky, Jennifer L (Hartford Funds)" userId="f57624a2-1a74-4f41-b6eb-41a5c97e9854" providerId="ADAL" clId="{18089C27-9CA6-42E7-92AF-D43EB8DA8A89}" dt="2026-03-31T15:46:17.149" v="984" actId="1076"/>
          <ac:picMkLst>
            <pc:docMk/>
            <pc:sldMk cId="2776095698" sldId="334"/>
            <ac:picMk id="7" creationId="{AA0EEAF5-023F-AB61-B592-39E130F673E0}"/>
          </ac:picMkLst>
        </pc:picChg>
        <pc:picChg chg="mod">
          <ac:chgData name="Gutosky, Jennifer L (Hartford Funds)" userId="f57624a2-1a74-4f41-b6eb-41a5c97e9854" providerId="ADAL" clId="{18089C27-9CA6-42E7-92AF-D43EB8DA8A89}" dt="2026-03-31T15:46:28.713" v="986" actId="1076"/>
          <ac:picMkLst>
            <pc:docMk/>
            <pc:sldMk cId="2776095698" sldId="334"/>
            <ac:picMk id="8" creationId="{3045EC67-8995-BFDA-9C02-976E1643F265}"/>
          </ac:picMkLst>
        </pc:picChg>
      </pc:sldChg>
      <pc:sldChg chg="delSp modSp mod">
        <pc:chgData name="Gutosky, Jennifer L (Hartford Funds)" userId="f57624a2-1a74-4f41-b6eb-41a5c97e9854" providerId="ADAL" clId="{18089C27-9CA6-42E7-92AF-D43EB8DA8A89}" dt="2026-03-31T15:44:23.512" v="965" actId="1038"/>
        <pc:sldMkLst>
          <pc:docMk/>
          <pc:sldMk cId="2555321212" sldId="365"/>
        </pc:sldMkLst>
        <pc:picChg chg="mod ord">
          <ac:chgData name="Gutosky, Jennifer L (Hartford Funds)" userId="f57624a2-1a74-4f41-b6eb-41a5c97e9854" providerId="ADAL" clId="{18089C27-9CA6-42E7-92AF-D43EB8DA8A89}" dt="2026-03-31T15:44:23.512" v="965" actId="1038"/>
          <ac:picMkLst>
            <pc:docMk/>
            <pc:sldMk cId="2555321212" sldId="365"/>
            <ac:picMk id="4" creationId="{4A5DCE30-889D-70E5-7CF3-AA56D41D8FB5}"/>
          </ac:picMkLst>
        </pc:picChg>
      </pc:sldChg>
      <pc:sldChg chg="addSp delSp modSp mod">
        <pc:chgData name="Gutosky, Jennifer L (Hartford Funds)" userId="f57624a2-1a74-4f41-b6eb-41a5c97e9854" providerId="ADAL" clId="{18089C27-9CA6-42E7-92AF-D43EB8DA8A89}" dt="2026-03-24T12:06:01.176" v="825" actId="1076"/>
        <pc:sldMkLst>
          <pc:docMk/>
          <pc:sldMk cId="0" sldId="367"/>
        </pc:sldMkLst>
        <pc:graphicFrameChg chg="add del mod ord">
          <ac:chgData name="Gutosky, Jennifer L (Hartford Funds)" userId="f57624a2-1a74-4f41-b6eb-41a5c97e9854" providerId="ADAL" clId="{18089C27-9CA6-42E7-92AF-D43EB8DA8A89}" dt="2026-03-23T20:26:47.510" v="762" actId="14100"/>
          <ac:graphicFrameMkLst>
            <pc:docMk/>
            <pc:sldMk cId="0" sldId="367"/>
            <ac:graphicFrameMk id="7" creationId="{4BB4EC5E-04C5-CAF5-30AD-8302B8992DE9}"/>
          </ac:graphicFrameMkLst>
        </pc:graphicFrameChg>
      </pc:sldChg>
      <pc:sldChg chg="modSp mod">
        <pc:chgData name="Gutosky, Jennifer L (Hartford Funds)" userId="f57624a2-1a74-4f41-b6eb-41a5c97e9854" providerId="ADAL" clId="{18089C27-9CA6-42E7-92AF-D43EB8DA8A89}" dt="2026-03-30T12:10:57.505" v="924" actId="14100"/>
        <pc:sldMkLst>
          <pc:docMk/>
          <pc:sldMk cId="504446322" sldId="369"/>
        </pc:sldMkLst>
        <pc:picChg chg="mod">
          <ac:chgData name="Gutosky, Jennifer L (Hartford Funds)" userId="f57624a2-1a74-4f41-b6eb-41a5c97e9854" providerId="ADAL" clId="{18089C27-9CA6-42E7-92AF-D43EB8DA8A89}" dt="2026-03-30T12:10:57.505" v="924" actId="14100"/>
          <ac:picMkLst>
            <pc:docMk/>
            <pc:sldMk cId="504446322" sldId="369"/>
            <ac:picMk id="3" creationId="{124AEABA-79F5-2938-A69A-F3DA06BA6C6C}"/>
          </ac:picMkLst>
        </pc:picChg>
      </pc:sldChg>
      <pc:sldChg chg="delSp modSp mod">
        <pc:chgData name="Gutosky, Jennifer L (Hartford Funds)" userId="f57624a2-1a74-4f41-b6eb-41a5c97e9854" providerId="ADAL" clId="{18089C27-9CA6-42E7-92AF-D43EB8DA8A89}" dt="2026-03-31T15:45:32.488" v="978" actId="1076"/>
        <pc:sldMkLst>
          <pc:docMk/>
          <pc:sldMk cId="334131492" sldId="375"/>
        </pc:sldMkLst>
        <pc:picChg chg="mod">
          <ac:chgData name="Gutosky, Jennifer L (Hartford Funds)" userId="f57624a2-1a74-4f41-b6eb-41a5c97e9854" providerId="ADAL" clId="{18089C27-9CA6-42E7-92AF-D43EB8DA8A89}" dt="2026-03-31T15:44:54.744" v="971" actId="1076"/>
          <ac:picMkLst>
            <pc:docMk/>
            <pc:sldMk cId="334131492" sldId="375"/>
            <ac:picMk id="2" creationId="{F48CED31-962E-FA64-43BB-3D94DEF24B73}"/>
          </ac:picMkLst>
        </pc:picChg>
        <pc:picChg chg="mod">
          <ac:chgData name="Gutosky, Jennifer L (Hartford Funds)" userId="f57624a2-1a74-4f41-b6eb-41a5c97e9854" providerId="ADAL" clId="{18089C27-9CA6-42E7-92AF-D43EB8DA8A89}" dt="2026-03-31T15:45:03.299" v="973" actId="1076"/>
          <ac:picMkLst>
            <pc:docMk/>
            <pc:sldMk cId="334131492" sldId="375"/>
            <ac:picMk id="9" creationId="{B2F97F17-41A2-4405-9822-8E3A5956C5E7}"/>
          </ac:picMkLst>
        </pc:picChg>
        <pc:picChg chg="mod">
          <ac:chgData name="Gutosky, Jennifer L (Hartford Funds)" userId="f57624a2-1a74-4f41-b6eb-41a5c97e9854" providerId="ADAL" clId="{18089C27-9CA6-42E7-92AF-D43EB8DA8A89}" dt="2026-03-31T15:45:14.567" v="975" actId="1076"/>
          <ac:picMkLst>
            <pc:docMk/>
            <pc:sldMk cId="334131492" sldId="375"/>
            <ac:picMk id="11" creationId="{B36AF3C7-707C-6548-49E0-306965BBAA75}"/>
          </ac:picMkLst>
        </pc:picChg>
        <pc:picChg chg="mod">
          <ac:chgData name="Gutosky, Jennifer L (Hartford Funds)" userId="f57624a2-1a74-4f41-b6eb-41a5c97e9854" providerId="ADAL" clId="{18089C27-9CA6-42E7-92AF-D43EB8DA8A89}" dt="2026-03-31T15:45:32.488" v="978" actId="1076"/>
          <ac:picMkLst>
            <pc:docMk/>
            <pc:sldMk cId="334131492" sldId="375"/>
            <ac:picMk id="12" creationId="{DBA149B8-86E2-A6C0-23BB-C405573422D2}"/>
          </ac:picMkLst>
        </pc:picChg>
      </pc:sldChg>
      <pc:sldChg chg="addSp delSp modSp mod">
        <pc:chgData name="Gutosky, Jennifer L (Hartford Funds)" userId="f57624a2-1a74-4f41-b6eb-41a5c97e9854" providerId="ADAL" clId="{18089C27-9CA6-42E7-92AF-D43EB8DA8A89}" dt="2026-03-23T13:55:15.533" v="760" actId="1036"/>
        <pc:sldMkLst>
          <pc:docMk/>
          <pc:sldMk cId="2700676638" sldId="379"/>
        </pc:sldMkLst>
        <pc:spChg chg="mod">
          <ac:chgData name="Gutosky, Jennifer L (Hartford Funds)" userId="f57624a2-1a74-4f41-b6eb-41a5c97e9854" providerId="ADAL" clId="{18089C27-9CA6-42E7-92AF-D43EB8DA8A89}" dt="2026-03-23T13:55:15.533" v="760" actId="1036"/>
          <ac:spMkLst>
            <pc:docMk/>
            <pc:sldMk cId="2700676638" sldId="379"/>
            <ac:spMk id="13" creationId="{3BBE7C20-88D7-AAFC-BD91-A1DDA21B2B97}"/>
          </ac:spMkLst>
        </pc:spChg>
        <pc:spChg chg="mod">
          <ac:chgData name="Gutosky, Jennifer L (Hartford Funds)" userId="f57624a2-1a74-4f41-b6eb-41a5c97e9854" providerId="ADAL" clId="{18089C27-9CA6-42E7-92AF-D43EB8DA8A89}" dt="2026-03-23T13:55:15.533" v="760" actId="1036"/>
          <ac:spMkLst>
            <pc:docMk/>
            <pc:sldMk cId="2700676638" sldId="379"/>
            <ac:spMk id="16" creationId="{61D37E36-28E5-2930-2777-8E3DFA5FE98D}"/>
          </ac:spMkLst>
        </pc:spChg>
        <pc:picChg chg="add mod modCrop">
          <ac:chgData name="Gutosky, Jennifer L (Hartford Funds)" userId="f57624a2-1a74-4f41-b6eb-41a5c97e9854" providerId="ADAL" clId="{18089C27-9CA6-42E7-92AF-D43EB8DA8A89}" dt="2026-03-23T13:47:19.920" v="709" actId="14100"/>
          <ac:picMkLst>
            <pc:docMk/>
            <pc:sldMk cId="2700676638" sldId="379"/>
            <ac:picMk id="4" creationId="{79BF64D6-E7DD-A81E-0D1B-CCAFB3D79D70}"/>
          </ac:picMkLst>
        </pc:picChg>
        <pc:picChg chg="add mod modCrop">
          <ac:chgData name="Gutosky, Jennifer L (Hartford Funds)" userId="f57624a2-1a74-4f41-b6eb-41a5c97e9854" providerId="ADAL" clId="{18089C27-9CA6-42E7-92AF-D43EB8DA8A89}" dt="2026-03-23T13:53:57.076" v="719" actId="1076"/>
          <ac:picMkLst>
            <pc:docMk/>
            <pc:sldMk cId="2700676638" sldId="379"/>
            <ac:picMk id="10" creationId="{E3F05628-EAFC-A599-4DCD-9C7DC68C7C41}"/>
          </ac:picMkLst>
        </pc:picChg>
        <pc:picChg chg="add mod modCrop">
          <ac:chgData name="Gutosky, Jennifer L (Hartford Funds)" userId="f57624a2-1a74-4f41-b6eb-41a5c97e9854" providerId="ADAL" clId="{18089C27-9CA6-42E7-92AF-D43EB8DA8A89}" dt="2026-03-23T13:55:05.988" v="750" actId="1036"/>
          <ac:picMkLst>
            <pc:docMk/>
            <pc:sldMk cId="2700676638" sldId="379"/>
            <ac:picMk id="12" creationId="{96C2C669-8E57-00BC-D1A9-85F5A58F7608}"/>
          </ac:picMkLst>
        </pc:picChg>
      </pc:sldChg>
      <pc:sldChg chg="delSp modSp mod">
        <pc:chgData name="Gutosky, Jennifer L (Hartford Funds)" userId="f57624a2-1a74-4f41-b6eb-41a5c97e9854" providerId="ADAL" clId="{18089C27-9CA6-42E7-92AF-D43EB8DA8A89}" dt="2026-03-31T15:42:49.071" v="931" actId="167"/>
        <pc:sldMkLst>
          <pc:docMk/>
          <pc:sldMk cId="0" sldId="380"/>
        </pc:sldMkLst>
        <pc:picChg chg="mod ord">
          <ac:chgData name="Gutosky, Jennifer L (Hartford Funds)" userId="f57624a2-1a74-4f41-b6eb-41a5c97e9854" providerId="ADAL" clId="{18089C27-9CA6-42E7-92AF-D43EB8DA8A89}" dt="2026-03-31T15:42:49.071" v="931" actId="167"/>
          <ac:picMkLst>
            <pc:docMk/>
            <pc:sldMk cId="0" sldId="380"/>
            <ac:picMk id="2" creationId="{F3F99DF0-576B-F7B0-B311-13254FFC809E}"/>
          </ac:picMkLst>
        </pc:picChg>
      </pc:sldChg>
      <pc:sldChg chg="delSp modSp mod">
        <pc:chgData name="Gutosky, Jennifer L (Hartford Funds)" userId="f57624a2-1a74-4f41-b6eb-41a5c97e9854" providerId="ADAL" clId="{18089C27-9CA6-42E7-92AF-D43EB8DA8A89}" dt="2026-03-31T15:43:05.739" v="934" actId="1076"/>
        <pc:sldMkLst>
          <pc:docMk/>
          <pc:sldMk cId="0" sldId="381"/>
        </pc:sldMkLst>
        <pc:picChg chg="mod ord">
          <ac:chgData name="Gutosky, Jennifer L (Hartford Funds)" userId="f57624a2-1a74-4f41-b6eb-41a5c97e9854" providerId="ADAL" clId="{18089C27-9CA6-42E7-92AF-D43EB8DA8A89}" dt="2026-03-31T15:43:05.739" v="934" actId="1076"/>
          <ac:picMkLst>
            <pc:docMk/>
            <pc:sldMk cId="0" sldId="381"/>
            <ac:picMk id="2" creationId="{A3F773E9-3B10-73DD-2D7E-E113DF74AC73}"/>
          </ac:picMkLst>
        </pc:picChg>
      </pc:sldChg>
      <pc:sldChg chg="delSp modSp mod">
        <pc:chgData name="Gutosky, Jennifer L (Hartford Funds)" userId="f57624a2-1a74-4f41-b6eb-41a5c97e9854" providerId="ADAL" clId="{18089C27-9CA6-42E7-92AF-D43EB8DA8A89}" dt="2026-03-31T15:43:41.789" v="949" actId="14100"/>
        <pc:sldMkLst>
          <pc:docMk/>
          <pc:sldMk cId="0" sldId="382"/>
        </pc:sldMkLst>
        <pc:picChg chg="mod ord">
          <ac:chgData name="Gutosky, Jennifer L (Hartford Funds)" userId="f57624a2-1a74-4f41-b6eb-41a5c97e9854" providerId="ADAL" clId="{18089C27-9CA6-42E7-92AF-D43EB8DA8A89}" dt="2026-03-31T15:43:41.789" v="949" actId="14100"/>
          <ac:picMkLst>
            <pc:docMk/>
            <pc:sldMk cId="0" sldId="382"/>
            <ac:picMk id="2" creationId="{3EF03152-B8F6-0BD7-BEEE-8010C51F54CC}"/>
          </ac:picMkLst>
        </pc:picChg>
      </pc:sldChg>
      <pc:sldChg chg="addSp delSp modSp mod">
        <pc:chgData name="Gutosky, Jennifer L (Hartford Funds)" userId="f57624a2-1a74-4f41-b6eb-41a5c97e9854" providerId="ADAL" clId="{18089C27-9CA6-42E7-92AF-D43EB8DA8A89}" dt="2026-04-02T18:16:59.279" v="1020" actId="167"/>
        <pc:sldMkLst>
          <pc:docMk/>
          <pc:sldMk cId="0" sldId="383"/>
        </pc:sldMkLst>
        <pc:picChg chg="add mod ord">
          <ac:chgData name="Gutosky, Jennifer L (Hartford Funds)" userId="f57624a2-1a74-4f41-b6eb-41a5c97e9854" providerId="ADAL" clId="{18089C27-9CA6-42E7-92AF-D43EB8DA8A89}" dt="2026-04-02T18:16:59.279" v="1020" actId="167"/>
          <ac:picMkLst>
            <pc:docMk/>
            <pc:sldMk cId="0" sldId="383"/>
            <ac:picMk id="6" creationId="{B16AB1FE-F802-D159-A208-C7467B25A104}"/>
          </ac:picMkLst>
        </pc:picChg>
      </pc:sldChg>
      <pc:sldChg chg="delSp modSp mod">
        <pc:chgData name="Gutosky, Jennifer L (Hartford Funds)" userId="f57624a2-1a74-4f41-b6eb-41a5c97e9854" providerId="ADAL" clId="{18089C27-9CA6-42E7-92AF-D43EB8DA8A89}" dt="2026-03-31T15:42:30.455" v="927" actId="1076"/>
        <pc:sldMkLst>
          <pc:docMk/>
          <pc:sldMk cId="945623921" sldId="387"/>
        </pc:sldMkLst>
        <pc:picChg chg="mod ord">
          <ac:chgData name="Gutosky, Jennifer L (Hartford Funds)" userId="f57624a2-1a74-4f41-b6eb-41a5c97e9854" providerId="ADAL" clId="{18089C27-9CA6-42E7-92AF-D43EB8DA8A89}" dt="2026-03-31T15:42:30.455" v="927" actId="1076"/>
          <ac:picMkLst>
            <pc:docMk/>
            <pc:sldMk cId="945623921" sldId="387"/>
            <ac:picMk id="5" creationId="{E91BEC10-425D-BD49-D817-ED631C221C15}"/>
          </ac:picMkLst>
        </pc:picChg>
      </pc:sldChg>
      <pc:sldChg chg="addSp delSp modSp add mod">
        <pc:chgData name="Gutosky, Jennifer L (Hartford Funds)" userId="f57624a2-1a74-4f41-b6eb-41a5c97e9854" providerId="ADAL" clId="{18089C27-9CA6-42E7-92AF-D43EB8DA8A89}" dt="2026-03-24T18:58:26.207" v="834" actId="1076"/>
        <pc:sldMkLst>
          <pc:docMk/>
          <pc:sldMk cId="3409488278" sldId="596"/>
        </pc:sldMkLst>
        <pc:picChg chg="add mod">
          <ac:chgData name="Gutosky, Jennifer L (Hartford Funds)" userId="f57624a2-1a74-4f41-b6eb-41a5c97e9854" providerId="ADAL" clId="{18089C27-9CA6-42E7-92AF-D43EB8DA8A89}" dt="2026-03-24T18:58:26.207" v="834" actId="1076"/>
          <ac:picMkLst>
            <pc:docMk/>
            <pc:sldMk cId="3409488278" sldId="596"/>
            <ac:picMk id="10" creationId="{1CB82287-7E1A-E24C-3D1F-4B8DA636A789}"/>
          </ac:picMkLst>
        </pc:picChg>
      </pc:sldChg>
      <pc:sldChg chg="addSp delSp modSp add mod">
        <pc:chgData name="Gutosky, Jennifer L (Hartford Funds)" userId="f57624a2-1a74-4f41-b6eb-41a5c97e9854" providerId="ADAL" clId="{18089C27-9CA6-42E7-92AF-D43EB8DA8A89}" dt="2026-04-02T19:19:33.452" v="1488" actId="1076"/>
        <pc:sldMkLst>
          <pc:docMk/>
          <pc:sldMk cId="878201575" sldId="597"/>
        </pc:sldMkLst>
        <pc:spChg chg="mod">
          <ac:chgData name="Gutosky, Jennifer L (Hartford Funds)" userId="f57624a2-1a74-4f41-b6eb-41a5c97e9854" providerId="ADAL" clId="{18089C27-9CA6-42E7-92AF-D43EB8DA8A89}" dt="2026-04-02T19:11:40.732" v="1280" actId="1038"/>
          <ac:spMkLst>
            <pc:docMk/>
            <pc:sldMk cId="878201575" sldId="597"/>
            <ac:spMk id="7" creationId="{4A10557C-A0C1-D9CC-91EC-83CF16B4C4FA}"/>
          </ac:spMkLst>
        </pc:spChg>
        <pc:spChg chg="mod">
          <ac:chgData name="Gutosky, Jennifer L (Hartford Funds)" userId="f57624a2-1a74-4f41-b6eb-41a5c97e9854" providerId="ADAL" clId="{18089C27-9CA6-42E7-92AF-D43EB8DA8A89}" dt="2026-04-02T19:11:40.732" v="1280" actId="1038"/>
          <ac:spMkLst>
            <pc:docMk/>
            <pc:sldMk cId="878201575" sldId="597"/>
            <ac:spMk id="8" creationId="{0641FAD2-6380-1FF3-0DE0-3AAA9FE62CFE}"/>
          </ac:spMkLst>
        </pc:spChg>
        <pc:spChg chg="mod">
          <ac:chgData name="Gutosky, Jennifer L (Hartford Funds)" userId="f57624a2-1a74-4f41-b6eb-41a5c97e9854" providerId="ADAL" clId="{18089C27-9CA6-42E7-92AF-D43EB8DA8A89}" dt="2026-04-02T19:11:40.732" v="1280" actId="1038"/>
          <ac:spMkLst>
            <pc:docMk/>
            <pc:sldMk cId="878201575" sldId="597"/>
            <ac:spMk id="9" creationId="{1D9ABD86-70B0-95F8-3AC6-7CE9818C7CFB}"/>
          </ac:spMkLst>
        </pc:spChg>
        <pc:picChg chg="add mod modCrop">
          <ac:chgData name="Gutosky, Jennifer L (Hartford Funds)" userId="f57624a2-1a74-4f41-b6eb-41a5c97e9854" providerId="ADAL" clId="{18089C27-9CA6-42E7-92AF-D43EB8DA8A89}" dt="2026-04-02T19:14:50.050" v="1291" actId="732"/>
          <ac:picMkLst>
            <pc:docMk/>
            <pc:sldMk cId="878201575" sldId="597"/>
            <ac:picMk id="11" creationId="{72E6123E-F7E9-7A64-C08F-E8C54A5B2C45}"/>
          </ac:picMkLst>
        </pc:picChg>
        <pc:picChg chg="add mod modCrop">
          <ac:chgData name="Gutosky, Jennifer L (Hartford Funds)" userId="f57624a2-1a74-4f41-b6eb-41a5c97e9854" providerId="ADAL" clId="{18089C27-9CA6-42E7-92AF-D43EB8DA8A89}" dt="2026-04-02T19:19:33.452" v="1488" actId="1076"/>
          <ac:picMkLst>
            <pc:docMk/>
            <pc:sldMk cId="878201575" sldId="597"/>
            <ac:picMk id="12" creationId="{75D7232B-B7D5-180A-608A-3209C6CE49CC}"/>
          </ac:picMkLst>
        </pc:picChg>
      </pc:sldChg>
      <pc:sldMasterChg chg="addSp modSp mod">
        <pc:chgData name="Gutosky, Jennifer L (Hartford Funds)" userId="f57624a2-1a74-4f41-b6eb-41a5c97e9854" providerId="ADAL" clId="{18089C27-9CA6-42E7-92AF-D43EB8DA8A89}" dt="2026-03-23T20:49:02.296" v="815"/>
        <pc:sldMasterMkLst>
          <pc:docMk/>
          <pc:sldMasterMk cId="1024951308" sldId="2147483675"/>
        </pc:sldMasterMkLst>
        <pc:spChg chg="mod">
          <ac:chgData name="Gutosky, Jennifer L (Hartford Funds)" userId="f57624a2-1a74-4f41-b6eb-41a5c97e9854" providerId="ADAL" clId="{18089C27-9CA6-42E7-92AF-D43EB8DA8A89}" dt="2026-03-23T20:48:38.269" v="813" actId="21"/>
          <ac:spMkLst>
            <pc:docMk/>
            <pc:sldMasterMk cId="1024951308" sldId="2147483675"/>
            <ac:spMk id="2" creationId="{EE6BDEDB-7E17-1C7D-8002-BB9EA979875F}"/>
          </ac:spMkLst>
        </pc:spChg>
        <pc:spChg chg="add mod">
          <ac:chgData name="Gutosky, Jennifer L (Hartford Funds)" userId="f57624a2-1a74-4f41-b6eb-41a5c97e9854" providerId="ADAL" clId="{18089C27-9CA6-42E7-92AF-D43EB8DA8A89}" dt="2026-03-23T20:49:02.296" v="815"/>
          <ac:spMkLst>
            <pc:docMk/>
            <pc:sldMasterMk cId="1024951308" sldId="2147483675"/>
            <ac:spMk id="5" creationId="{B6C9428B-7FA1-E358-103B-2F974607CC0A}"/>
          </ac:spMkLst>
        </pc:spChg>
      </pc:sldMasterChg>
    </pc:docChg>
  </pc:docChgLst>
  <pc:docChgLst>
    <pc:chgData name="Tawadros, Fred (Hartford Funds)" userId="S::fred.tawadros@hartfordfunds.com::7c140f27-2750-4424-a18e-4b867f55d78f" providerId="AD" clId="Web-{28F4058A-3D46-6A8B-AED6-3A05FBB41E07}"/>
    <pc:docChg chg="mod modSld">
      <pc:chgData name="Tawadros, Fred (Hartford Funds)" userId="S::fred.tawadros@hartfordfunds.com::7c140f27-2750-4424-a18e-4b867f55d78f" providerId="AD" clId="Web-{28F4058A-3D46-6A8B-AED6-3A05FBB41E07}" dt="2026-03-24T18:17:18.067" v="1"/>
      <pc:docMkLst>
        <pc:docMk/>
      </pc:docMkLst>
      <pc:sldChg chg="delSp delAnim">
        <pc:chgData name="Tawadros, Fred (Hartford Funds)" userId="S::fred.tawadros@hartfordfunds.com::7c140f27-2750-4424-a18e-4b867f55d78f" providerId="AD" clId="Web-{28F4058A-3D46-6A8B-AED6-3A05FBB41E07}" dt="2026-03-24T18:17:18.067" v="1"/>
        <pc:sldMkLst>
          <pc:docMk/>
          <pc:sldMk cId="334131492" sldId="375"/>
        </pc:sldMkLst>
      </pc:sldChg>
    </pc:docChg>
  </pc:docChgLst>
  <pc:docChgLst>
    <pc:chgData name="Farrell, Linda (Hartford Funds)" userId="S::linda.farrell@hartfordfunds.com::9a36c01f-4118-488b-80f0-4126000e8f36" providerId="AD" clId="Web-{569BA720-3180-D51A-C22B-C86F1988307D}"/>
    <pc:docChg chg="mod">
      <pc:chgData name="Farrell, Linda (Hartford Funds)" userId="S::linda.farrell@hartfordfunds.com::9a36c01f-4118-488b-80f0-4126000e8f36" providerId="AD" clId="Web-{569BA720-3180-D51A-C22B-C86F1988307D}" dt="2026-03-24T17:29:46.123" v="0"/>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769568262521544E-2"/>
          <c:y val="0.10362132459658591"/>
          <c:w val="0.87660557837126674"/>
          <c:h val="0.81590434675060142"/>
        </c:manualLayout>
      </c:layout>
      <c:lineChart>
        <c:grouping val="standard"/>
        <c:varyColors val="0"/>
        <c:ser>
          <c:idx val="0"/>
          <c:order val="0"/>
          <c:tx>
            <c:strRef>
              <c:f>Sheet1!$B$1</c:f>
              <c:strCache>
                <c:ptCount val="1"/>
                <c:pt idx="0">
                  <c:v>cnbc</c:v>
                </c:pt>
              </c:strCache>
            </c:strRef>
          </c:tx>
          <c:spPr>
            <a:ln w="31750" cap="rnd">
              <a:solidFill>
                <a:srgbClr val="C00000"/>
              </a:solidFill>
              <a:round/>
            </a:ln>
            <a:effectLst/>
          </c:spPr>
          <c:marker>
            <c:symbol val="none"/>
          </c:marker>
          <c:cat>
            <c:numRef>
              <c:f>Sheet1!$A$2:$A$241</c:f>
              <c:numCache>
                <c:formatCode>m/d/yyyy</c:formatCode>
                <c:ptCount val="240"/>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c:v>43131</c:v>
                </c:pt>
                <c:pt idx="145">
                  <c:v>43159</c:v>
                </c:pt>
                <c:pt idx="146">
                  <c:v>43190</c:v>
                </c:pt>
                <c:pt idx="147">
                  <c:v>43220</c:v>
                </c:pt>
                <c:pt idx="148">
                  <c:v>43251</c:v>
                </c:pt>
                <c:pt idx="149">
                  <c:v>43281</c:v>
                </c:pt>
                <c:pt idx="150">
                  <c:v>43312</c:v>
                </c:pt>
                <c:pt idx="151">
                  <c:v>43343</c:v>
                </c:pt>
                <c:pt idx="152">
                  <c:v>43373</c:v>
                </c:pt>
                <c:pt idx="153">
                  <c:v>43404</c:v>
                </c:pt>
                <c:pt idx="154">
                  <c:v>43434</c:v>
                </c:pt>
                <c:pt idx="155">
                  <c:v>43465</c:v>
                </c:pt>
                <c:pt idx="156">
                  <c:v>43496</c:v>
                </c:pt>
                <c:pt idx="157">
                  <c:v>43524</c:v>
                </c:pt>
                <c:pt idx="158">
                  <c:v>43555</c:v>
                </c:pt>
                <c:pt idx="159">
                  <c:v>43585</c:v>
                </c:pt>
                <c:pt idx="160">
                  <c:v>43616</c:v>
                </c:pt>
                <c:pt idx="161">
                  <c:v>43646</c:v>
                </c:pt>
                <c:pt idx="162">
                  <c:v>43677</c:v>
                </c:pt>
                <c:pt idx="163">
                  <c:v>43708</c:v>
                </c:pt>
                <c:pt idx="164">
                  <c:v>43738</c:v>
                </c:pt>
                <c:pt idx="165">
                  <c:v>43769</c:v>
                </c:pt>
                <c:pt idx="166">
                  <c:v>43799</c:v>
                </c:pt>
                <c:pt idx="167">
                  <c:v>43830</c:v>
                </c:pt>
                <c:pt idx="168">
                  <c:v>43861</c:v>
                </c:pt>
                <c:pt idx="169">
                  <c:v>43890</c:v>
                </c:pt>
                <c:pt idx="170">
                  <c:v>43921</c:v>
                </c:pt>
                <c:pt idx="171">
                  <c:v>43951</c:v>
                </c:pt>
                <c:pt idx="172">
                  <c:v>43982</c:v>
                </c:pt>
                <c:pt idx="173">
                  <c:v>44012</c:v>
                </c:pt>
                <c:pt idx="174">
                  <c:v>44043</c:v>
                </c:pt>
                <c:pt idx="175">
                  <c:v>44074</c:v>
                </c:pt>
                <c:pt idx="176">
                  <c:v>44104</c:v>
                </c:pt>
                <c:pt idx="177">
                  <c:v>44135</c:v>
                </c:pt>
                <c:pt idx="178">
                  <c:v>44165</c:v>
                </c:pt>
                <c:pt idx="179">
                  <c:v>44196</c:v>
                </c:pt>
                <c:pt idx="180">
                  <c:v>44227</c:v>
                </c:pt>
                <c:pt idx="181">
                  <c:v>44255</c:v>
                </c:pt>
                <c:pt idx="182">
                  <c:v>44286</c:v>
                </c:pt>
                <c:pt idx="183">
                  <c:v>44316</c:v>
                </c:pt>
                <c:pt idx="184">
                  <c:v>44347</c:v>
                </c:pt>
                <c:pt idx="185">
                  <c:v>44377</c:v>
                </c:pt>
                <c:pt idx="186">
                  <c:v>44408</c:v>
                </c:pt>
                <c:pt idx="187">
                  <c:v>44439</c:v>
                </c:pt>
                <c:pt idx="188">
                  <c:v>44469</c:v>
                </c:pt>
                <c:pt idx="189">
                  <c:v>44500</c:v>
                </c:pt>
                <c:pt idx="190">
                  <c:v>44530</c:v>
                </c:pt>
                <c:pt idx="191">
                  <c:v>44561</c:v>
                </c:pt>
                <c:pt idx="192">
                  <c:v>44592</c:v>
                </c:pt>
                <c:pt idx="193">
                  <c:v>44620</c:v>
                </c:pt>
                <c:pt idx="194">
                  <c:v>44651</c:v>
                </c:pt>
                <c:pt idx="195">
                  <c:v>44681</c:v>
                </c:pt>
                <c:pt idx="196">
                  <c:v>44712</c:v>
                </c:pt>
                <c:pt idx="197">
                  <c:v>44742</c:v>
                </c:pt>
                <c:pt idx="198">
                  <c:v>44773</c:v>
                </c:pt>
                <c:pt idx="199">
                  <c:v>44804</c:v>
                </c:pt>
                <c:pt idx="200">
                  <c:v>44834</c:v>
                </c:pt>
                <c:pt idx="201">
                  <c:v>44865</c:v>
                </c:pt>
                <c:pt idx="202">
                  <c:v>44895</c:v>
                </c:pt>
                <c:pt idx="203">
                  <c:v>44926</c:v>
                </c:pt>
                <c:pt idx="204">
                  <c:v>44957</c:v>
                </c:pt>
                <c:pt idx="205">
                  <c:v>44985</c:v>
                </c:pt>
                <c:pt idx="206">
                  <c:v>45016</c:v>
                </c:pt>
                <c:pt idx="207">
                  <c:v>45046</c:v>
                </c:pt>
                <c:pt idx="208">
                  <c:v>45077</c:v>
                </c:pt>
                <c:pt idx="209">
                  <c:v>45107</c:v>
                </c:pt>
                <c:pt idx="210">
                  <c:v>45138</c:v>
                </c:pt>
                <c:pt idx="211">
                  <c:v>45169</c:v>
                </c:pt>
                <c:pt idx="212">
                  <c:v>45199</c:v>
                </c:pt>
                <c:pt idx="213">
                  <c:v>45230</c:v>
                </c:pt>
                <c:pt idx="214">
                  <c:v>45260</c:v>
                </c:pt>
                <c:pt idx="215">
                  <c:v>45291</c:v>
                </c:pt>
                <c:pt idx="216">
                  <c:v>45322</c:v>
                </c:pt>
                <c:pt idx="217">
                  <c:v>45351</c:v>
                </c:pt>
                <c:pt idx="218">
                  <c:v>45382</c:v>
                </c:pt>
                <c:pt idx="219">
                  <c:v>45412</c:v>
                </c:pt>
                <c:pt idx="220">
                  <c:v>45443</c:v>
                </c:pt>
                <c:pt idx="221">
                  <c:v>45473</c:v>
                </c:pt>
                <c:pt idx="222">
                  <c:v>45504</c:v>
                </c:pt>
                <c:pt idx="223">
                  <c:v>45535</c:v>
                </c:pt>
                <c:pt idx="224">
                  <c:v>45565</c:v>
                </c:pt>
                <c:pt idx="225">
                  <c:v>45596</c:v>
                </c:pt>
                <c:pt idx="226">
                  <c:v>45626</c:v>
                </c:pt>
                <c:pt idx="227">
                  <c:v>45657</c:v>
                </c:pt>
                <c:pt idx="228">
                  <c:v>45688</c:v>
                </c:pt>
                <c:pt idx="229">
                  <c:v>45716</c:v>
                </c:pt>
                <c:pt idx="230">
                  <c:v>45747</c:v>
                </c:pt>
                <c:pt idx="231">
                  <c:v>45777</c:v>
                </c:pt>
                <c:pt idx="232">
                  <c:v>45808</c:v>
                </c:pt>
                <c:pt idx="233">
                  <c:v>45838</c:v>
                </c:pt>
                <c:pt idx="234">
                  <c:v>45869</c:v>
                </c:pt>
                <c:pt idx="235">
                  <c:v>45900</c:v>
                </c:pt>
                <c:pt idx="236">
                  <c:v>45930</c:v>
                </c:pt>
                <c:pt idx="237">
                  <c:v>45961</c:v>
                </c:pt>
                <c:pt idx="238">
                  <c:v>45991</c:v>
                </c:pt>
                <c:pt idx="239">
                  <c:v>46022</c:v>
                </c:pt>
              </c:numCache>
            </c:numRef>
          </c:cat>
          <c:val>
            <c:numRef>
              <c:f>Sheet1!$B$2:$B$241</c:f>
              <c:numCache>
                <c:formatCode>General</c:formatCode>
                <c:ptCount val="240"/>
                <c:pt idx="0">
                  <c:v>22</c:v>
                </c:pt>
                <c:pt idx="1">
                  <c:v>23</c:v>
                </c:pt>
                <c:pt idx="2">
                  <c:v>22</c:v>
                </c:pt>
                <c:pt idx="3">
                  <c:v>23</c:v>
                </c:pt>
                <c:pt idx="4">
                  <c:v>22</c:v>
                </c:pt>
                <c:pt idx="5">
                  <c:v>20</c:v>
                </c:pt>
                <c:pt idx="6">
                  <c:v>20</c:v>
                </c:pt>
                <c:pt idx="7">
                  <c:v>19</c:v>
                </c:pt>
                <c:pt idx="8">
                  <c:v>17</c:v>
                </c:pt>
                <c:pt idx="9">
                  <c:v>18</c:v>
                </c:pt>
                <c:pt idx="10">
                  <c:v>19</c:v>
                </c:pt>
                <c:pt idx="11">
                  <c:v>20</c:v>
                </c:pt>
                <c:pt idx="12">
                  <c:v>24</c:v>
                </c:pt>
                <c:pt idx="13">
                  <c:v>25</c:v>
                </c:pt>
                <c:pt idx="14">
                  <c:v>45</c:v>
                </c:pt>
                <c:pt idx="15">
                  <c:v>34</c:v>
                </c:pt>
                <c:pt idx="16">
                  <c:v>24</c:v>
                </c:pt>
                <c:pt idx="17">
                  <c:v>22</c:v>
                </c:pt>
                <c:pt idx="18">
                  <c:v>26</c:v>
                </c:pt>
                <c:pt idx="19">
                  <c:v>37</c:v>
                </c:pt>
                <c:pt idx="20">
                  <c:v>25</c:v>
                </c:pt>
                <c:pt idx="21">
                  <c:v>31</c:v>
                </c:pt>
                <c:pt idx="22">
                  <c:v>30</c:v>
                </c:pt>
                <c:pt idx="23">
                  <c:v>27</c:v>
                </c:pt>
                <c:pt idx="24">
                  <c:v>35</c:v>
                </c:pt>
                <c:pt idx="25">
                  <c:v>30</c:v>
                </c:pt>
                <c:pt idx="26">
                  <c:v>38</c:v>
                </c:pt>
                <c:pt idx="27">
                  <c:v>29</c:v>
                </c:pt>
                <c:pt idx="28">
                  <c:v>41</c:v>
                </c:pt>
                <c:pt idx="29">
                  <c:v>43</c:v>
                </c:pt>
                <c:pt idx="30">
                  <c:v>43</c:v>
                </c:pt>
                <c:pt idx="31">
                  <c:v>37</c:v>
                </c:pt>
                <c:pt idx="32">
                  <c:v>76</c:v>
                </c:pt>
                <c:pt idx="33">
                  <c:v>89</c:v>
                </c:pt>
                <c:pt idx="34">
                  <c:v>65</c:v>
                </c:pt>
                <c:pt idx="35">
                  <c:v>51</c:v>
                </c:pt>
                <c:pt idx="36">
                  <c:v>56</c:v>
                </c:pt>
                <c:pt idx="37">
                  <c:v>64</c:v>
                </c:pt>
                <c:pt idx="38">
                  <c:v>74</c:v>
                </c:pt>
                <c:pt idx="39">
                  <c:v>43</c:v>
                </c:pt>
                <c:pt idx="40">
                  <c:v>39</c:v>
                </c:pt>
                <c:pt idx="41">
                  <c:v>37</c:v>
                </c:pt>
                <c:pt idx="42">
                  <c:v>34</c:v>
                </c:pt>
                <c:pt idx="43">
                  <c:v>32</c:v>
                </c:pt>
                <c:pt idx="44">
                  <c:v>31</c:v>
                </c:pt>
                <c:pt idx="45">
                  <c:v>33</c:v>
                </c:pt>
                <c:pt idx="46">
                  <c:v>32</c:v>
                </c:pt>
                <c:pt idx="47">
                  <c:v>30</c:v>
                </c:pt>
                <c:pt idx="48">
                  <c:v>30</c:v>
                </c:pt>
                <c:pt idx="49">
                  <c:v>32</c:v>
                </c:pt>
                <c:pt idx="50">
                  <c:v>29</c:v>
                </c:pt>
                <c:pt idx="51">
                  <c:v>29</c:v>
                </c:pt>
                <c:pt idx="52">
                  <c:v>40</c:v>
                </c:pt>
                <c:pt idx="53">
                  <c:v>33</c:v>
                </c:pt>
                <c:pt idx="54">
                  <c:v>30</c:v>
                </c:pt>
                <c:pt idx="55">
                  <c:v>30</c:v>
                </c:pt>
                <c:pt idx="56">
                  <c:v>30</c:v>
                </c:pt>
                <c:pt idx="57">
                  <c:v>32</c:v>
                </c:pt>
                <c:pt idx="58">
                  <c:v>28</c:v>
                </c:pt>
                <c:pt idx="59">
                  <c:v>30</c:v>
                </c:pt>
                <c:pt idx="60">
                  <c:v>38</c:v>
                </c:pt>
                <c:pt idx="61">
                  <c:v>39</c:v>
                </c:pt>
                <c:pt idx="62">
                  <c:v>43</c:v>
                </c:pt>
                <c:pt idx="63">
                  <c:v>37</c:v>
                </c:pt>
                <c:pt idx="64">
                  <c:v>48</c:v>
                </c:pt>
                <c:pt idx="65">
                  <c:v>42</c:v>
                </c:pt>
                <c:pt idx="66">
                  <c:v>41</c:v>
                </c:pt>
                <c:pt idx="67">
                  <c:v>72</c:v>
                </c:pt>
                <c:pt idx="68">
                  <c:v>57</c:v>
                </c:pt>
                <c:pt idx="69">
                  <c:v>51</c:v>
                </c:pt>
                <c:pt idx="70">
                  <c:v>53</c:v>
                </c:pt>
                <c:pt idx="71">
                  <c:v>41</c:v>
                </c:pt>
                <c:pt idx="72">
                  <c:v>38</c:v>
                </c:pt>
                <c:pt idx="73">
                  <c:v>39</c:v>
                </c:pt>
                <c:pt idx="74">
                  <c:v>36</c:v>
                </c:pt>
                <c:pt idx="75">
                  <c:v>39</c:v>
                </c:pt>
                <c:pt idx="76">
                  <c:v>43</c:v>
                </c:pt>
                <c:pt idx="77">
                  <c:v>42</c:v>
                </c:pt>
                <c:pt idx="78">
                  <c:v>41</c:v>
                </c:pt>
                <c:pt idx="79">
                  <c:v>36</c:v>
                </c:pt>
                <c:pt idx="80">
                  <c:v>34</c:v>
                </c:pt>
                <c:pt idx="81">
                  <c:v>45</c:v>
                </c:pt>
                <c:pt idx="82">
                  <c:v>42</c:v>
                </c:pt>
                <c:pt idx="83">
                  <c:v>40</c:v>
                </c:pt>
                <c:pt idx="84">
                  <c:v>40</c:v>
                </c:pt>
                <c:pt idx="85">
                  <c:v>38</c:v>
                </c:pt>
                <c:pt idx="86">
                  <c:v>37</c:v>
                </c:pt>
                <c:pt idx="87">
                  <c:v>43</c:v>
                </c:pt>
                <c:pt idx="88">
                  <c:v>41</c:v>
                </c:pt>
                <c:pt idx="89">
                  <c:v>37</c:v>
                </c:pt>
                <c:pt idx="90">
                  <c:v>37</c:v>
                </c:pt>
                <c:pt idx="91">
                  <c:v>37</c:v>
                </c:pt>
                <c:pt idx="92">
                  <c:v>33</c:v>
                </c:pt>
                <c:pt idx="93">
                  <c:v>39</c:v>
                </c:pt>
                <c:pt idx="94">
                  <c:v>32</c:v>
                </c:pt>
                <c:pt idx="95">
                  <c:v>31</c:v>
                </c:pt>
                <c:pt idx="96">
                  <c:v>34</c:v>
                </c:pt>
                <c:pt idx="97">
                  <c:v>39</c:v>
                </c:pt>
                <c:pt idx="98">
                  <c:v>35</c:v>
                </c:pt>
                <c:pt idx="99">
                  <c:v>38</c:v>
                </c:pt>
                <c:pt idx="100">
                  <c:v>36</c:v>
                </c:pt>
                <c:pt idx="101">
                  <c:v>32</c:v>
                </c:pt>
                <c:pt idx="102">
                  <c:v>34</c:v>
                </c:pt>
                <c:pt idx="103">
                  <c:v>32</c:v>
                </c:pt>
                <c:pt idx="104">
                  <c:v>31</c:v>
                </c:pt>
                <c:pt idx="105">
                  <c:v>39</c:v>
                </c:pt>
                <c:pt idx="106">
                  <c:v>32</c:v>
                </c:pt>
                <c:pt idx="107">
                  <c:v>32</c:v>
                </c:pt>
                <c:pt idx="108">
                  <c:v>36</c:v>
                </c:pt>
                <c:pt idx="109">
                  <c:v>33</c:v>
                </c:pt>
                <c:pt idx="110">
                  <c:v>30</c:v>
                </c:pt>
                <c:pt idx="111">
                  <c:v>34</c:v>
                </c:pt>
                <c:pt idx="112">
                  <c:v>28</c:v>
                </c:pt>
                <c:pt idx="113">
                  <c:v>32</c:v>
                </c:pt>
                <c:pt idx="114">
                  <c:v>40</c:v>
                </c:pt>
                <c:pt idx="115">
                  <c:v>42</c:v>
                </c:pt>
                <c:pt idx="116">
                  <c:v>37</c:v>
                </c:pt>
                <c:pt idx="117">
                  <c:v>64</c:v>
                </c:pt>
                <c:pt idx="118">
                  <c:v>33</c:v>
                </c:pt>
                <c:pt idx="119">
                  <c:v>30</c:v>
                </c:pt>
                <c:pt idx="120">
                  <c:v>37</c:v>
                </c:pt>
                <c:pt idx="121">
                  <c:v>35</c:v>
                </c:pt>
                <c:pt idx="122">
                  <c:v>29</c:v>
                </c:pt>
                <c:pt idx="123">
                  <c:v>29</c:v>
                </c:pt>
                <c:pt idx="124">
                  <c:v>28</c:v>
                </c:pt>
                <c:pt idx="125">
                  <c:v>33</c:v>
                </c:pt>
                <c:pt idx="126">
                  <c:v>31</c:v>
                </c:pt>
                <c:pt idx="127">
                  <c:v>32</c:v>
                </c:pt>
                <c:pt idx="128">
                  <c:v>29</c:v>
                </c:pt>
                <c:pt idx="129">
                  <c:v>27</c:v>
                </c:pt>
                <c:pt idx="130">
                  <c:v>33</c:v>
                </c:pt>
                <c:pt idx="131">
                  <c:v>25</c:v>
                </c:pt>
                <c:pt idx="132">
                  <c:v>29</c:v>
                </c:pt>
                <c:pt idx="133">
                  <c:v>26</c:v>
                </c:pt>
                <c:pt idx="134">
                  <c:v>28</c:v>
                </c:pt>
                <c:pt idx="135">
                  <c:v>28</c:v>
                </c:pt>
                <c:pt idx="136">
                  <c:v>27</c:v>
                </c:pt>
                <c:pt idx="137">
                  <c:v>28</c:v>
                </c:pt>
                <c:pt idx="138">
                  <c:v>27</c:v>
                </c:pt>
                <c:pt idx="139">
                  <c:v>31</c:v>
                </c:pt>
                <c:pt idx="140">
                  <c:v>25</c:v>
                </c:pt>
                <c:pt idx="141">
                  <c:v>26</c:v>
                </c:pt>
                <c:pt idx="142">
                  <c:v>28</c:v>
                </c:pt>
                <c:pt idx="143">
                  <c:v>29</c:v>
                </c:pt>
                <c:pt idx="144">
                  <c:v>34</c:v>
                </c:pt>
                <c:pt idx="145">
                  <c:v>44</c:v>
                </c:pt>
                <c:pt idx="146">
                  <c:v>38</c:v>
                </c:pt>
                <c:pt idx="147">
                  <c:v>38</c:v>
                </c:pt>
                <c:pt idx="148">
                  <c:v>32</c:v>
                </c:pt>
                <c:pt idx="149">
                  <c:v>33</c:v>
                </c:pt>
                <c:pt idx="150">
                  <c:v>34</c:v>
                </c:pt>
                <c:pt idx="151">
                  <c:v>35</c:v>
                </c:pt>
                <c:pt idx="152">
                  <c:v>31</c:v>
                </c:pt>
                <c:pt idx="153">
                  <c:v>41</c:v>
                </c:pt>
                <c:pt idx="154">
                  <c:v>37</c:v>
                </c:pt>
                <c:pt idx="155">
                  <c:v>44</c:v>
                </c:pt>
                <c:pt idx="156">
                  <c:v>41</c:v>
                </c:pt>
                <c:pt idx="157">
                  <c:v>34</c:v>
                </c:pt>
                <c:pt idx="158">
                  <c:v>33</c:v>
                </c:pt>
                <c:pt idx="159">
                  <c:v>35</c:v>
                </c:pt>
                <c:pt idx="160">
                  <c:v>43</c:v>
                </c:pt>
                <c:pt idx="161">
                  <c:v>40</c:v>
                </c:pt>
                <c:pt idx="162">
                  <c:v>41</c:v>
                </c:pt>
                <c:pt idx="163">
                  <c:v>47</c:v>
                </c:pt>
                <c:pt idx="164">
                  <c:v>39</c:v>
                </c:pt>
                <c:pt idx="165">
                  <c:v>39</c:v>
                </c:pt>
                <c:pt idx="166">
                  <c:v>37</c:v>
                </c:pt>
                <c:pt idx="167">
                  <c:v>34</c:v>
                </c:pt>
                <c:pt idx="168">
                  <c:v>41</c:v>
                </c:pt>
                <c:pt idx="169">
                  <c:v>50</c:v>
                </c:pt>
                <c:pt idx="170">
                  <c:v>100</c:v>
                </c:pt>
                <c:pt idx="171">
                  <c:v>69</c:v>
                </c:pt>
                <c:pt idx="172">
                  <c:v>56</c:v>
                </c:pt>
                <c:pt idx="173">
                  <c:v>61</c:v>
                </c:pt>
                <c:pt idx="174">
                  <c:v>56</c:v>
                </c:pt>
                <c:pt idx="175">
                  <c:v>49</c:v>
                </c:pt>
                <c:pt idx="176">
                  <c:v>50</c:v>
                </c:pt>
                <c:pt idx="177">
                  <c:v>54</c:v>
                </c:pt>
                <c:pt idx="178">
                  <c:v>53</c:v>
                </c:pt>
                <c:pt idx="179">
                  <c:v>49</c:v>
                </c:pt>
                <c:pt idx="180">
                  <c:v>54</c:v>
                </c:pt>
                <c:pt idx="181">
                  <c:v>52</c:v>
                </c:pt>
                <c:pt idx="182">
                  <c:v>54</c:v>
                </c:pt>
                <c:pt idx="183">
                  <c:v>45</c:v>
                </c:pt>
                <c:pt idx="184">
                  <c:v>46</c:v>
                </c:pt>
                <c:pt idx="185">
                  <c:v>47</c:v>
                </c:pt>
                <c:pt idx="186">
                  <c:v>44</c:v>
                </c:pt>
                <c:pt idx="187">
                  <c:v>44</c:v>
                </c:pt>
                <c:pt idx="188">
                  <c:v>44</c:v>
                </c:pt>
                <c:pt idx="189">
                  <c:v>45</c:v>
                </c:pt>
                <c:pt idx="190">
                  <c:v>46</c:v>
                </c:pt>
                <c:pt idx="191">
                  <c:v>51</c:v>
                </c:pt>
                <c:pt idx="192">
                  <c:v>49</c:v>
                </c:pt>
                <c:pt idx="193">
                  <c:v>55</c:v>
                </c:pt>
                <c:pt idx="194">
                  <c:v>53</c:v>
                </c:pt>
                <c:pt idx="195">
                  <c:v>42</c:v>
                </c:pt>
                <c:pt idx="196">
                  <c:v>53</c:v>
                </c:pt>
                <c:pt idx="197">
                  <c:v>54</c:v>
                </c:pt>
                <c:pt idx="198">
                  <c:v>47</c:v>
                </c:pt>
                <c:pt idx="199">
                  <c:v>51</c:v>
                </c:pt>
                <c:pt idx="200">
                  <c:v>45</c:v>
                </c:pt>
                <c:pt idx="201">
                  <c:v>47</c:v>
                </c:pt>
                <c:pt idx="202">
                  <c:v>47</c:v>
                </c:pt>
                <c:pt idx="203">
                  <c:v>42</c:v>
                </c:pt>
                <c:pt idx="204">
                  <c:v>40</c:v>
                </c:pt>
                <c:pt idx="205">
                  <c:v>44</c:v>
                </c:pt>
                <c:pt idx="206">
                  <c:v>50</c:v>
                </c:pt>
                <c:pt idx="207">
                  <c:v>38</c:v>
                </c:pt>
                <c:pt idx="208">
                  <c:v>42</c:v>
                </c:pt>
                <c:pt idx="209">
                  <c:v>39</c:v>
                </c:pt>
                <c:pt idx="210">
                  <c:v>37</c:v>
                </c:pt>
                <c:pt idx="211">
                  <c:v>40</c:v>
                </c:pt>
                <c:pt idx="212">
                  <c:v>34</c:v>
                </c:pt>
                <c:pt idx="213">
                  <c:v>37</c:v>
                </c:pt>
                <c:pt idx="214">
                  <c:v>37</c:v>
                </c:pt>
                <c:pt idx="215">
                  <c:v>35</c:v>
                </c:pt>
                <c:pt idx="216">
                  <c:v>34</c:v>
                </c:pt>
                <c:pt idx="217">
                  <c:v>32</c:v>
                </c:pt>
                <c:pt idx="218">
                  <c:v>30</c:v>
                </c:pt>
                <c:pt idx="219">
                  <c:v>36</c:v>
                </c:pt>
                <c:pt idx="220">
                  <c:v>34</c:v>
                </c:pt>
                <c:pt idx="221">
                  <c:v>31</c:v>
                </c:pt>
                <c:pt idx="222">
                  <c:v>35</c:v>
                </c:pt>
                <c:pt idx="223">
                  <c:v>40</c:v>
                </c:pt>
                <c:pt idx="224">
                  <c:v>34</c:v>
                </c:pt>
                <c:pt idx="225">
                  <c:v>32</c:v>
                </c:pt>
                <c:pt idx="226">
                  <c:v>33</c:v>
                </c:pt>
                <c:pt idx="227">
                  <c:v>30</c:v>
                </c:pt>
                <c:pt idx="228">
                  <c:v>46</c:v>
                </c:pt>
                <c:pt idx="229">
                  <c:v>47</c:v>
                </c:pt>
                <c:pt idx="230">
                  <c:v>68</c:v>
                </c:pt>
                <c:pt idx="231">
                  <c:v>47</c:v>
                </c:pt>
                <c:pt idx="232">
                  <c:v>40</c:v>
                </c:pt>
                <c:pt idx="233">
                  <c:v>36</c:v>
                </c:pt>
                <c:pt idx="234">
                  <c:v>56</c:v>
                </c:pt>
                <c:pt idx="235">
                  <c:v>36</c:v>
                </c:pt>
                <c:pt idx="236">
                  <c:v>39</c:v>
                </c:pt>
                <c:pt idx="237">
                  <c:v>42</c:v>
                </c:pt>
                <c:pt idx="238">
                  <c:v>38</c:v>
                </c:pt>
                <c:pt idx="239">
                  <c:v>29</c:v>
                </c:pt>
              </c:numCache>
            </c:numRef>
          </c:val>
          <c:smooth val="0"/>
          <c:extLst>
            <c:ext xmlns:c16="http://schemas.microsoft.com/office/drawing/2014/chart" uri="{C3380CC4-5D6E-409C-BE32-E72D297353CC}">
              <c16:uniqueId val="{00000000-3D90-495A-BA09-829285A15FD7}"/>
            </c:ext>
          </c:extLst>
        </c:ser>
        <c:ser>
          <c:idx val="1"/>
          <c:order val="1"/>
          <c:tx>
            <c:strRef>
              <c:f>Sheet1!$C$1</c:f>
              <c:strCache>
                <c:ptCount val="1"/>
                <c:pt idx="0">
                  <c:v>Column1</c:v>
                </c:pt>
              </c:strCache>
            </c:strRef>
          </c:tx>
          <c:spPr>
            <a:ln w="28575" cap="rnd">
              <a:solidFill>
                <a:schemeClr val="accent2"/>
              </a:solidFill>
              <a:round/>
            </a:ln>
            <a:effectLst/>
          </c:spPr>
          <c:marker>
            <c:symbol val="circle"/>
            <c:size val="9"/>
            <c:spPr>
              <a:solidFill>
                <a:sysClr val="windowText" lastClr="000000"/>
              </a:solidFill>
              <a:ln w="9525">
                <a:noFill/>
              </a:ln>
              <a:effectLst/>
            </c:spPr>
          </c:marker>
          <c:dLbls>
            <c:dLbl>
              <c:idx val="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1-3D90-495A-BA09-829285A15FD7}"/>
                </c:ext>
              </c:extLst>
            </c:dLbl>
            <c:dLbl>
              <c:idx val="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2-3D90-495A-BA09-829285A15FD7}"/>
                </c:ext>
              </c:extLst>
            </c:dLbl>
            <c:dLbl>
              <c:idx val="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3-3D90-495A-BA09-829285A15FD7}"/>
                </c:ext>
              </c:extLst>
            </c:dLbl>
            <c:dLbl>
              <c:idx val="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4-3D90-495A-BA09-829285A15FD7}"/>
                </c:ext>
              </c:extLst>
            </c:dLbl>
            <c:dLbl>
              <c:idx val="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3D90-495A-BA09-829285A15FD7}"/>
                </c:ext>
              </c:extLst>
            </c:dLbl>
            <c:dLbl>
              <c:idx val="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6-3D90-495A-BA09-829285A15FD7}"/>
                </c:ext>
              </c:extLst>
            </c:dLbl>
            <c:dLbl>
              <c:idx val="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7-3D90-495A-BA09-829285A15FD7}"/>
                </c:ext>
              </c:extLst>
            </c:dLbl>
            <c:dLbl>
              <c:idx val="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8-3D90-495A-BA09-829285A15FD7}"/>
                </c:ext>
              </c:extLst>
            </c:dLbl>
            <c:dLbl>
              <c:idx val="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9-3D90-495A-BA09-829285A15FD7}"/>
                </c:ext>
              </c:extLst>
            </c:dLbl>
            <c:dLbl>
              <c:idx val="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3D90-495A-BA09-829285A15FD7}"/>
                </c:ext>
              </c:extLst>
            </c:dLbl>
            <c:dLbl>
              <c:idx val="1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B-3D90-495A-BA09-829285A15FD7}"/>
                </c:ext>
              </c:extLst>
            </c:dLbl>
            <c:dLbl>
              <c:idx val="1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C-3D90-495A-BA09-829285A15FD7}"/>
                </c:ext>
              </c:extLst>
            </c:dLbl>
            <c:dLbl>
              <c:idx val="1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3D90-495A-BA09-829285A15FD7}"/>
                </c:ext>
              </c:extLst>
            </c:dLbl>
            <c:dLbl>
              <c:idx val="1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E-3D90-495A-BA09-829285A15FD7}"/>
                </c:ext>
              </c:extLst>
            </c:dLbl>
            <c:dLbl>
              <c:idx val="1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3D90-495A-BA09-829285A15FD7}"/>
                </c:ext>
              </c:extLst>
            </c:dLbl>
            <c:dLbl>
              <c:idx val="1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0-3D90-495A-BA09-829285A15FD7}"/>
                </c:ext>
              </c:extLst>
            </c:dLbl>
            <c:dLbl>
              <c:idx val="1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3D90-495A-BA09-829285A15FD7}"/>
                </c:ext>
              </c:extLst>
            </c:dLbl>
            <c:dLbl>
              <c:idx val="1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2-3D90-495A-BA09-829285A15FD7}"/>
                </c:ext>
              </c:extLst>
            </c:dLbl>
            <c:dLbl>
              <c:idx val="1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3D90-495A-BA09-829285A15FD7}"/>
                </c:ext>
              </c:extLst>
            </c:dLbl>
            <c:dLbl>
              <c:idx val="1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4-3D90-495A-BA09-829285A15FD7}"/>
                </c:ext>
              </c:extLst>
            </c:dLbl>
            <c:dLbl>
              <c:idx val="2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3D90-495A-BA09-829285A15FD7}"/>
                </c:ext>
              </c:extLst>
            </c:dLbl>
            <c:dLbl>
              <c:idx val="21"/>
              <c:tx>
                <c:rich>
                  <a:bodyPr rot="0" spcFirstLastPara="1" vertOverflow="ellipsis" vert="horz" wrap="square" lIns="38100" tIns="19050" rIns="38100" bIns="19050" anchor="ctr" anchorCtr="1">
                    <a:noAutofit/>
                  </a:bodyPr>
                  <a:lstStyle/>
                  <a:p>
                    <a:pPr>
                      <a:defRPr sz="1100" b="0" i="0" u="none" strike="noStrike" kern="1200" baseline="0">
                        <a:solidFill>
                          <a:srgbClr val="0E213F"/>
                        </a:solidFill>
                        <a:latin typeface="Calibri" panose="020F0502020204030204" pitchFamily="34" charset="0"/>
                        <a:ea typeface="Calibri" panose="020F0502020204030204" pitchFamily="34" charset="0"/>
                        <a:cs typeface="Calibri" panose="020F0502020204030204" pitchFamily="34" charset="0"/>
                      </a:defRPr>
                    </a:pPr>
                    <a:fld id="{2FC5F33B-EA54-47E3-80D1-79DD0A25BB09}" type="CELLRANGE">
                      <a:rPr lang="en-US" sz="1100" dirty="0">
                        <a:latin typeface="Calibri" panose="020F0502020204030204" pitchFamily="34" charset="0"/>
                        <a:ea typeface="Calibri" panose="020F0502020204030204" pitchFamily="34" charset="0"/>
                        <a:cs typeface="Calibri" panose="020F0502020204030204" pitchFamily="34" charset="0"/>
                      </a:rPr>
                      <a:pPr>
                        <a:defRPr sz="1100">
                          <a:solidFill>
                            <a:srgbClr val="0E213F"/>
                          </a:solidFill>
                          <a:latin typeface="Calibri" panose="020F0502020204030204" pitchFamily="34" charset="0"/>
                          <a:ea typeface="Calibri" panose="020F0502020204030204" pitchFamily="34" charset="0"/>
                          <a:cs typeface="Calibri" panose="020F0502020204030204" pitchFamily="34" charset="0"/>
                        </a:defRPr>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0E213F"/>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layout>
                    <c:manualLayout>
                      <c:w val="0.10569388253979654"/>
                      <c:h val="0.14303456480940158"/>
                    </c:manualLayout>
                  </c15:layout>
                  <c15:dlblFieldTable/>
                  <c15:showDataLabelsRange val="1"/>
                </c:ext>
                <c:ext xmlns:c16="http://schemas.microsoft.com/office/drawing/2014/chart" uri="{C3380CC4-5D6E-409C-BE32-E72D297353CC}">
                  <c16:uniqueId val="{00000016-3D90-495A-BA09-829285A15FD7}"/>
                </c:ext>
              </c:extLst>
            </c:dLbl>
            <c:dLbl>
              <c:idx val="2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3D90-495A-BA09-829285A15FD7}"/>
                </c:ext>
              </c:extLst>
            </c:dLbl>
            <c:dLbl>
              <c:idx val="2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8-3D90-495A-BA09-829285A15FD7}"/>
                </c:ext>
              </c:extLst>
            </c:dLbl>
            <c:dLbl>
              <c:idx val="2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3D90-495A-BA09-829285A15FD7}"/>
                </c:ext>
              </c:extLst>
            </c:dLbl>
            <c:dLbl>
              <c:idx val="2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A-3D90-495A-BA09-829285A15FD7}"/>
                </c:ext>
              </c:extLst>
            </c:dLbl>
            <c:dLbl>
              <c:idx val="26"/>
              <c:tx>
                <c:rich>
                  <a:bodyPr rot="0" spcFirstLastPara="1" vertOverflow="ellipsis" vert="horz" wrap="square" lIns="38100" tIns="19050" rIns="38100" bIns="19050" anchor="ctr" anchorCtr="0">
                    <a:noAutofit/>
                  </a:bodyPr>
                  <a:lstStyle/>
                  <a:p>
                    <a:pPr algn="l">
                      <a:lnSpc>
                        <a:spcPts val="900"/>
                      </a:lnSpc>
                      <a:defRPr sz="1100" b="0" i="0" u="none" strike="noStrike" kern="1200" baseline="0">
                        <a:solidFill>
                          <a:srgbClr val="0E213F"/>
                        </a:solidFill>
                        <a:latin typeface="Calibri" panose="020F0502020204030204" pitchFamily="34" charset="0"/>
                        <a:ea typeface="Calibri" panose="020F0502020204030204" pitchFamily="34" charset="0"/>
                        <a:cs typeface="Calibri" panose="020F0502020204030204" pitchFamily="34" charset="0"/>
                      </a:defRPr>
                    </a:pPr>
                    <a:endParaRPr lang="en-US" sz="1100">
                      <a:latin typeface="Calibri" panose="020F0502020204030204" pitchFamily="34" charset="0"/>
                      <a:ea typeface="Calibri" panose="020F0502020204030204" pitchFamily="34" charset="0"/>
                      <a:cs typeface="Calibri" panose="020F0502020204030204" pitchFamily="34" charset="0"/>
                    </a:endParaRPr>
                  </a:p>
                </c:rich>
              </c:tx>
              <c:spPr>
                <a:noFill/>
                <a:ln>
                  <a:noFill/>
                </a:ln>
                <a:effectLst/>
              </c:spPr>
              <c:txPr>
                <a:bodyPr rot="0" spcFirstLastPara="1" vertOverflow="ellipsis" vert="horz" wrap="square" lIns="38100" tIns="19050" rIns="38100" bIns="19050" anchor="ctr" anchorCtr="0">
                  <a:noAutofit/>
                </a:bodyPr>
                <a:lstStyle/>
                <a:p>
                  <a:pPr algn="l">
                    <a:lnSpc>
                      <a:spcPts val="900"/>
                    </a:lnSpc>
                    <a:defRPr sz="1100" b="0" i="0" u="none" strike="noStrike" kern="1200" baseline="0">
                      <a:solidFill>
                        <a:srgbClr val="0E213F"/>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9774237816870717E-2"/>
                      <c:h val="0.21147443688032433"/>
                    </c:manualLayout>
                  </c15:layout>
                  <c15:showDataLabelsRange val="1"/>
                </c:ext>
                <c:ext xmlns:c16="http://schemas.microsoft.com/office/drawing/2014/chart" uri="{C3380CC4-5D6E-409C-BE32-E72D297353CC}">
                  <c16:uniqueId val="{0000001B-3D90-495A-BA09-829285A15FD7}"/>
                </c:ext>
              </c:extLst>
            </c:dLbl>
            <c:dLbl>
              <c:idx val="2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C-3D90-495A-BA09-829285A15FD7}"/>
                </c:ext>
              </c:extLst>
            </c:dLbl>
            <c:dLbl>
              <c:idx val="2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3D90-495A-BA09-829285A15FD7}"/>
                </c:ext>
              </c:extLst>
            </c:dLbl>
            <c:dLbl>
              <c:idx val="2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E-3D90-495A-BA09-829285A15FD7}"/>
                </c:ext>
              </c:extLst>
            </c:dLbl>
            <c:dLbl>
              <c:idx val="3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3D90-495A-BA09-829285A15FD7}"/>
                </c:ext>
              </c:extLst>
            </c:dLbl>
            <c:dLbl>
              <c:idx val="3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0-3D90-495A-BA09-829285A15FD7}"/>
                </c:ext>
              </c:extLst>
            </c:dLbl>
            <c:dLbl>
              <c:idx val="3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1-3D90-495A-BA09-829285A15FD7}"/>
                </c:ext>
              </c:extLst>
            </c:dLbl>
            <c:dLbl>
              <c:idx val="33"/>
              <c:tx>
                <c:rich>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fld id="{06AFF101-43E0-4348-A635-78882B82D6CE}" type="CELLRANGE">
                      <a:rPr lang="en-US" sz="1100">
                        <a:solidFill>
                          <a:schemeClr val="tx1"/>
                        </a:solidFill>
                        <a:latin typeface="Calibri" panose="020F0502020204030204" pitchFamily="34" charset="0"/>
                        <a:ea typeface="Calibri" panose="020F0502020204030204" pitchFamily="34" charset="0"/>
                        <a:cs typeface="Calibri" panose="020F0502020204030204" pitchFamily="34" charset="0"/>
                      </a:rPr>
                      <a:pPr>
                        <a:defRPr sz="1100">
                          <a:solidFill>
                            <a:schemeClr val="tx1"/>
                          </a:solidFill>
                          <a:latin typeface="Calibri" panose="020F0502020204030204" pitchFamily="34" charset="0"/>
                          <a:ea typeface="Calibri" panose="020F0502020204030204" pitchFamily="34" charset="0"/>
                          <a:cs typeface="Calibri" panose="020F0502020204030204" pitchFamily="34" charset="0"/>
                        </a:defRPr>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layout>
                    <c:manualLayout>
                      <c:w val="0.11900950184980763"/>
                      <c:h val="0.19847129462492419"/>
                    </c:manualLayout>
                  </c15:layout>
                  <c15:dlblFieldTable/>
                  <c15:showDataLabelsRange val="1"/>
                </c:ext>
                <c:ext xmlns:c16="http://schemas.microsoft.com/office/drawing/2014/chart" uri="{C3380CC4-5D6E-409C-BE32-E72D297353CC}">
                  <c16:uniqueId val="{00000022-3D90-495A-BA09-829285A15FD7}"/>
                </c:ext>
              </c:extLst>
            </c:dLbl>
            <c:dLbl>
              <c:idx val="3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3-3D90-495A-BA09-829285A15FD7}"/>
                </c:ext>
              </c:extLst>
            </c:dLbl>
            <c:dLbl>
              <c:idx val="3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4-3D90-495A-BA09-829285A15FD7}"/>
                </c:ext>
              </c:extLst>
            </c:dLbl>
            <c:dLbl>
              <c:idx val="3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5-3D90-495A-BA09-829285A15FD7}"/>
                </c:ext>
              </c:extLst>
            </c:dLbl>
            <c:dLbl>
              <c:idx val="3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6-3D90-495A-BA09-829285A15FD7}"/>
                </c:ext>
              </c:extLst>
            </c:dLbl>
            <c:dLbl>
              <c:idx val="38"/>
              <c:tx>
                <c:rich>
                  <a:bodyPr rot="0" spcFirstLastPara="1" vertOverflow="ellipsis" vert="horz" wrap="square" lIns="38100" tIns="19050" rIns="38100" bIns="19050" anchor="ctr" anchorCtr="0">
                    <a:noAutofit/>
                  </a:bodyPr>
                  <a:lstStyle/>
                  <a:p>
                    <a:pPr algn="l">
                      <a:defRPr sz="11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fld id="{E9028EB9-5CC0-452F-9664-0B4F3657C073}" type="CELLRANGE">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pPr algn="l">
                        <a:defRPr sz="1100">
                          <a:solidFill>
                            <a:schemeClr val="tx1"/>
                          </a:solidFill>
                          <a:latin typeface="Calibri" panose="020F0502020204030204" pitchFamily="34" charset="0"/>
                          <a:ea typeface="Calibri" panose="020F0502020204030204" pitchFamily="34" charset="0"/>
                          <a:cs typeface="Calibri" panose="020F0502020204030204" pitchFamily="34" charset="0"/>
                        </a:defRPr>
                      </a:pPr>
                      <a:t>[CELLRANGE]</a:t>
                    </a:fld>
                    <a:endParaRPr lang="en-US"/>
                  </a:p>
                </c:rich>
              </c:tx>
              <c:spPr>
                <a:noFill/>
                <a:ln>
                  <a:noFill/>
                </a:ln>
                <a:effectLst/>
              </c:spPr>
              <c:txPr>
                <a:bodyPr rot="0" spcFirstLastPara="1" vertOverflow="ellipsis" vert="horz" wrap="square" lIns="38100" tIns="19050" rIns="38100" bIns="19050" anchor="ctr" anchorCtr="0">
                  <a:noAutofit/>
                </a:bodyPr>
                <a:lstStyle/>
                <a:p>
                  <a:pPr algn="l">
                    <a:defRPr sz="11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3680290330668922E-2"/>
                      <c:h val="0.28082452890912507"/>
                    </c:manualLayout>
                  </c15:layout>
                  <c15:dlblFieldTable/>
                  <c15:showDataLabelsRange val="1"/>
                </c:ext>
                <c:ext xmlns:c16="http://schemas.microsoft.com/office/drawing/2014/chart" uri="{C3380CC4-5D6E-409C-BE32-E72D297353CC}">
                  <c16:uniqueId val="{00000027-3D90-495A-BA09-829285A15FD7}"/>
                </c:ext>
              </c:extLst>
            </c:dLbl>
            <c:dLbl>
              <c:idx val="3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8-3D90-495A-BA09-829285A15FD7}"/>
                </c:ext>
              </c:extLst>
            </c:dLbl>
            <c:dLbl>
              <c:idx val="4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9-3D90-495A-BA09-829285A15FD7}"/>
                </c:ext>
              </c:extLst>
            </c:dLbl>
            <c:dLbl>
              <c:idx val="4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A-3D90-495A-BA09-829285A15FD7}"/>
                </c:ext>
              </c:extLst>
            </c:dLbl>
            <c:dLbl>
              <c:idx val="4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B-3D90-495A-BA09-829285A15FD7}"/>
                </c:ext>
              </c:extLst>
            </c:dLbl>
            <c:dLbl>
              <c:idx val="4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C-3D90-495A-BA09-829285A15FD7}"/>
                </c:ext>
              </c:extLst>
            </c:dLbl>
            <c:dLbl>
              <c:idx val="4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D-3D90-495A-BA09-829285A15FD7}"/>
                </c:ext>
              </c:extLst>
            </c:dLbl>
            <c:dLbl>
              <c:idx val="4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E-3D90-495A-BA09-829285A15FD7}"/>
                </c:ext>
              </c:extLst>
            </c:dLbl>
            <c:dLbl>
              <c:idx val="4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F-3D90-495A-BA09-829285A15FD7}"/>
                </c:ext>
              </c:extLst>
            </c:dLbl>
            <c:dLbl>
              <c:idx val="4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0-3D90-495A-BA09-829285A15FD7}"/>
                </c:ext>
              </c:extLst>
            </c:dLbl>
            <c:dLbl>
              <c:idx val="4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1-3D90-495A-BA09-829285A15FD7}"/>
                </c:ext>
              </c:extLst>
            </c:dLbl>
            <c:dLbl>
              <c:idx val="4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2-3D90-495A-BA09-829285A15FD7}"/>
                </c:ext>
              </c:extLst>
            </c:dLbl>
            <c:dLbl>
              <c:idx val="5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3-3D90-495A-BA09-829285A15FD7}"/>
                </c:ext>
              </c:extLst>
            </c:dLbl>
            <c:dLbl>
              <c:idx val="5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4-3D90-495A-BA09-829285A15FD7}"/>
                </c:ext>
              </c:extLst>
            </c:dLbl>
            <c:dLbl>
              <c:idx val="5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5-3D90-495A-BA09-829285A15FD7}"/>
                </c:ext>
              </c:extLst>
            </c:dLbl>
            <c:dLbl>
              <c:idx val="5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6-3D90-495A-BA09-829285A15FD7}"/>
                </c:ext>
              </c:extLst>
            </c:dLbl>
            <c:dLbl>
              <c:idx val="5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7-3D90-495A-BA09-829285A15FD7}"/>
                </c:ext>
              </c:extLst>
            </c:dLbl>
            <c:dLbl>
              <c:idx val="55"/>
              <c:tx>
                <c:rich>
                  <a:bodyPr rot="0" spcFirstLastPara="1" vertOverflow="ellipsis" vert="horz" wrap="square" lIns="38100" tIns="19050" rIns="38100" bIns="19050" anchor="ctr" anchorCtr="0">
                    <a:noAutofit/>
                  </a:bodyPr>
                  <a:lstStyle/>
                  <a:p>
                    <a:pPr algn="l">
                      <a:lnSpc>
                        <a:spcPts val="900"/>
                      </a:lnSpc>
                      <a:defRPr sz="1100" b="0" i="0" u="none" strike="noStrike" kern="1200" baseline="0">
                        <a:solidFill>
                          <a:srgbClr val="0E213F"/>
                        </a:solidFill>
                        <a:latin typeface="Calibri" panose="020F0502020204030204" pitchFamily="34" charset="0"/>
                        <a:ea typeface="Calibri" panose="020F0502020204030204" pitchFamily="34" charset="0"/>
                        <a:cs typeface="Calibri" panose="020F0502020204030204" pitchFamily="34" charset="0"/>
                      </a:defRPr>
                    </a:pPr>
                    <a:fld id="{27D9A351-BF9B-4CD3-86FF-B8D4978B7316}" type="CELLRANGE">
                      <a:rPr lang="en-US" sz="1100" dirty="0">
                        <a:latin typeface="Calibri" panose="020F0502020204030204" pitchFamily="34" charset="0"/>
                        <a:ea typeface="Calibri" panose="020F0502020204030204" pitchFamily="34" charset="0"/>
                        <a:cs typeface="Calibri" panose="020F0502020204030204" pitchFamily="34" charset="0"/>
                      </a:rPr>
                      <a:pPr algn="l">
                        <a:lnSpc>
                          <a:spcPts val="900"/>
                        </a:lnSpc>
                        <a:defRPr sz="1100">
                          <a:solidFill>
                            <a:srgbClr val="0E213F"/>
                          </a:solidFill>
                          <a:latin typeface="Calibri" panose="020F0502020204030204" pitchFamily="34" charset="0"/>
                          <a:ea typeface="Calibri" panose="020F0502020204030204" pitchFamily="34" charset="0"/>
                          <a:cs typeface="Calibri" panose="020F0502020204030204" pitchFamily="34" charset="0"/>
                        </a:defRPr>
                      </a:pPr>
                      <a:t>[CELLRANGE]</a:t>
                    </a:fld>
                    <a:endParaRPr lang="en-US"/>
                  </a:p>
                </c:rich>
              </c:tx>
              <c:spPr>
                <a:noFill/>
                <a:ln>
                  <a:noFill/>
                </a:ln>
                <a:effectLst/>
              </c:spPr>
              <c:txPr>
                <a:bodyPr rot="0" spcFirstLastPara="1" vertOverflow="ellipsis" vert="horz" wrap="square" lIns="38100" tIns="19050" rIns="38100" bIns="19050" anchor="ctr" anchorCtr="0">
                  <a:noAutofit/>
                </a:bodyPr>
                <a:lstStyle/>
                <a:p>
                  <a:pPr algn="l">
                    <a:lnSpc>
                      <a:spcPts val="900"/>
                    </a:lnSpc>
                    <a:defRPr sz="1100" b="0" i="0" u="none" strike="noStrike" kern="1200" baseline="0">
                      <a:solidFill>
                        <a:srgbClr val="0E213F"/>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246193610532785"/>
                      <c:h val="0.14736894556120161"/>
                    </c:manualLayout>
                  </c15:layout>
                  <c15:dlblFieldTable/>
                  <c15:showDataLabelsRange val="1"/>
                </c:ext>
                <c:ext xmlns:c16="http://schemas.microsoft.com/office/drawing/2014/chart" uri="{C3380CC4-5D6E-409C-BE32-E72D297353CC}">
                  <c16:uniqueId val="{00000038-3D90-495A-BA09-829285A15FD7}"/>
                </c:ext>
              </c:extLst>
            </c:dLbl>
            <c:dLbl>
              <c:idx val="5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9-3D90-495A-BA09-829285A15FD7}"/>
                </c:ext>
              </c:extLst>
            </c:dLbl>
            <c:dLbl>
              <c:idx val="5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A-3D90-495A-BA09-829285A15FD7}"/>
                </c:ext>
              </c:extLst>
            </c:dLbl>
            <c:dLbl>
              <c:idx val="5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B-3D90-495A-BA09-829285A15FD7}"/>
                </c:ext>
              </c:extLst>
            </c:dLbl>
            <c:dLbl>
              <c:idx val="5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C-3D90-495A-BA09-829285A15FD7}"/>
                </c:ext>
              </c:extLst>
            </c:dLbl>
            <c:dLbl>
              <c:idx val="6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D-3D90-495A-BA09-829285A15FD7}"/>
                </c:ext>
              </c:extLst>
            </c:dLbl>
            <c:dLbl>
              <c:idx val="6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E-3D90-495A-BA09-829285A15FD7}"/>
                </c:ext>
              </c:extLst>
            </c:dLbl>
            <c:dLbl>
              <c:idx val="6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F-3D90-495A-BA09-829285A15FD7}"/>
                </c:ext>
              </c:extLst>
            </c:dLbl>
            <c:dLbl>
              <c:idx val="6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0-3D90-495A-BA09-829285A15FD7}"/>
                </c:ext>
              </c:extLst>
            </c:dLbl>
            <c:dLbl>
              <c:idx val="6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1-3D90-495A-BA09-829285A15FD7}"/>
                </c:ext>
              </c:extLst>
            </c:dLbl>
            <c:dLbl>
              <c:idx val="6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2-3D90-495A-BA09-829285A15FD7}"/>
                </c:ext>
              </c:extLst>
            </c:dLbl>
            <c:dLbl>
              <c:idx val="6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3-3D90-495A-BA09-829285A15FD7}"/>
                </c:ext>
              </c:extLst>
            </c:dLbl>
            <c:dLbl>
              <c:idx val="67"/>
              <c:tx>
                <c:rich>
                  <a:bodyPr rot="0" spcFirstLastPara="1" vertOverflow="ellipsis" vert="horz" wrap="square" lIns="38100" tIns="19050" rIns="38100" bIns="19050" anchor="ctr" anchorCtr="0">
                    <a:noAutofit/>
                  </a:bodyPr>
                  <a:lstStyle/>
                  <a:p>
                    <a:pPr algn="l">
                      <a:defRPr sz="11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fld id="{E721336A-063E-45A1-8C8C-8A5BF2E0C117}" type="CELLRANGE">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pPr algn="l">
                        <a:defRPr sz="1100">
                          <a:solidFill>
                            <a:schemeClr val="tx1"/>
                          </a:solidFill>
                          <a:latin typeface="Calibri" panose="020F0502020204030204" pitchFamily="34" charset="0"/>
                          <a:ea typeface="Calibri" panose="020F0502020204030204" pitchFamily="34" charset="0"/>
                          <a:cs typeface="Calibri" panose="020F0502020204030204" pitchFamily="34" charset="0"/>
                        </a:defRPr>
                      </a:pPr>
                      <a:t>[CELLRANGE]</a:t>
                    </a:fld>
                    <a:endParaRPr lang="en-US"/>
                  </a:p>
                </c:rich>
              </c:tx>
              <c:spPr>
                <a:noFill/>
                <a:ln>
                  <a:noFill/>
                </a:ln>
                <a:effectLst/>
              </c:spPr>
              <c:txPr>
                <a:bodyPr rot="0" spcFirstLastPara="1" vertOverflow="ellipsis" vert="horz" wrap="square" lIns="38100" tIns="19050" rIns="38100" bIns="19050" anchor="ctr" anchorCtr="0">
                  <a:noAutofit/>
                </a:bodyPr>
                <a:lstStyle/>
                <a:p>
                  <a:pPr algn="l">
                    <a:defRPr sz="11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915611660949987E-2"/>
                      <c:h val="0.25481824439832479"/>
                    </c:manualLayout>
                  </c15:layout>
                  <c15:dlblFieldTable/>
                  <c15:showDataLabelsRange val="1"/>
                </c:ext>
                <c:ext xmlns:c16="http://schemas.microsoft.com/office/drawing/2014/chart" uri="{C3380CC4-5D6E-409C-BE32-E72D297353CC}">
                  <c16:uniqueId val="{00000044-3D90-495A-BA09-829285A15FD7}"/>
                </c:ext>
              </c:extLst>
            </c:dLbl>
            <c:dLbl>
              <c:idx val="6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5-3D90-495A-BA09-829285A15FD7}"/>
                </c:ext>
              </c:extLst>
            </c:dLbl>
            <c:dLbl>
              <c:idx val="6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6-3D90-495A-BA09-829285A15FD7}"/>
                </c:ext>
              </c:extLst>
            </c:dLbl>
            <c:dLbl>
              <c:idx val="7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7-3D90-495A-BA09-829285A15FD7}"/>
                </c:ext>
              </c:extLst>
            </c:dLbl>
            <c:dLbl>
              <c:idx val="7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8-3D90-495A-BA09-829285A15FD7}"/>
                </c:ext>
              </c:extLst>
            </c:dLbl>
            <c:dLbl>
              <c:idx val="7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9-3D90-495A-BA09-829285A15FD7}"/>
                </c:ext>
              </c:extLst>
            </c:dLbl>
            <c:dLbl>
              <c:idx val="7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A-3D90-495A-BA09-829285A15FD7}"/>
                </c:ext>
              </c:extLst>
            </c:dLbl>
            <c:dLbl>
              <c:idx val="7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B-3D90-495A-BA09-829285A15FD7}"/>
                </c:ext>
              </c:extLst>
            </c:dLbl>
            <c:dLbl>
              <c:idx val="7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C-3D90-495A-BA09-829285A15FD7}"/>
                </c:ext>
              </c:extLst>
            </c:dLbl>
            <c:dLbl>
              <c:idx val="7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D-3D90-495A-BA09-829285A15FD7}"/>
                </c:ext>
              </c:extLst>
            </c:dLbl>
            <c:dLbl>
              <c:idx val="7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E-3D90-495A-BA09-829285A15FD7}"/>
                </c:ext>
              </c:extLst>
            </c:dLbl>
            <c:dLbl>
              <c:idx val="7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F-3D90-495A-BA09-829285A15FD7}"/>
                </c:ext>
              </c:extLst>
            </c:dLbl>
            <c:dLbl>
              <c:idx val="7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0-3D90-495A-BA09-829285A15FD7}"/>
                </c:ext>
              </c:extLst>
            </c:dLbl>
            <c:dLbl>
              <c:idx val="8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1-3D90-495A-BA09-829285A15FD7}"/>
                </c:ext>
              </c:extLst>
            </c:dLbl>
            <c:dLbl>
              <c:idx val="8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2-3D90-495A-BA09-829285A15FD7}"/>
                </c:ext>
              </c:extLst>
            </c:dLbl>
            <c:dLbl>
              <c:idx val="8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3-3D90-495A-BA09-829285A15FD7}"/>
                </c:ext>
              </c:extLst>
            </c:dLbl>
            <c:dLbl>
              <c:idx val="8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4-3D90-495A-BA09-829285A15FD7}"/>
                </c:ext>
              </c:extLst>
            </c:dLbl>
            <c:dLbl>
              <c:idx val="8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5-3D90-495A-BA09-829285A15FD7}"/>
                </c:ext>
              </c:extLst>
            </c:dLbl>
            <c:dLbl>
              <c:idx val="8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6-3D90-495A-BA09-829285A15FD7}"/>
                </c:ext>
              </c:extLst>
            </c:dLbl>
            <c:dLbl>
              <c:idx val="8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7-3D90-495A-BA09-829285A15FD7}"/>
                </c:ext>
              </c:extLst>
            </c:dLbl>
            <c:dLbl>
              <c:idx val="8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8-3D90-495A-BA09-829285A15FD7}"/>
                </c:ext>
              </c:extLst>
            </c:dLbl>
            <c:dLbl>
              <c:idx val="8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9-3D90-495A-BA09-829285A15FD7}"/>
                </c:ext>
              </c:extLst>
            </c:dLbl>
            <c:dLbl>
              <c:idx val="8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A-3D90-495A-BA09-829285A15FD7}"/>
                </c:ext>
              </c:extLst>
            </c:dLbl>
            <c:dLbl>
              <c:idx val="9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B-3D90-495A-BA09-829285A15FD7}"/>
                </c:ext>
              </c:extLst>
            </c:dLbl>
            <c:dLbl>
              <c:idx val="9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C-3D90-495A-BA09-829285A15FD7}"/>
                </c:ext>
              </c:extLst>
            </c:dLbl>
            <c:dLbl>
              <c:idx val="9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D-3D90-495A-BA09-829285A15FD7}"/>
                </c:ext>
              </c:extLst>
            </c:dLbl>
            <c:dLbl>
              <c:idx val="9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E-3D90-495A-BA09-829285A15FD7}"/>
                </c:ext>
              </c:extLst>
            </c:dLbl>
            <c:dLbl>
              <c:idx val="9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F-3D90-495A-BA09-829285A15FD7}"/>
                </c:ext>
              </c:extLst>
            </c:dLbl>
            <c:dLbl>
              <c:idx val="9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0-3D90-495A-BA09-829285A15FD7}"/>
                </c:ext>
              </c:extLst>
            </c:dLbl>
            <c:dLbl>
              <c:idx val="9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1-3D90-495A-BA09-829285A15FD7}"/>
                </c:ext>
              </c:extLst>
            </c:dLbl>
            <c:dLbl>
              <c:idx val="9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2-3D90-495A-BA09-829285A15FD7}"/>
                </c:ext>
              </c:extLst>
            </c:dLbl>
            <c:dLbl>
              <c:idx val="9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3-3D90-495A-BA09-829285A15FD7}"/>
                </c:ext>
              </c:extLst>
            </c:dLbl>
            <c:dLbl>
              <c:idx val="9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4-3D90-495A-BA09-829285A15FD7}"/>
                </c:ext>
              </c:extLst>
            </c:dLbl>
            <c:dLbl>
              <c:idx val="10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5-3D90-495A-BA09-829285A15FD7}"/>
                </c:ext>
              </c:extLst>
            </c:dLbl>
            <c:dLbl>
              <c:idx val="10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6-3D90-495A-BA09-829285A15FD7}"/>
                </c:ext>
              </c:extLst>
            </c:dLbl>
            <c:dLbl>
              <c:idx val="10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7-3D90-495A-BA09-829285A15FD7}"/>
                </c:ext>
              </c:extLst>
            </c:dLbl>
            <c:dLbl>
              <c:idx val="10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8-3D90-495A-BA09-829285A15FD7}"/>
                </c:ext>
              </c:extLst>
            </c:dLbl>
            <c:dLbl>
              <c:idx val="10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9-3D90-495A-BA09-829285A15FD7}"/>
                </c:ext>
              </c:extLst>
            </c:dLbl>
            <c:dLbl>
              <c:idx val="105"/>
              <c:tx>
                <c:rich>
                  <a:bodyPr rot="0" spcFirstLastPara="1" vertOverflow="ellipsis" vert="horz" wrap="square" lIns="38100" tIns="19050" rIns="38100" bIns="19050" anchor="ctr" anchorCtr="0">
                    <a:noAutofit/>
                  </a:bodyPr>
                  <a:lstStyle/>
                  <a:p>
                    <a:pPr algn="l">
                      <a:lnSpc>
                        <a:spcPts val="900"/>
                      </a:lnSpc>
                      <a:defRPr sz="1100" b="0" i="0" u="none" strike="noStrike" kern="1200" baseline="0">
                        <a:solidFill>
                          <a:srgbClr val="0E213F"/>
                        </a:solidFill>
                        <a:latin typeface="Calibri" panose="020F0502020204030204" pitchFamily="34" charset="0"/>
                        <a:ea typeface="Calibri" panose="020F0502020204030204" pitchFamily="34" charset="0"/>
                        <a:cs typeface="Calibri" panose="020F0502020204030204" pitchFamily="34" charset="0"/>
                      </a:defRPr>
                    </a:pPr>
                    <a:fld id="{9A2918ED-4C4D-4BE6-91F9-031270BF314D}" type="CELLRANGE">
                      <a:rPr lang="en-US" sz="1100" dirty="0">
                        <a:latin typeface="Calibri" panose="020F0502020204030204" pitchFamily="34" charset="0"/>
                        <a:ea typeface="Calibri" panose="020F0502020204030204" pitchFamily="34" charset="0"/>
                        <a:cs typeface="Calibri" panose="020F0502020204030204" pitchFamily="34" charset="0"/>
                      </a:rPr>
                      <a:pPr algn="l">
                        <a:lnSpc>
                          <a:spcPts val="900"/>
                        </a:lnSpc>
                        <a:defRPr sz="1100">
                          <a:solidFill>
                            <a:srgbClr val="0E213F"/>
                          </a:solidFill>
                          <a:latin typeface="Calibri" panose="020F0502020204030204" pitchFamily="34" charset="0"/>
                          <a:ea typeface="Calibri" panose="020F0502020204030204" pitchFamily="34" charset="0"/>
                          <a:cs typeface="Calibri" panose="020F0502020204030204" pitchFamily="34" charset="0"/>
                        </a:defRPr>
                      </a:pPr>
                      <a:t>[CELLRANGE]</a:t>
                    </a:fld>
                    <a:endParaRPr lang="en-US"/>
                  </a:p>
                </c:rich>
              </c:tx>
              <c:spPr>
                <a:noFill/>
                <a:ln>
                  <a:noFill/>
                </a:ln>
                <a:effectLst/>
              </c:spPr>
              <c:txPr>
                <a:bodyPr rot="0" spcFirstLastPara="1" vertOverflow="ellipsis" vert="horz" wrap="square" lIns="38100" tIns="19050" rIns="38100" bIns="19050" anchor="ctr" anchorCtr="0">
                  <a:noAutofit/>
                </a:bodyPr>
                <a:lstStyle/>
                <a:p>
                  <a:pPr algn="l">
                    <a:lnSpc>
                      <a:spcPts val="900"/>
                    </a:lnSpc>
                    <a:defRPr sz="1100" b="0" i="0" u="none" strike="noStrike" kern="1200" baseline="0">
                      <a:solidFill>
                        <a:srgbClr val="0E213F"/>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874227768389337"/>
                      <c:h val="0.17246501011412391"/>
                    </c:manualLayout>
                  </c15:layout>
                  <c15:dlblFieldTable/>
                  <c15:showDataLabelsRange val="1"/>
                </c:ext>
                <c:ext xmlns:c16="http://schemas.microsoft.com/office/drawing/2014/chart" uri="{C3380CC4-5D6E-409C-BE32-E72D297353CC}">
                  <c16:uniqueId val="{0000006A-3D90-495A-BA09-829285A15FD7}"/>
                </c:ext>
              </c:extLst>
            </c:dLbl>
            <c:dLbl>
              <c:idx val="10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B-3D90-495A-BA09-829285A15FD7}"/>
                </c:ext>
              </c:extLst>
            </c:dLbl>
            <c:dLbl>
              <c:idx val="10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C-3D90-495A-BA09-829285A15FD7}"/>
                </c:ext>
              </c:extLst>
            </c:dLbl>
            <c:dLbl>
              <c:idx val="10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D-3D90-495A-BA09-829285A15FD7}"/>
                </c:ext>
              </c:extLst>
            </c:dLbl>
            <c:dLbl>
              <c:idx val="10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E-3D90-495A-BA09-829285A15FD7}"/>
                </c:ext>
              </c:extLst>
            </c:dLbl>
            <c:dLbl>
              <c:idx val="11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6F-3D90-495A-BA09-829285A15FD7}"/>
                </c:ext>
              </c:extLst>
            </c:dLbl>
            <c:dLbl>
              <c:idx val="11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0-3D90-495A-BA09-829285A15FD7}"/>
                </c:ext>
              </c:extLst>
            </c:dLbl>
            <c:dLbl>
              <c:idx val="11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1-3D90-495A-BA09-829285A15FD7}"/>
                </c:ext>
              </c:extLst>
            </c:dLbl>
            <c:dLbl>
              <c:idx val="11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2-3D90-495A-BA09-829285A15FD7}"/>
                </c:ext>
              </c:extLst>
            </c:dLbl>
            <c:dLbl>
              <c:idx val="11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3-3D90-495A-BA09-829285A15FD7}"/>
                </c:ext>
              </c:extLst>
            </c:dLbl>
            <c:dLbl>
              <c:idx val="11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4-3D90-495A-BA09-829285A15FD7}"/>
                </c:ext>
              </c:extLst>
            </c:dLbl>
            <c:dLbl>
              <c:idx val="11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5-3D90-495A-BA09-829285A15FD7}"/>
                </c:ext>
              </c:extLst>
            </c:dLbl>
            <c:dLbl>
              <c:idx val="117"/>
              <c:tx>
                <c:rich>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fld id="{2F17EF7F-B7BD-4FD4-B7F6-7804B6E1995F}" type="CELLRANGE">
                      <a:rPr lang="en-US" sz="1100">
                        <a:solidFill>
                          <a:schemeClr val="tx1"/>
                        </a:solidFill>
                        <a:latin typeface="Calibri" panose="020F0502020204030204" pitchFamily="34" charset="0"/>
                        <a:ea typeface="Calibri" panose="020F0502020204030204" pitchFamily="34" charset="0"/>
                        <a:cs typeface="Calibri" panose="020F0502020204030204" pitchFamily="34" charset="0"/>
                      </a:rPr>
                      <a:pPr>
                        <a:defRPr sz="1100">
                          <a:solidFill>
                            <a:schemeClr val="tx1"/>
                          </a:solidFill>
                          <a:latin typeface="Calibri" panose="020F0502020204030204" pitchFamily="34" charset="0"/>
                          <a:ea typeface="Calibri" panose="020F0502020204030204" pitchFamily="34" charset="0"/>
                          <a:cs typeface="Calibri" panose="020F0502020204030204" pitchFamily="34" charset="0"/>
                        </a:defRPr>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layout>
                    <c:manualLayout>
                      <c:w val="0.13982329651750314"/>
                      <c:h val="0.20452116583076926"/>
                    </c:manualLayout>
                  </c15:layout>
                  <c15:dlblFieldTable/>
                  <c15:showDataLabelsRange val="1"/>
                </c:ext>
                <c:ext xmlns:c16="http://schemas.microsoft.com/office/drawing/2014/chart" uri="{C3380CC4-5D6E-409C-BE32-E72D297353CC}">
                  <c16:uniqueId val="{00000076-3D90-495A-BA09-829285A15FD7}"/>
                </c:ext>
              </c:extLst>
            </c:dLbl>
            <c:dLbl>
              <c:idx val="11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7-3D90-495A-BA09-829285A15FD7}"/>
                </c:ext>
              </c:extLst>
            </c:dLbl>
            <c:dLbl>
              <c:idx val="11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8-3D90-495A-BA09-829285A15FD7}"/>
                </c:ext>
              </c:extLst>
            </c:dLbl>
            <c:dLbl>
              <c:idx val="12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9-3D90-495A-BA09-829285A15FD7}"/>
                </c:ext>
              </c:extLst>
            </c:dLbl>
            <c:dLbl>
              <c:idx val="12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A-3D90-495A-BA09-829285A15FD7}"/>
                </c:ext>
              </c:extLst>
            </c:dLbl>
            <c:dLbl>
              <c:idx val="12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B-3D90-495A-BA09-829285A15FD7}"/>
                </c:ext>
              </c:extLst>
            </c:dLbl>
            <c:dLbl>
              <c:idx val="12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C-3D90-495A-BA09-829285A15FD7}"/>
                </c:ext>
              </c:extLst>
            </c:dLbl>
            <c:dLbl>
              <c:idx val="12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D-3D90-495A-BA09-829285A15FD7}"/>
                </c:ext>
              </c:extLst>
            </c:dLbl>
            <c:dLbl>
              <c:idx val="12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E-3D90-495A-BA09-829285A15FD7}"/>
                </c:ext>
              </c:extLst>
            </c:dLbl>
            <c:dLbl>
              <c:idx val="12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F-3D90-495A-BA09-829285A15FD7}"/>
                </c:ext>
              </c:extLst>
            </c:dLbl>
            <c:dLbl>
              <c:idx val="12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0-3D90-495A-BA09-829285A15FD7}"/>
                </c:ext>
              </c:extLst>
            </c:dLbl>
            <c:dLbl>
              <c:idx val="12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1-3D90-495A-BA09-829285A15FD7}"/>
                </c:ext>
              </c:extLst>
            </c:dLbl>
            <c:dLbl>
              <c:idx val="12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2-3D90-495A-BA09-829285A15FD7}"/>
                </c:ext>
              </c:extLst>
            </c:dLbl>
            <c:dLbl>
              <c:idx val="13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3-3D90-495A-BA09-829285A15FD7}"/>
                </c:ext>
              </c:extLst>
            </c:dLbl>
            <c:dLbl>
              <c:idx val="13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4-3D90-495A-BA09-829285A15FD7}"/>
                </c:ext>
              </c:extLst>
            </c:dLbl>
            <c:dLbl>
              <c:idx val="13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5-3D90-495A-BA09-829285A15FD7}"/>
                </c:ext>
              </c:extLst>
            </c:dLbl>
            <c:dLbl>
              <c:idx val="13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6-3D90-495A-BA09-829285A15FD7}"/>
                </c:ext>
              </c:extLst>
            </c:dLbl>
            <c:dLbl>
              <c:idx val="13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7-3D90-495A-BA09-829285A15FD7}"/>
                </c:ext>
              </c:extLst>
            </c:dLbl>
            <c:dLbl>
              <c:idx val="13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8-3D90-495A-BA09-829285A15FD7}"/>
                </c:ext>
              </c:extLst>
            </c:dLbl>
            <c:dLbl>
              <c:idx val="13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9-3D90-495A-BA09-829285A15FD7}"/>
                </c:ext>
              </c:extLst>
            </c:dLbl>
            <c:dLbl>
              <c:idx val="13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A-3D90-495A-BA09-829285A15FD7}"/>
                </c:ext>
              </c:extLst>
            </c:dLbl>
            <c:dLbl>
              <c:idx val="13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B-3D90-495A-BA09-829285A15FD7}"/>
                </c:ext>
              </c:extLst>
            </c:dLbl>
            <c:dLbl>
              <c:idx val="13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C-3D90-495A-BA09-829285A15FD7}"/>
                </c:ext>
              </c:extLst>
            </c:dLbl>
            <c:dLbl>
              <c:idx val="14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D-3D90-495A-BA09-829285A15FD7}"/>
                </c:ext>
              </c:extLst>
            </c:dLbl>
            <c:dLbl>
              <c:idx val="14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E-3D90-495A-BA09-829285A15FD7}"/>
                </c:ext>
              </c:extLst>
            </c:dLbl>
            <c:dLbl>
              <c:idx val="14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F-3D90-495A-BA09-829285A15FD7}"/>
                </c:ext>
              </c:extLst>
            </c:dLbl>
            <c:dLbl>
              <c:idx val="14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0-3D90-495A-BA09-829285A15FD7}"/>
                </c:ext>
              </c:extLst>
            </c:dLbl>
            <c:dLbl>
              <c:idx val="14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1-3D90-495A-BA09-829285A15FD7}"/>
                </c:ext>
              </c:extLst>
            </c:dLbl>
            <c:dLbl>
              <c:idx val="14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2-3D90-495A-BA09-829285A15FD7}"/>
                </c:ext>
              </c:extLst>
            </c:dLbl>
            <c:dLbl>
              <c:idx val="14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3-3D90-495A-BA09-829285A15FD7}"/>
                </c:ext>
              </c:extLst>
            </c:dLbl>
            <c:dLbl>
              <c:idx val="14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4-3D90-495A-BA09-829285A15FD7}"/>
                </c:ext>
              </c:extLst>
            </c:dLbl>
            <c:dLbl>
              <c:idx val="14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5-3D90-495A-BA09-829285A15FD7}"/>
                </c:ext>
              </c:extLst>
            </c:dLbl>
            <c:dLbl>
              <c:idx val="14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6-3D90-495A-BA09-829285A15FD7}"/>
                </c:ext>
              </c:extLst>
            </c:dLbl>
            <c:dLbl>
              <c:idx val="15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7-3D90-495A-BA09-829285A15FD7}"/>
                </c:ext>
              </c:extLst>
            </c:dLbl>
            <c:dLbl>
              <c:idx val="15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8-3D90-495A-BA09-829285A15FD7}"/>
                </c:ext>
              </c:extLst>
            </c:dLbl>
            <c:dLbl>
              <c:idx val="15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9-3D90-495A-BA09-829285A15FD7}"/>
                </c:ext>
              </c:extLst>
            </c:dLbl>
            <c:dLbl>
              <c:idx val="15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A-3D90-495A-BA09-829285A15FD7}"/>
                </c:ext>
              </c:extLst>
            </c:dLbl>
            <c:dLbl>
              <c:idx val="15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B-3D90-495A-BA09-829285A15FD7}"/>
                </c:ext>
              </c:extLst>
            </c:dLbl>
            <c:dLbl>
              <c:idx val="15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C-3D90-495A-BA09-829285A15FD7}"/>
                </c:ext>
              </c:extLst>
            </c:dLbl>
            <c:dLbl>
              <c:idx val="15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D-3D90-495A-BA09-829285A15FD7}"/>
                </c:ext>
              </c:extLst>
            </c:dLbl>
            <c:dLbl>
              <c:idx val="15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E-3D90-495A-BA09-829285A15FD7}"/>
                </c:ext>
              </c:extLst>
            </c:dLbl>
            <c:dLbl>
              <c:idx val="158"/>
              <c:tx>
                <c:rich>
                  <a:bodyPr rot="0" spcFirstLastPara="1" vertOverflow="ellipsis" vert="horz" wrap="square" lIns="38100" tIns="19050" rIns="38100" bIns="19050" anchor="ctr" anchorCtr="0">
                    <a:noAutofit/>
                  </a:bodyPr>
                  <a:lstStyle/>
                  <a:p>
                    <a:pPr algn="r">
                      <a:lnSpc>
                        <a:spcPts val="900"/>
                      </a:lnSpc>
                      <a:defRPr sz="1100" b="0" i="0" u="none" strike="noStrike" kern="1200" baseline="0">
                        <a:solidFill>
                          <a:srgbClr val="0E213F"/>
                        </a:solidFill>
                        <a:latin typeface="Calibri" panose="020F0502020204030204" pitchFamily="34" charset="0"/>
                        <a:ea typeface="Calibri" panose="020F0502020204030204" pitchFamily="34" charset="0"/>
                        <a:cs typeface="Calibri" panose="020F0502020204030204" pitchFamily="34" charset="0"/>
                      </a:defRPr>
                    </a:pPr>
                    <a:fld id="{EFCCC5B0-9B27-4184-B1FE-3568E06F4A1B}" type="CELLRANGE">
                      <a:rPr lang="en-US" sz="1100" dirty="0">
                        <a:latin typeface="Calibri" panose="020F0502020204030204" pitchFamily="34" charset="0"/>
                        <a:ea typeface="Calibri" panose="020F0502020204030204" pitchFamily="34" charset="0"/>
                        <a:cs typeface="Calibri" panose="020F0502020204030204" pitchFamily="34" charset="0"/>
                      </a:rPr>
                      <a:pPr algn="r">
                        <a:lnSpc>
                          <a:spcPts val="900"/>
                        </a:lnSpc>
                        <a:defRPr sz="1100">
                          <a:solidFill>
                            <a:srgbClr val="0E213F"/>
                          </a:solidFill>
                          <a:latin typeface="Calibri" panose="020F0502020204030204" pitchFamily="34" charset="0"/>
                          <a:ea typeface="Calibri" panose="020F0502020204030204" pitchFamily="34" charset="0"/>
                          <a:cs typeface="Calibri" panose="020F0502020204030204" pitchFamily="34" charset="0"/>
                        </a:defRPr>
                      </a:pPr>
                      <a:t>[CELLRANGE]</a:t>
                    </a:fld>
                    <a:endParaRPr lang="en-US"/>
                  </a:p>
                </c:rich>
              </c:tx>
              <c:spPr>
                <a:noFill/>
                <a:ln>
                  <a:noFill/>
                </a:ln>
                <a:effectLst/>
              </c:spPr>
              <c:txPr>
                <a:bodyPr rot="0" spcFirstLastPara="1" vertOverflow="ellipsis" vert="horz" wrap="square" lIns="38100" tIns="19050" rIns="38100" bIns="19050" anchor="ctr" anchorCtr="0">
                  <a:noAutofit/>
                </a:bodyPr>
                <a:lstStyle/>
                <a:p>
                  <a:pPr algn="r">
                    <a:lnSpc>
                      <a:spcPts val="900"/>
                    </a:lnSpc>
                    <a:defRPr sz="1100" b="0" i="0" u="none" strike="noStrike" kern="1200" baseline="0">
                      <a:solidFill>
                        <a:srgbClr val="0E213F"/>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l"/>
              <c:showLegendKey val="0"/>
              <c:showVal val="0"/>
              <c:showCatName val="0"/>
              <c:showSerName val="0"/>
              <c:showPercent val="0"/>
              <c:showBubbleSize val="0"/>
              <c:extLst>
                <c:ext xmlns:c15="http://schemas.microsoft.com/office/drawing/2012/chart" uri="{CE6537A1-D6FC-4f65-9D91-7224C49458BB}">
                  <c15:layout>
                    <c:manualLayout>
                      <c:w val="9.1500947916437952E-2"/>
                      <c:h val="0.13870018405760154"/>
                    </c:manualLayout>
                  </c15:layout>
                  <c15:dlblFieldTable/>
                  <c15:showDataLabelsRange val="1"/>
                </c:ext>
                <c:ext xmlns:c16="http://schemas.microsoft.com/office/drawing/2014/chart" uri="{C3380CC4-5D6E-409C-BE32-E72D297353CC}">
                  <c16:uniqueId val="{0000009F-3D90-495A-BA09-829285A15FD7}"/>
                </c:ext>
              </c:extLst>
            </c:dLbl>
            <c:dLbl>
              <c:idx val="15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0-3D90-495A-BA09-829285A15FD7}"/>
                </c:ext>
              </c:extLst>
            </c:dLbl>
            <c:dLbl>
              <c:idx val="16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1-3D90-495A-BA09-829285A15FD7}"/>
                </c:ext>
              </c:extLst>
            </c:dLbl>
            <c:dLbl>
              <c:idx val="16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2-3D90-495A-BA09-829285A15FD7}"/>
                </c:ext>
              </c:extLst>
            </c:dLbl>
            <c:dLbl>
              <c:idx val="16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3-3D90-495A-BA09-829285A15FD7}"/>
                </c:ext>
              </c:extLst>
            </c:dLbl>
            <c:dLbl>
              <c:idx val="16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4-3D90-495A-BA09-829285A15FD7}"/>
                </c:ext>
              </c:extLst>
            </c:dLbl>
            <c:dLbl>
              <c:idx val="16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5-3D90-495A-BA09-829285A15FD7}"/>
                </c:ext>
              </c:extLst>
            </c:dLbl>
            <c:dLbl>
              <c:idx val="16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6-3D90-495A-BA09-829285A15FD7}"/>
                </c:ext>
              </c:extLst>
            </c:dLbl>
            <c:dLbl>
              <c:idx val="16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7-3D90-495A-BA09-829285A15FD7}"/>
                </c:ext>
              </c:extLst>
            </c:dLbl>
            <c:dLbl>
              <c:idx val="16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8-3D90-495A-BA09-829285A15FD7}"/>
                </c:ext>
              </c:extLst>
            </c:dLbl>
            <c:dLbl>
              <c:idx val="16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9-3D90-495A-BA09-829285A15FD7}"/>
                </c:ext>
              </c:extLst>
            </c:dLbl>
            <c:dLbl>
              <c:idx val="16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A-3D90-495A-BA09-829285A15FD7}"/>
                </c:ext>
              </c:extLst>
            </c:dLbl>
            <c:dLbl>
              <c:idx val="170"/>
              <c:tx>
                <c:rich>
                  <a:bodyPr rot="0" spcFirstLastPara="1" vertOverflow="ellipsis" vert="horz" wrap="square" lIns="38100" tIns="19050" rIns="38100" bIns="19050" anchor="ctr" anchorCtr="0">
                    <a:noAutofit/>
                  </a:bodyPr>
                  <a:lstStyle/>
                  <a:p>
                    <a:pPr algn="r">
                      <a:defRPr sz="11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fld id="{C4836C6E-C25B-476B-B593-49BA894615A8}" type="CELLRANGE">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pPr algn="r">
                        <a:defRPr sz="1100">
                          <a:solidFill>
                            <a:schemeClr val="tx1"/>
                          </a:solidFill>
                          <a:latin typeface="Calibri" panose="020F0502020204030204" pitchFamily="34" charset="0"/>
                          <a:ea typeface="Calibri" panose="020F0502020204030204" pitchFamily="34" charset="0"/>
                          <a:cs typeface="Calibri" panose="020F0502020204030204" pitchFamily="34" charset="0"/>
                        </a:defRPr>
                      </a:pPr>
                      <a:t>[CELLRANGE]</a:t>
                    </a:fld>
                    <a:endParaRPr lang="en-US"/>
                  </a:p>
                </c:rich>
              </c:tx>
              <c:spPr>
                <a:noFill/>
                <a:ln>
                  <a:noFill/>
                </a:ln>
                <a:effectLst/>
              </c:spPr>
              <c:txPr>
                <a:bodyPr rot="0" spcFirstLastPara="1" vertOverflow="ellipsis" vert="horz" wrap="square" lIns="38100" tIns="19050" rIns="38100" bIns="19050" anchor="ctr" anchorCtr="0">
                  <a:noAutofit/>
                </a:bodyPr>
                <a:lstStyle/>
                <a:p>
                  <a:pPr algn="r">
                    <a:defRPr sz="11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l"/>
              <c:showLegendKey val="0"/>
              <c:showVal val="0"/>
              <c:showCatName val="0"/>
              <c:showSerName val="0"/>
              <c:showPercent val="0"/>
              <c:showBubbleSize val="0"/>
              <c:extLst>
                <c:ext xmlns:c15="http://schemas.microsoft.com/office/drawing/2012/chart" uri="{CE6537A1-D6FC-4f65-9D91-7224C49458BB}">
                  <c15:layout>
                    <c:manualLayout>
                      <c:w val="9.9913315488432519E-2"/>
                      <c:h val="0.16813062936232384"/>
                    </c:manualLayout>
                  </c15:layout>
                  <c15:dlblFieldTable/>
                  <c15:showDataLabelsRange val="1"/>
                </c:ext>
                <c:ext xmlns:c16="http://schemas.microsoft.com/office/drawing/2014/chart" uri="{C3380CC4-5D6E-409C-BE32-E72D297353CC}">
                  <c16:uniqueId val="{000000AB-3D90-495A-BA09-829285A15FD7}"/>
                </c:ext>
              </c:extLst>
            </c:dLbl>
            <c:dLbl>
              <c:idx val="17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C-3D90-495A-BA09-829285A15FD7}"/>
                </c:ext>
              </c:extLst>
            </c:dLbl>
            <c:dLbl>
              <c:idx val="17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D-3D90-495A-BA09-829285A15FD7}"/>
                </c:ext>
              </c:extLst>
            </c:dLbl>
            <c:dLbl>
              <c:idx val="17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E-3D90-495A-BA09-829285A15FD7}"/>
                </c:ext>
              </c:extLst>
            </c:dLbl>
            <c:dLbl>
              <c:idx val="17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F-3D90-495A-BA09-829285A15FD7}"/>
                </c:ext>
              </c:extLst>
            </c:dLbl>
            <c:dLbl>
              <c:idx val="17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0-3D90-495A-BA09-829285A15FD7}"/>
                </c:ext>
              </c:extLst>
            </c:dLbl>
            <c:dLbl>
              <c:idx val="17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1-3D90-495A-BA09-829285A15FD7}"/>
                </c:ext>
              </c:extLst>
            </c:dLbl>
            <c:dLbl>
              <c:idx val="17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2-3D90-495A-BA09-829285A15FD7}"/>
                </c:ext>
              </c:extLst>
            </c:dLbl>
            <c:dLbl>
              <c:idx val="17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3-3D90-495A-BA09-829285A15FD7}"/>
                </c:ext>
              </c:extLst>
            </c:dLbl>
            <c:dLbl>
              <c:idx val="17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4-3D90-495A-BA09-829285A15FD7}"/>
                </c:ext>
              </c:extLst>
            </c:dLbl>
            <c:dLbl>
              <c:idx val="18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5-3D90-495A-BA09-829285A15FD7}"/>
                </c:ext>
              </c:extLst>
            </c:dLbl>
            <c:dLbl>
              <c:idx val="18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6-3D90-495A-BA09-829285A15FD7}"/>
                </c:ext>
              </c:extLst>
            </c:dLbl>
            <c:dLbl>
              <c:idx val="18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7-3D90-495A-BA09-829285A15FD7}"/>
                </c:ext>
              </c:extLst>
            </c:dLbl>
            <c:dLbl>
              <c:idx val="18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8-3D90-495A-BA09-829285A15FD7}"/>
                </c:ext>
              </c:extLst>
            </c:dLbl>
            <c:dLbl>
              <c:idx val="18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9-3D90-495A-BA09-829285A15FD7}"/>
                </c:ext>
              </c:extLst>
            </c:dLbl>
            <c:dLbl>
              <c:idx val="18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A-3D90-495A-BA09-829285A15FD7}"/>
                </c:ext>
              </c:extLst>
            </c:dLbl>
            <c:dLbl>
              <c:idx val="18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B-3D90-495A-BA09-829285A15FD7}"/>
                </c:ext>
              </c:extLst>
            </c:dLbl>
            <c:dLbl>
              <c:idx val="18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C-3D90-495A-BA09-829285A15FD7}"/>
                </c:ext>
              </c:extLst>
            </c:dLbl>
            <c:dLbl>
              <c:idx val="18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D-3D90-495A-BA09-829285A15FD7}"/>
                </c:ext>
              </c:extLst>
            </c:dLbl>
            <c:dLbl>
              <c:idx val="18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E-3D90-495A-BA09-829285A15FD7}"/>
                </c:ext>
              </c:extLst>
            </c:dLbl>
            <c:dLbl>
              <c:idx val="19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F-3D90-495A-BA09-829285A15FD7}"/>
                </c:ext>
              </c:extLst>
            </c:dLbl>
            <c:dLbl>
              <c:idx val="19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0-3D90-495A-BA09-829285A15FD7}"/>
                </c:ext>
              </c:extLst>
            </c:dLbl>
            <c:dLbl>
              <c:idx val="19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1-3D90-495A-BA09-829285A15FD7}"/>
                </c:ext>
              </c:extLst>
            </c:dLbl>
            <c:dLbl>
              <c:idx val="19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2-3D90-495A-BA09-829285A15FD7}"/>
                </c:ext>
              </c:extLst>
            </c:dLbl>
            <c:dLbl>
              <c:idx val="19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3-3D90-495A-BA09-829285A15FD7}"/>
                </c:ext>
              </c:extLst>
            </c:dLbl>
            <c:dLbl>
              <c:idx val="19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4-3D90-495A-BA09-829285A15FD7}"/>
                </c:ext>
              </c:extLst>
            </c:dLbl>
            <c:dLbl>
              <c:idx val="19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5-3D90-495A-BA09-829285A15FD7}"/>
                </c:ext>
              </c:extLst>
            </c:dLbl>
            <c:dLbl>
              <c:idx val="19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6-3D90-495A-BA09-829285A15FD7}"/>
                </c:ext>
              </c:extLst>
            </c:dLbl>
            <c:dLbl>
              <c:idx val="19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7-3D90-495A-BA09-829285A15FD7}"/>
                </c:ext>
              </c:extLst>
            </c:dLbl>
            <c:dLbl>
              <c:idx val="19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8-3D90-495A-BA09-829285A15FD7}"/>
                </c:ext>
              </c:extLst>
            </c:dLbl>
            <c:dLbl>
              <c:idx val="20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9-3D90-495A-BA09-829285A15FD7}"/>
                </c:ext>
              </c:extLst>
            </c:dLbl>
            <c:dLbl>
              <c:idx val="20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A-3D90-495A-BA09-829285A15FD7}"/>
                </c:ext>
              </c:extLst>
            </c:dLbl>
            <c:dLbl>
              <c:idx val="20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B-3D90-495A-BA09-829285A15FD7}"/>
                </c:ext>
              </c:extLst>
            </c:dLbl>
            <c:dLbl>
              <c:idx val="20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C-3D90-495A-BA09-829285A15FD7}"/>
                </c:ext>
              </c:extLst>
            </c:dLbl>
            <c:dLbl>
              <c:idx val="20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D-3D90-495A-BA09-829285A15FD7}"/>
                </c:ext>
              </c:extLst>
            </c:dLbl>
            <c:dLbl>
              <c:idx val="20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E-3D90-495A-BA09-829285A15FD7}"/>
                </c:ext>
              </c:extLst>
            </c:dLbl>
            <c:dLbl>
              <c:idx val="20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F-3D90-495A-BA09-829285A15FD7}"/>
                </c:ext>
              </c:extLst>
            </c:dLbl>
            <c:dLbl>
              <c:idx val="20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0-3D90-495A-BA09-829285A15FD7}"/>
                </c:ext>
              </c:extLst>
            </c:dLbl>
            <c:dLbl>
              <c:idx val="20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1-3D90-495A-BA09-829285A15FD7}"/>
                </c:ext>
              </c:extLst>
            </c:dLbl>
            <c:dLbl>
              <c:idx val="20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2-3D90-495A-BA09-829285A15FD7}"/>
                </c:ext>
              </c:extLst>
            </c:dLbl>
            <c:dLbl>
              <c:idx val="21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3-3D90-495A-BA09-829285A15FD7}"/>
                </c:ext>
              </c:extLst>
            </c:dLbl>
            <c:dLbl>
              <c:idx val="21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4-3D90-495A-BA09-829285A15FD7}"/>
                </c:ext>
              </c:extLst>
            </c:dLbl>
            <c:dLbl>
              <c:idx val="21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5-3D90-495A-BA09-829285A15FD7}"/>
                </c:ext>
              </c:extLst>
            </c:dLbl>
            <c:dLbl>
              <c:idx val="21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6-3D90-495A-BA09-829285A15FD7}"/>
                </c:ext>
              </c:extLst>
            </c:dLbl>
            <c:dLbl>
              <c:idx val="21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7-3D90-495A-BA09-829285A15FD7}"/>
                </c:ext>
              </c:extLst>
            </c:dLbl>
            <c:dLbl>
              <c:idx val="21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8-3D90-495A-BA09-829285A15FD7}"/>
                </c:ext>
              </c:extLst>
            </c:dLbl>
            <c:dLbl>
              <c:idx val="21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9-3D90-495A-BA09-829285A15FD7}"/>
                </c:ext>
              </c:extLst>
            </c:dLbl>
            <c:dLbl>
              <c:idx val="21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A-3D90-495A-BA09-829285A15FD7}"/>
                </c:ext>
              </c:extLst>
            </c:dLbl>
            <c:dLbl>
              <c:idx val="21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B-3D90-495A-BA09-829285A15FD7}"/>
                </c:ext>
              </c:extLst>
            </c:dLbl>
            <c:dLbl>
              <c:idx val="219"/>
              <c:layout>
                <c:manualLayout>
                  <c:x val="0"/>
                  <c:y val="-0.10619232841910121"/>
                </c:manualLayout>
              </c:layout>
              <c:tx>
                <c:rich>
                  <a:bodyPr rot="0" spcFirstLastPara="1" vertOverflow="ellipsis" vert="horz" wrap="square" lIns="38100" tIns="19050" rIns="38100" bIns="19050" anchor="ctr" anchorCtr="0">
                    <a:noAutofit/>
                  </a:bodyPr>
                  <a:lstStyle/>
                  <a:p>
                    <a:pPr algn="ctr">
                      <a:defRPr sz="1100" b="0" i="0" u="none" strike="noStrike" kern="1200" baseline="0">
                        <a:solidFill>
                          <a:srgbClr val="0E213F"/>
                        </a:solidFill>
                        <a:latin typeface="Calibri" panose="020F0502020204030204" pitchFamily="34" charset="0"/>
                        <a:ea typeface="Calibri" panose="020F0502020204030204" pitchFamily="34" charset="0"/>
                        <a:cs typeface="Calibri" panose="020F0502020204030204" pitchFamily="34" charset="0"/>
                      </a:defRPr>
                    </a:pPr>
                    <a:fld id="{F2BE2929-7F80-4A8D-8D35-55A197B389E1}" type="CELLRANGE">
                      <a:rPr lang="en-US" sz="1100" dirty="0">
                        <a:latin typeface="Calibri" panose="020F0502020204030204" pitchFamily="34" charset="0"/>
                        <a:ea typeface="Calibri" panose="020F0502020204030204" pitchFamily="34" charset="0"/>
                        <a:cs typeface="Calibri" panose="020F0502020204030204" pitchFamily="34" charset="0"/>
                      </a:rPr>
                      <a:pPr algn="ctr">
                        <a:defRPr sz="1100">
                          <a:solidFill>
                            <a:srgbClr val="0E213F"/>
                          </a:solidFill>
                          <a:latin typeface="Calibri" panose="020F0502020204030204" pitchFamily="34" charset="0"/>
                          <a:ea typeface="Calibri" panose="020F0502020204030204" pitchFamily="34" charset="0"/>
                          <a:cs typeface="Calibri" panose="020F0502020204030204" pitchFamily="34" charset="0"/>
                        </a:defRPr>
                      </a:pPr>
                      <a:t>[CELLRANGE]</a:t>
                    </a:fld>
                    <a:endParaRPr lang="en-US"/>
                  </a:p>
                </c:rich>
              </c:tx>
              <c:spPr>
                <a:noFill/>
                <a:ln>
                  <a:noFill/>
                </a:ln>
                <a:effectLst/>
              </c:spPr>
              <c:txPr>
                <a:bodyPr rot="0" spcFirstLastPara="1" vertOverflow="ellipsis" vert="horz" wrap="square" lIns="38100" tIns="19050" rIns="38100" bIns="19050" anchor="ctr" anchorCtr="0">
                  <a:noAutofit/>
                </a:bodyPr>
                <a:lstStyle/>
                <a:p>
                  <a:pPr algn="ctr">
                    <a:defRPr sz="1100" b="0" i="0" u="none" strike="noStrike" kern="1200" baseline="0">
                      <a:solidFill>
                        <a:srgbClr val="0E213F"/>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338648073534525"/>
                      <c:h val="0.17337523007200192"/>
                    </c:manualLayout>
                  </c15:layout>
                  <c15:dlblFieldTable/>
                  <c15:showDataLabelsRange val="1"/>
                </c:ext>
                <c:ext xmlns:c16="http://schemas.microsoft.com/office/drawing/2014/chart" uri="{C3380CC4-5D6E-409C-BE32-E72D297353CC}">
                  <c16:uniqueId val="{000000DC-3D90-495A-BA09-829285A15FD7}"/>
                </c:ext>
              </c:extLst>
            </c:dLbl>
            <c:dLbl>
              <c:idx val="22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D-3D90-495A-BA09-829285A15FD7}"/>
                </c:ext>
              </c:extLst>
            </c:dLbl>
            <c:dLbl>
              <c:idx val="22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E-3D90-495A-BA09-829285A15FD7}"/>
                </c:ext>
              </c:extLst>
            </c:dLbl>
            <c:dLbl>
              <c:idx val="22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DF-3D90-495A-BA09-829285A15FD7}"/>
                </c:ext>
              </c:extLst>
            </c:dLbl>
            <c:dLbl>
              <c:idx val="22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0-3D90-495A-BA09-829285A15FD7}"/>
                </c:ext>
              </c:extLst>
            </c:dLbl>
            <c:dLbl>
              <c:idx val="22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1-3D90-495A-BA09-829285A15FD7}"/>
                </c:ext>
              </c:extLst>
            </c:dLbl>
            <c:dLbl>
              <c:idx val="22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2-3D90-495A-BA09-829285A15FD7}"/>
                </c:ext>
              </c:extLst>
            </c:dLbl>
            <c:dLbl>
              <c:idx val="22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3-3D90-495A-BA09-829285A15FD7}"/>
                </c:ext>
              </c:extLst>
            </c:dLbl>
            <c:dLbl>
              <c:idx val="22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4-3D90-495A-BA09-829285A15FD7}"/>
                </c:ext>
              </c:extLst>
            </c:dLbl>
            <c:dLbl>
              <c:idx val="22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5-3D90-495A-BA09-829285A15FD7}"/>
                </c:ext>
              </c:extLst>
            </c:dLbl>
            <c:dLbl>
              <c:idx val="22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6-3D90-495A-BA09-829285A15FD7}"/>
                </c:ext>
              </c:extLst>
            </c:dLbl>
            <c:dLbl>
              <c:idx val="230"/>
              <c:layout>
                <c:manualLayout>
                  <c:x val="-9.7270465676934176E-2"/>
                  <c:y val="-0.31863857681211366"/>
                </c:manualLayout>
              </c:layout>
              <c:tx>
                <c:rich>
                  <a:bodyPr rot="0" spcFirstLastPara="1" vertOverflow="ellipsis" vert="horz" wrap="square" lIns="38100" tIns="19050" rIns="38100" bIns="19050" anchor="ctr" anchorCtr="0">
                    <a:noAutofit/>
                  </a:bodyPr>
                  <a:lstStyle/>
                  <a:p>
                    <a:pPr algn="r">
                      <a:defRPr sz="1100" b="0" i="0" u="none" strike="noStrike" kern="1200" baseline="0">
                        <a:solidFill>
                          <a:srgbClr val="0E213F"/>
                        </a:solidFill>
                        <a:latin typeface="Calibri" panose="020F0502020204030204" pitchFamily="34" charset="0"/>
                        <a:ea typeface="Calibri" panose="020F0502020204030204" pitchFamily="34" charset="0"/>
                        <a:cs typeface="Calibri" panose="020F0502020204030204" pitchFamily="34" charset="0"/>
                      </a:defRPr>
                    </a:pPr>
                    <a:fld id="{D38A23FC-47A0-4A2D-B0F1-4F4D927A26CE}" type="CELLRANGE">
                      <a:rPr lang="en-US" sz="1100">
                        <a:solidFill>
                          <a:schemeClr val="tx1"/>
                        </a:solidFill>
                        <a:latin typeface="Calibri" panose="020F0502020204030204" pitchFamily="34" charset="0"/>
                        <a:ea typeface="Calibri" panose="020F0502020204030204" pitchFamily="34" charset="0"/>
                        <a:cs typeface="Calibri" panose="020F0502020204030204" pitchFamily="34" charset="0"/>
                      </a:rPr>
                      <a:pPr algn="r">
                        <a:defRPr sz="1100">
                          <a:solidFill>
                            <a:srgbClr val="0E213F"/>
                          </a:solidFill>
                          <a:latin typeface="Calibri" panose="020F0502020204030204" pitchFamily="34" charset="0"/>
                          <a:ea typeface="Calibri" panose="020F0502020204030204" pitchFamily="34" charset="0"/>
                          <a:cs typeface="Calibri" panose="020F0502020204030204" pitchFamily="34" charset="0"/>
                        </a:defRPr>
                      </a:pPr>
                      <a:t>[CELLRANGE]</a:t>
                    </a:fld>
                    <a:endParaRPr lang="en-US"/>
                  </a:p>
                </c:rich>
              </c:tx>
              <c:spPr>
                <a:noFill/>
                <a:ln>
                  <a:noFill/>
                </a:ln>
                <a:effectLst/>
              </c:spPr>
              <c:txPr>
                <a:bodyPr rot="0" spcFirstLastPara="1" vertOverflow="ellipsis" vert="horz" wrap="square" lIns="38100" tIns="19050" rIns="38100" bIns="19050" anchor="ctr" anchorCtr="0">
                  <a:noAutofit/>
                </a:bodyPr>
                <a:lstStyle/>
                <a:p>
                  <a:pPr algn="r">
                    <a:defRPr sz="1100" b="0" i="0" u="none" strike="noStrike" kern="1200" baseline="0">
                      <a:solidFill>
                        <a:srgbClr val="0E213F"/>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119297090694276"/>
                      <c:h val="0.17246511064387235"/>
                    </c:manualLayout>
                  </c15:layout>
                  <c15:dlblFieldTable/>
                  <c15:showDataLabelsRange val="1"/>
                </c:ext>
                <c:ext xmlns:c16="http://schemas.microsoft.com/office/drawing/2014/chart" uri="{C3380CC4-5D6E-409C-BE32-E72D297353CC}">
                  <c16:uniqueId val="{000000E7-3D90-495A-BA09-829285A15FD7}"/>
                </c:ext>
              </c:extLst>
            </c:dLbl>
            <c:dLbl>
              <c:idx val="23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8-3D90-495A-BA09-829285A15FD7}"/>
                </c:ext>
              </c:extLst>
            </c:dLbl>
            <c:dLbl>
              <c:idx val="23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9-3D90-495A-BA09-829285A15FD7}"/>
                </c:ext>
              </c:extLst>
            </c:dLbl>
            <c:dLbl>
              <c:idx val="23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A-3D90-495A-BA09-829285A15FD7}"/>
                </c:ext>
              </c:extLst>
            </c:dLbl>
            <c:dLbl>
              <c:idx val="23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B-3D90-495A-BA09-829285A15FD7}"/>
                </c:ext>
              </c:extLst>
            </c:dLbl>
            <c:dLbl>
              <c:idx val="23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C-3D90-495A-BA09-829285A15FD7}"/>
                </c:ext>
              </c:extLst>
            </c:dLbl>
            <c:dLbl>
              <c:idx val="236"/>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D-3D90-495A-BA09-829285A15FD7}"/>
                </c:ext>
              </c:extLst>
            </c:dLbl>
            <c:dLbl>
              <c:idx val="23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E-3D90-495A-BA09-829285A15FD7}"/>
                </c:ext>
              </c:extLst>
            </c:dLbl>
            <c:dLbl>
              <c:idx val="23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EF-3D90-495A-BA09-829285A15FD7}"/>
                </c:ext>
              </c:extLst>
            </c:dLbl>
            <c:dLbl>
              <c:idx val="23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F0-3D90-495A-BA09-829285A15FD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E213F"/>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Sheet1!$A$2:$A$241</c:f>
              <c:numCache>
                <c:formatCode>m/d/yyyy</c:formatCode>
                <c:ptCount val="240"/>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c:v>43131</c:v>
                </c:pt>
                <c:pt idx="145">
                  <c:v>43159</c:v>
                </c:pt>
                <c:pt idx="146">
                  <c:v>43190</c:v>
                </c:pt>
                <c:pt idx="147">
                  <c:v>43220</c:v>
                </c:pt>
                <c:pt idx="148">
                  <c:v>43251</c:v>
                </c:pt>
                <c:pt idx="149">
                  <c:v>43281</c:v>
                </c:pt>
                <c:pt idx="150">
                  <c:v>43312</c:v>
                </c:pt>
                <c:pt idx="151">
                  <c:v>43343</c:v>
                </c:pt>
                <c:pt idx="152">
                  <c:v>43373</c:v>
                </c:pt>
                <c:pt idx="153">
                  <c:v>43404</c:v>
                </c:pt>
                <c:pt idx="154">
                  <c:v>43434</c:v>
                </c:pt>
                <c:pt idx="155">
                  <c:v>43465</c:v>
                </c:pt>
                <c:pt idx="156">
                  <c:v>43496</c:v>
                </c:pt>
                <c:pt idx="157">
                  <c:v>43524</c:v>
                </c:pt>
                <c:pt idx="158">
                  <c:v>43555</c:v>
                </c:pt>
                <c:pt idx="159">
                  <c:v>43585</c:v>
                </c:pt>
                <c:pt idx="160">
                  <c:v>43616</c:v>
                </c:pt>
                <c:pt idx="161">
                  <c:v>43646</c:v>
                </c:pt>
                <c:pt idx="162">
                  <c:v>43677</c:v>
                </c:pt>
                <c:pt idx="163">
                  <c:v>43708</c:v>
                </c:pt>
                <c:pt idx="164">
                  <c:v>43738</c:v>
                </c:pt>
                <c:pt idx="165">
                  <c:v>43769</c:v>
                </c:pt>
                <c:pt idx="166">
                  <c:v>43799</c:v>
                </c:pt>
                <c:pt idx="167">
                  <c:v>43830</c:v>
                </c:pt>
                <c:pt idx="168">
                  <c:v>43861</c:v>
                </c:pt>
                <c:pt idx="169">
                  <c:v>43890</c:v>
                </c:pt>
                <c:pt idx="170">
                  <c:v>43921</c:v>
                </c:pt>
                <c:pt idx="171">
                  <c:v>43951</c:v>
                </c:pt>
                <c:pt idx="172">
                  <c:v>43982</c:v>
                </c:pt>
                <c:pt idx="173">
                  <c:v>44012</c:v>
                </c:pt>
                <c:pt idx="174">
                  <c:v>44043</c:v>
                </c:pt>
                <c:pt idx="175">
                  <c:v>44074</c:v>
                </c:pt>
                <c:pt idx="176">
                  <c:v>44104</c:v>
                </c:pt>
                <c:pt idx="177">
                  <c:v>44135</c:v>
                </c:pt>
                <c:pt idx="178">
                  <c:v>44165</c:v>
                </c:pt>
                <c:pt idx="179">
                  <c:v>44196</c:v>
                </c:pt>
                <c:pt idx="180">
                  <c:v>44227</c:v>
                </c:pt>
                <c:pt idx="181">
                  <c:v>44255</c:v>
                </c:pt>
                <c:pt idx="182">
                  <c:v>44286</c:v>
                </c:pt>
                <c:pt idx="183">
                  <c:v>44316</c:v>
                </c:pt>
                <c:pt idx="184">
                  <c:v>44347</c:v>
                </c:pt>
                <c:pt idx="185">
                  <c:v>44377</c:v>
                </c:pt>
                <c:pt idx="186">
                  <c:v>44408</c:v>
                </c:pt>
                <c:pt idx="187">
                  <c:v>44439</c:v>
                </c:pt>
                <c:pt idx="188">
                  <c:v>44469</c:v>
                </c:pt>
                <c:pt idx="189">
                  <c:v>44500</c:v>
                </c:pt>
                <c:pt idx="190">
                  <c:v>44530</c:v>
                </c:pt>
                <c:pt idx="191">
                  <c:v>44561</c:v>
                </c:pt>
                <c:pt idx="192">
                  <c:v>44592</c:v>
                </c:pt>
                <c:pt idx="193">
                  <c:v>44620</c:v>
                </c:pt>
                <c:pt idx="194">
                  <c:v>44651</c:v>
                </c:pt>
                <c:pt idx="195">
                  <c:v>44681</c:v>
                </c:pt>
                <c:pt idx="196">
                  <c:v>44712</c:v>
                </c:pt>
                <c:pt idx="197">
                  <c:v>44742</c:v>
                </c:pt>
                <c:pt idx="198">
                  <c:v>44773</c:v>
                </c:pt>
                <c:pt idx="199">
                  <c:v>44804</c:v>
                </c:pt>
                <c:pt idx="200">
                  <c:v>44834</c:v>
                </c:pt>
                <c:pt idx="201">
                  <c:v>44865</c:v>
                </c:pt>
                <c:pt idx="202">
                  <c:v>44895</c:v>
                </c:pt>
                <c:pt idx="203">
                  <c:v>44926</c:v>
                </c:pt>
                <c:pt idx="204">
                  <c:v>44957</c:v>
                </c:pt>
                <c:pt idx="205">
                  <c:v>44985</c:v>
                </c:pt>
                <c:pt idx="206">
                  <c:v>45016</c:v>
                </c:pt>
                <c:pt idx="207">
                  <c:v>45046</c:v>
                </c:pt>
                <c:pt idx="208">
                  <c:v>45077</c:v>
                </c:pt>
                <c:pt idx="209">
                  <c:v>45107</c:v>
                </c:pt>
                <c:pt idx="210">
                  <c:v>45138</c:v>
                </c:pt>
                <c:pt idx="211">
                  <c:v>45169</c:v>
                </c:pt>
                <c:pt idx="212">
                  <c:v>45199</c:v>
                </c:pt>
                <c:pt idx="213">
                  <c:v>45230</c:v>
                </c:pt>
                <c:pt idx="214">
                  <c:v>45260</c:v>
                </c:pt>
                <c:pt idx="215">
                  <c:v>45291</c:v>
                </c:pt>
                <c:pt idx="216">
                  <c:v>45322</c:v>
                </c:pt>
                <c:pt idx="217">
                  <c:v>45351</c:v>
                </c:pt>
                <c:pt idx="218">
                  <c:v>45382</c:v>
                </c:pt>
                <c:pt idx="219">
                  <c:v>45412</c:v>
                </c:pt>
                <c:pt idx="220">
                  <c:v>45443</c:v>
                </c:pt>
                <c:pt idx="221">
                  <c:v>45473</c:v>
                </c:pt>
                <c:pt idx="222">
                  <c:v>45504</c:v>
                </c:pt>
                <c:pt idx="223">
                  <c:v>45535</c:v>
                </c:pt>
                <c:pt idx="224">
                  <c:v>45565</c:v>
                </c:pt>
                <c:pt idx="225">
                  <c:v>45596</c:v>
                </c:pt>
                <c:pt idx="226">
                  <c:v>45626</c:v>
                </c:pt>
                <c:pt idx="227">
                  <c:v>45657</c:v>
                </c:pt>
                <c:pt idx="228">
                  <c:v>45688</c:v>
                </c:pt>
                <c:pt idx="229">
                  <c:v>45716</c:v>
                </c:pt>
                <c:pt idx="230">
                  <c:v>45747</c:v>
                </c:pt>
                <c:pt idx="231">
                  <c:v>45777</c:v>
                </c:pt>
                <c:pt idx="232">
                  <c:v>45808</c:v>
                </c:pt>
                <c:pt idx="233">
                  <c:v>45838</c:v>
                </c:pt>
                <c:pt idx="234">
                  <c:v>45869</c:v>
                </c:pt>
                <c:pt idx="235">
                  <c:v>45900</c:v>
                </c:pt>
                <c:pt idx="236">
                  <c:v>45930</c:v>
                </c:pt>
                <c:pt idx="237">
                  <c:v>45961</c:v>
                </c:pt>
                <c:pt idx="238">
                  <c:v>45991</c:v>
                </c:pt>
                <c:pt idx="239">
                  <c:v>46022</c:v>
                </c:pt>
              </c:numCache>
            </c:numRef>
          </c:cat>
          <c:val>
            <c:numRef>
              <c:f>Sheet1!$C$2:$C$241</c:f>
              <c:numCache>
                <c:formatCode>General</c:formatCode>
                <c:ptCount val="240"/>
                <c:pt idx="33">
                  <c:v>89</c:v>
                </c:pt>
                <c:pt idx="38">
                  <c:v>74</c:v>
                </c:pt>
                <c:pt idx="67">
                  <c:v>72</c:v>
                </c:pt>
                <c:pt idx="117">
                  <c:v>64</c:v>
                </c:pt>
                <c:pt idx="170">
                  <c:v>100</c:v>
                </c:pt>
                <c:pt idx="230">
                  <c:v>68</c:v>
                </c:pt>
              </c:numCache>
            </c:numRef>
          </c:val>
          <c:smooth val="0"/>
          <c:extLst>
            <c:ext xmlns:c15="http://schemas.microsoft.com/office/drawing/2012/chart" uri="{02D57815-91ED-43cb-92C2-25804820EDAC}">
              <c15:datalabelsRange>
                <c15:f>Sheet1!$E$2:$E$241</c15:f>
                <c15:dlblRangeCache>
                  <c:ptCount val="240"/>
                  <c:pt idx="33">
                    <c:v>Oct. 2008: TARP signed during crisis</c:v>
                  </c:pt>
                  <c:pt idx="38">
                    <c:v>Mar. 2009: Great Recession market bottom</c:v>
                  </c:pt>
                  <c:pt idx="67">
                    <c:v>Aug. 2011: US credit downgrade</c:v>
                  </c:pt>
                  <c:pt idx="117">
                    <c:v>Oct. 2015: Hurricane Joaquin + weak Q3 markets</c:v>
                  </c:pt>
                  <c:pt idx="170">
                    <c:v>Mar. 2020:
COVID pandemic</c:v>
                  </c:pt>
                  <c:pt idx="230">
                    <c:v>Apr. 2025: Major tariff escalation</c:v>
                  </c:pt>
                </c15:dlblRangeCache>
              </c15:datalabelsRange>
            </c:ext>
            <c:ext xmlns:c16="http://schemas.microsoft.com/office/drawing/2014/chart" uri="{C3380CC4-5D6E-409C-BE32-E72D297353CC}">
              <c16:uniqueId val="{000000F1-3D90-495A-BA09-829285A15FD7}"/>
            </c:ext>
          </c:extLst>
        </c:ser>
        <c:dLbls>
          <c:showLegendKey val="0"/>
          <c:showVal val="0"/>
          <c:showCatName val="0"/>
          <c:showSerName val="0"/>
          <c:showPercent val="0"/>
          <c:showBubbleSize val="0"/>
        </c:dLbls>
        <c:marker val="1"/>
        <c:smooth val="0"/>
        <c:axId val="30505904"/>
        <c:axId val="501366768"/>
      </c:lineChart>
      <c:lineChart>
        <c:grouping val="standard"/>
        <c:varyColors val="0"/>
        <c:ser>
          <c:idx val="2"/>
          <c:order val="2"/>
          <c:tx>
            <c:strRef>
              <c:f>Sheet1!$D$1</c:f>
              <c:strCache>
                <c:ptCount val="1"/>
                <c:pt idx="0">
                  <c:v>Series 3</c:v>
                </c:pt>
              </c:strCache>
            </c:strRef>
          </c:tx>
          <c:spPr>
            <a:ln w="31750" cap="rnd">
              <a:solidFill>
                <a:srgbClr val="598FE4"/>
              </a:solidFill>
              <a:round/>
            </a:ln>
            <a:effectLst/>
          </c:spPr>
          <c:marker>
            <c:symbol val="none"/>
          </c:marker>
          <c:cat>
            <c:numRef>
              <c:f>Sheet1!$A$2:$A$241</c:f>
              <c:numCache>
                <c:formatCode>m/d/yyyy</c:formatCode>
                <c:ptCount val="240"/>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c:v>43131</c:v>
                </c:pt>
                <c:pt idx="145">
                  <c:v>43159</c:v>
                </c:pt>
                <c:pt idx="146">
                  <c:v>43190</c:v>
                </c:pt>
                <c:pt idx="147">
                  <c:v>43220</c:v>
                </c:pt>
                <c:pt idx="148">
                  <c:v>43251</c:v>
                </c:pt>
                <c:pt idx="149">
                  <c:v>43281</c:v>
                </c:pt>
                <c:pt idx="150">
                  <c:v>43312</c:v>
                </c:pt>
                <c:pt idx="151">
                  <c:v>43343</c:v>
                </c:pt>
                <c:pt idx="152">
                  <c:v>43373</c:v>
                </c:pt>
                <c:pt idx="153">
                  <c:v>43404</c:v>
                </c:pt>
                <c:pt idx="154">
                  <c:v>43434</c:v>
                </c:pt>
                <c:pt idx="155">
                  <c:v>43465</c:v>
                </c:pt>
                <c:pt idx="156">
                  <c:v>43496</c:v>
                </c:pt>
                <c:pt idx="157">
                  <c:v>43524</c:v>
                </c:pt>
                <c:pt idx="158">
                  <c:v>43555</c:v>
                </c:pt>
                <c:pt idx="159">
                  <c:v>43585</c:v>
                </c:pt>
                <c:pt idx="160">
                  <c:v>43616</c:v>
                </c:pt>
                <c:pt idx="161">
                  <c:v>43646</c:v>
                </c:pt>
                <c:pt idx="162">
                  <c:v>43677</c:v>
                </c:pt>
                <c:pt idx="163">
                  <c:v>43708</c:v>
                </c:pt>
                <c:pt idx="164">
                  <c:v>43738</c:v>
                </c:pt>
                <c:pt idx="165">
                  <c:v>43769</c:v>
                </c:pt>
                <c:pt idx="166">
                  <c:v>43799</c:v>
                </c:pt>
                <c:pt idx="167">
                  <c:v>43830</c:v>
                </c:pt>
                <c:pt idx="168">
                  <c:v>43861</c:v>
                </c:pt>
                <c:pt idx="169">
                  <c:v>43890</c:v>
                </c:pt>
                <c:pt idx="170">
                  <c:v>43921</c:v>
                </c:pt>
                <c:pt idx="171">
                  <c:v>43951</c:v>
                </c:pt>
                <c:pt idx="172">
                  <c:v>43982</c:v>
                </c:pt>
                <c:pt idx="173">
                  <c:v>44012</c:v>
                </c:pt>
                <c:pt idx="174">
                  <c:v>44043</c:v>
                </c:pt>
                <c:pt idx="175">
                  <c:v>44074</c:v>
                </c:pt>
                <c:pt idx="176">
                  <c:v>44104</c:v>
                </c:pt>
                <c:pt idx="177">
                  <c:v>44135</c:v>
                </c:pt>
                <c:pt idx="178">
                  <c:v>44165</c:v>
                </c:pt>
                <c:pt idx="179">
                  <c:v>44196</c:v>
                </c:pt>
                <c:pt idx="180">
                  <c:v>44227</c:v>
                </c:pt>
                <c:pt idx="181">
                  <c:v>44255</c:v>
                </c:pt>
                <c:pt idx="182">
                  <c:v>44286</c:v>
                </c:pt>
                <c:pt idx="183">
                  <c:v>44316</c:v>
                </c:pt>
                <c:pt idx="184">
                  <c:v>44347</c:v>
                </c:pt>
                <c:pt idx="185">
                  <c:v>44377</c:v>
                </c:pt>
                <c:pt idx="186">
                  <c:v>44408</c:v>
                </c:pt>
                <c:pt idx="187">
                  <c:v>44439</c:v>
                </c:pt>
                <c:pt idx="188">
                  <c:v>44469</c:v>
                </c:pt>
                <c:pt idx="189">
                  <c:v>44500</c:v>
                </c:pt>
                <c:pt idx="190">
                  <c:v>44530</c:v>
                </c:pt>
                <c:pt idx="191">
                  <c:v>44561</c:v>
                </c:pt>
                <c:pt idx="192">
                  <c:v>44592</c:v>
                </c:pt>
                <c:pt idx="193">
                  <c:v>44620</c:v>
                </c:pt>
                <c:pt idx="194">
                  <c:v>44651</c:v>
                </c:pt>
                <c:pt idx="195">
                  <c:v>44681</c:v>
                </c:pt>
                <c:pt idx="196">
                  <c:v>44712</c:v>
                </c:pt>
                <c:pt idx="197">
                  <c:v>44742</c:v>
                </c:pt>
                <c:pt idx="198">
                  <c:v>44773</c:v>
                </c:pt>
                <c:pt idx="199">
                  <c:v>44804</c:v>
                </c:pt>
                <c:pt idx="200">
                  <c:v>44834</c:v>
                </c:pt>
                <c:pt idx="201">
                  <c:v>44865</c:v>
                </c:pt>
                <c:pt idx="202">
                  <c:v>44895</c:v>
                </c:pt>
                <c:pt idx="203">
                  <c:v>44926</c:v>
                </c:pt>
                <c:pt idx="204">
                  <c:v>44957</c:v>
                </c:pt>
                <c:pt idx="205">
                  <c:v>44985</c:v>
                </c:pt>
                <c:pt idx="206">
                  <c:v>45016</c:v>
                </c:pt>
                <c:pt idx="207">
                  <c:v>45046</c:v>
                </c:pt>
                <c:pt idx="208">
                  <c:v>45077</c:v>
                </c:pt>
                <c:pt idx="209">
                  <c:v>45107</c:v>
                </c:pt>
                <c:pt idx="210">
                  <c:v>45138</c:v>
                </c:pt>
                <c:pt idx="211">
                  <c:v>45169</c:v>
                </c:pt>
                <c:pt idx="212">
                  <c:v>45199</c:v>
                </c:pt>
                <c:pt idx="213">
                  <c:v>45230</c:v>
                </c:pt>
                <c:pt idx="214">
                  <c:v>45260</c:v>
                </c:pt>
                <c:pt idx="215">
                  <c:v>45291</c:v>
                </c:pt>
                <c:pt idx="216">
                  <c:v>45322</c:v>
                </c:pt>
                <c:pt idx="217">
                  <c:v>45351</c:v>
                </c:pt>
                <c:pt idx="218">
                  <c:v>45382</c:v>
                </c:pt>
                <c:pt idx="219">
                  <c:v>45412</c:v>
                </c:pt>
                <c:pt idx="220">
                  <c:v>45443</c:v>
                </c:pt>
                <c:pt idx="221">
                  <c:v>45473</c:v>
                </c:pt>
                <c:pt idx="222">
                  <c:v>45504</c:v>
                </c:pt>
                <c:pt idx="223">
                  <c:v>45535</c:v>
                </c:pt>
                <c:pt idx="224">
                  <c:v>45565</c:v>
                </c:pt>
                <c:pt idx="225">
                  <c:v>45596</c:v>
                </c:pt>
                <c:pt idx="226">
                  <c:v>45626</c:v>
                </c:pt>
                <c:pt idx="227">
                  <c:v>45657</c:v>
                </c:pt>
                <c:pt idx="228">
                  <c:v>45688</c:v>
                </c:pt>
                <c:pt idx="229">
                  <c:v>45716</c:v>
                </c:pt>
                <c:pt idx="230">
                  <c:v>45747</c:v>
                </c:pt>
                <c:pt idx="231">
                  <c:v>45777</c:v>
                </c:pt>
                <c:pt idx="232">
                  <c:v>45808</c:v>
                </c:pt>
                <c:pt idx="233">
                  <c:v>45838</c:v>
                </c:pt>
                <c:pt idx="234">
                  <c:v>45869</c:v>
                </c:pt>
                <c:pt idx="235">
                  <c:v>45900</c:v>
                </c:pt>
                <c:pt idx="236">
                  <c:v>45930</c:v>
                </c:pt>
                <c:pt idx="237">
                  <c:v>45961</c:v>
                </c:pt>
                <c:pt idx="238">
                  <c:v>45991</c:v>
                </c:pt>
                <c:pt idx="239">
                  <c:v>46022</c:v>
                </c:pt>
              </c:numCache>
            </c:numRef>
          </c:cat>
          <c:val>
            <c:numRef>
              <c:f>Sheet1!$D$2:$D$241</c:f>
              <c:numCache>
                <c:formatCode>General</c:formatCode>
                <c:ptCount val="240"/>
                <c:pt idx="0">
                  <c:v>1280.0899999999999</c:v>
                </c:pt>
                <c:pt idx="1">
                  <c:v>1280.6600000000001</c:v>
                </c:pt>
                <c:pt idx="2">
                  <c:v>1294.83</c:v>
                </c:pt>
                <c:pt idx="3">
                  <c:v>1310.6099999999999</c:v>
                </c:pt>
                <c:pt idx="4">
                  <c:v>1270.0899999999999</c:v>
                </c:pt>
                <c:pt idx="5">
                  <c:v>1270.2</c:v>
                </c:pt>
                <c:pt idx="6">
                  <c:v>1276.6600000000001</c:v>
                </c:pt>
                <c:pt idx="7">
                  <c:v>1303.82</c:v>
                </c:pt>
                <c:pt idx="8">
                  <c:v>1335.85</c:v>
                </c:pt>
                <c:pt idx="9">
                  <c:v>1377.94</c:v>
                </c:pt>
                <c:pt idx="10">
                  <c:v>1400.63</c:v>
                </c:pt>
                <c:pt idx="11">
                  <c:v>1418.3</c:v>
                </c:pt>
                <c:pt idx="12">
                  <c:v>1438.24</c:v>
                </c:pt>
                <c:pt idx="13">
                  <c:v>1406.82</c:v>
                </c:pt>
                <c:pt idx="14">
                  <c:v>1420.86</c:v>
                </c:pt>
                <c:pt idx="15">
                  <c:v>1482.37</c:v>
                </c:pt>
                <c:pt idx="16">
                  <c:v>1530.62</c:v>
                </c:pt>
                <c:pt idx="17">
                  <c:v>1503.35</c:v>
                </c:pt>
                <c:pt idx="18">
                  <c:v>1455.28</c:v>
                </c:pt>
                <c:pt idx="19">
                  <c:v>1473.99</c:v>
                </c:pt>
                <c:pt idx="20">
                  <c:v>1526.75</c:v>
                </c:pt>
                <c:pt idx="21">
                  <c:v>1549.38</c:v>
                </c:pt>
                <c:pt idx="22">
                  <c:v>1481.14</c:v>
                </c:pt>
                <c:pt idx="23">
                  <c:v>1468.36</c:v>
                </c:pt>
                <c:pt idx="24">
                  <c:v>1378.55</c:v>
                </c:pt>
                <c:pt idx="25">
                  <c:v>1330.63</c:v>
                </c:pt>
                <c:pt idx="26">
                  <c:v>1322.7</c:v>
                </c:pt>
                <c:pt idx="27">
                  <c:v>1385.59</c:v>
                </c:pt>
                <c:pt idx="28">
                  <c:v>1400.38</c:v>
                </c:pt>
                <c:pt idx="29">
                  <c:v>1280</c:v>
                </c:pt>
                <c:pt idx="30">
                  <c:v>1267.3800000000001</c:v>
                </c:pt>
                <c:pt idx="31">
                  <c:v>1282.83</c:v>
                </c:pt>
                <c:pt idx="32">
                  <c:v>1166.3599999999999</c:v>
                </c:pt>
                <c:pt idx="33">
                  <c:v>968.75</c:v>
                </c:pt>
                <c:pt idx="34">
                  <c:v>896.24</c:v>
                </c:pt>
                <c:pt idx="35">
                  <c:v>903.25</c:v>
                </c:pt>
                <c:pt idx="36">
                  <c:v>825.88</c:v>
                </c:pt>
                <c:pt idx="37">
                  <c:v>735.09</c:v>
                </c:pt>
                <c:pt idx="38">
                  <c:v>797.87</c:v>
                </c:pt>
                <c:pt idx="39">
                  <c:v>872.81</c:v>
                </c:pt>
                <c:pt idx="40">
                  <c:v>919.14</c:v>
                </c:pt>
                <c:pt idx="41">
                  <c:v>919.32</c:v>
                </c:pt>
                <c:pt idx="42">
                  <c:v>987.48</c:v>
                </c:pt>
                <c:pt idx="43">
                  <c:v>1020.62</c:v>
                </c:pt>
                <c:pt idx="44">
                  <c:v>1057.08</c:v>
                </c:pt>
                <c:pt idx="45">
                  <c:v>1036.19</c:v>
                </c:pt>
                <c:pt idx="46">
                  <c:v>1095.6300000000001</c:v>
                </c:pt>
                <c:pt idx="47">
                  <c:v>1115.0999999999999</c:v>
                </c:pt>
                <c:pt idx="48">
                  <c:v>1073.8699999999999</c:v>
                </c:pt>
                <c:pt idx="49">
                  <c:v>1104.49</c:v>
                </c:pt>
                <c:pt idx="50">
                  <c:v>1169.43</c:v>
                </c:pt>
                <c:pt idx="51">
                  <c:v>1186.69</c:v>
                </c:pt>
                <c:pt idx="52">
                  <c:v>1089.4100000000001</c:v>
                </c:pt>
                <c:pt idx="53">
                  <c:v>1030.71</c:v>
                </c:pt>
                <c:pt idx="54">
                  <c:v>1101.5999999999999</c:v>
                </c:pt>
                <c:pt idx="55">
                  <c:v>1049.33</c:v>
                </c:pt>
                <c:pt idx="56">
                  <c:v>1141.2</c:v>
                </c:pt>
                <c:pt idx="57">
                  <c:v>1183.26</c:v>
                </c:pt>
                <c:pt idx="58">
                  <c:v>1180.55</c:v>
                </c:pt>
                <c:pt idx="59">
                  <c:v>1257.6400000000001</c:v>
                </c:pt>
                <c:pt idx="60">
                  <c:v>1286.1199999999999</c:v>
                </c:pt>
                <c:pt idx="61">
                  <c:v>1327.22</c:v>
                </c:pt>
                <c:pt idx="62">
                  <c:v>1325.83</c:v>
                </c:pt>
                <c:pt idx="63">
                  <c:v>1363.61</c:v>
                </c:pt>
                <c:pt idx="64">
                  <c:v>1345.2</c:v>
                </c:pt>
                <c:pt idx="65">
                  <c:v>1320.64</c:v>
                </c:pt>
                <c:pt idx="66">
                  <c:v>1292.28</c:v>
                </c:pt>
                <c:pt idx="67">
                  <c:v>1218.8900000000001</c:v>
                </c:pt>
                <c:pt idx="68">
                  <c:v>1131.42</c:v>
                </c:pt>
                <c:pt idx="69">
                  <c:v>1253.3</c:v>
                </c:pt>
                <c:pt idx="70">
                  <c:v>1246.96</c:v>
                </c:pt>
                <c:pt idx="71">
                  <c:v>1257.5999999999999</c:v>
                </c:pt>
                <c:pt idx="72">
                  <c:v>1312.41</c:v>
                </c:pt>
                <c:pt idx="73">
                  <c:v>1365.68</c:v>
                </c:pt>
                <c:pt idx="74">
                  <c:v>1408.47</c:v>
                </c:pt>
                <c:pt idx="75">
                  <c:v>1397.91</c:v>
                </c:pt>
                <c:pt idx="76">
                  <c:v>1310.33</c:v>
                </c:pt>
                <c:pt idx="77">
                  <c:v>1362.16</c:v>
                </c:pt>
                <c:pt idx="78">
                  <c:v>1379.32</c:v>
                </c:pt>
                <c:pt idx="79">
                  <c:v>1406.58</c:v>
                </c:pt>
                <c:pt idx="80">
                  <c:v>1440.67</c:v>
                </c:pt>
                <c:pt idx="81">
                  <c:v>1412.16</c:v>
                </c:pt>
                <c:pt idx="82">
                  <c:v>1416.18</c:v>
                </c:pt>
                <c:pt idx="83">
                  <c:v>1426.19</c:v>
                </c:pt>
                <c:pt idx="84">
                  <c:v>1498.11</c:v>
                </c:pt>
                <c:pt idx="85">
                  <c:v>1514.68</c:v>
                </c:pt>
                <c:pt idx="86">
                  <c:v>1569.19</c:v>
                </c:pt>
                <c:pt idx="87">
                  <c:v>1597.57</c:v>
                </c:pt>
                <c:pt idx="88">
                  <c:v>1630.74</c:v>
                </c:pt>
                <c:pt idx="89">
                  <c:v>1606.28</c:v>
                </c:pt>
                <c:pt idx="90">
                  <c:v>1685.73</c:v>
                </c:pt>
                <c:pt idx="91">
                  <c:v>1632.97</c:v>
                </c:pt>
                <c:pt idx="92">
                  <c:v>1681.55</c:v>
                </c:pt>
                <c:pt idx="93">
                  <c:v>1756.54</c:v>
                </c:pt>
                <c:pt idx="94">
                  <c:v>1805.81</c:v>
                </c:pt>
                <c:pt idx="95">
                  <c:v>1848.36</c:v>
                </c:pt>
                <c:pt idx="96">
                  <c:v>1782.59</c:v>
                </c:pt>
                <c:pt idx="97">
                  <c:v>1859.45</c:v>
                </c:pt>
                <c:pt idx="98">
                  <c:v>1872.34</c:v>
                </c:pt>
                <c:pt idx="99">
                  <c:v>1883.95</c:v>
                </c:pt>
                <c:pt idx="100">
                  <c:v>1923.57</c:v>
                </c:pt>
                <c:pt idx="101">
                  <c:v>1960.23</c:v>
                </c:pt>
                <c:pt idx="102">
                  <c:v>1930.67</c:v>
                </c:pt>
                <c:pt idx="103">
                  <c:v>2003.37</c:v>
                </c:pt>
                <c:pt idx="104">
                  <c:v>1972.29</c:v>
                </c:pt>
                <c:pt idx="105">
                  <c:v>2018.05</c:v>
                </c:pt>
                <c:pt idx="106">
                  <c:v>2067.56</c:v>
                </c:pt>
                <c:pt idx="107">
                  <c:v>2058.9</c:v>
                </c:pt>
                <c:pt idx="108">
                  <c:v>1994.99</c:v>
                </c:pt>
                <c:pt idx="109">
                  <c:v>2104.5</c:v>
                </c:pt>
                <c:pt idx="110">
                  <c:v>2067.89</c:v>
                </c:pt>
                <c:pt idx="111">
                  <c:v>2085.5100000000002</c:v>
                </c:pt>
                <c:pt idx="112">
                  <c:v>2107.39</c:v>
                </c:pt>
                <c:pt idx="113">
                  <c:v>2063.11</c:v>
                </c:pt>
                <c:pt idx="114">
                  <c:v>2103.84</c:v>
                </c:pt>
                <c:pt idx="115">
                  <c:v>1972.18</c:v>
                </c:pt>
                <c:pt idx="116">
                  <c:v>1920.03</c:v>
                </c:pt>
                <c:pt idx="117">
                  <c:v>2079.36</c:v>
                </c:pt>
                <c:pt idx="118">
                  <c:v>2080.41</c:v>
                </c:pt>
                <c:pt idx="119">
                  <c:v>2043.94</c:v>
                </c:pt>
                <c:pt idx="120">
                  <c:v>1940.24</c:v>
                </c:pt>
                <c:pt idx="121">
                  <c:v>1932.23</c:v>
                </c:pt>
                <c:pt idx="122">
                  <c:v>2059.7399999999998</c:v>
                </c:pt>
                <c:pt idx="123">
                  <c:v>2065.3000000000002</c:v>
                </c:pt>
                <c:pt idx="124">
                  <c:v>2096.96</c:v>
                </c:pt>
                <c:pt idx="125">
                  <c:v>2098.86</c:v>
                </c:pt>
                <c:pt idx="126">
                  <c:v>2173.6</c:v>
                </c:pt>
                <c:pt idx="127">
                  <c:v>2170.9499999999998</c:v>
                </c:pt>
                <c:pt idx="128">
                  <c:v>2168.27</c:v>
                </c:pt>
                <c:pt idx="129">
                  <c:v>2126.15</c:v>
                </c:pt>
                <c:pt idx="130">
                  <c:v>2198.81</c:v>
                </c:pt>
                <c:pt idx="131">
                  <c:v>2238.83</c:v>
                </c:pt>
                <c:pt idx="132">
                  <c:v>2278.87</c:v>
                </c:pt>
                <c:pt idx="133">
                  <c:v>2363.64</c:v>
                </c:pt>
                <c:pt idx="134">
                  <c:v>2362.7199999999998</c:v>
                </c:pt>
                <c:pt idx="135">
                  <c:v>2384.1999999999998</c:v>
                </c:pt>
                <c:pt idx="136">
                  <c:v>2411.8000000000002</c:v>
                </c:pt>
                <c:pt idx="137">
                  <c:v>2423.41</c:v>
                </c:pt>
                <c:pt idx="138">
                  <c:v>2470.3000000000002</c:v>
                </c:pt>
                <c:pt idx="139">
                  <c:v>2471.65</c:v>
                </c:pt>
                <c:pt idx="140">
                  <c:v>2519.36</c:v>
                </c:pt>
                <c:pt idx="141">
                  <c:v>2575.2600000000002</c:v>
                </c:pt>
                <c:pt idx="142">
                  <c:v>2647.58</c:v>
                </c:pt>
                <c:pt idx="143">
                  <c:v>2673.61</c:v>
                </c:pt>
                <c:pt idx="144">
                  <c:v>2823.81</c:v>
                </c:pt>
                <c:pt idx="145">
                  <c:v>2713.83</c:v>
                </c:pt>
                <c:pt idx="146">
                  <c:v>2640.87</c:v>
                </c:pt>
                <c:pt idx="147">
                  <c:v>2648.05</c:v>
                </c:pt>
                <c:pt idx="148">
                  <c:v>2705.27</c:v>
                </c:pt>
                <c:pt idx="149">
                  <c:v>2718.37</c:v>
                </c:pt>
                <c:pt idx="150">
                  <c:v>2816.29</c:v>
                </c:pt>
                <c:pt idx="151">
                  <c:v>2901.52</c:v>
                </c:pt>
                <c:pt idx="152">
                  <c:v>2913.98</c:v>
                </c:pt>
                <c:pt idx="153">
                  <c:v>2711.74</c:v>
                </c:pt>
                <c:pt idx="154">
                  <c:v>2760.17</c:v>
                </c:pt>
                <c:pt idx="155">
                  <c:v>2506.85</c:v>
                </c:pt>
                <c:pt idx="156">
                  <c:v>2704.1</c:v>
                </c:pt>
                <c:pt idx="157">
                  <c:v>2784.49</c:v>
                </c:pt>
                <c:pt idx="158">
                  <c:v>2834.4</c:v>
                </c:pt>
                <c:pt idx="159">
                  <c:v>2945.83</c:v>
                </c:pt>
                <c:pt idx="160">
                  <c:v>2752.06</c:v>
                </c:pt>
                <c:pt idx="161">
                  <c:v>2941.76</c:v>
                </c:pt>
                <c:pt idx="162">
                  <c:v>2980.38</c:v>
                </c:pt>
                <c:pt idx="163">
                  <c:v>2926.46</c:v>
                </c:pt>
                <c:pt idx="164">
                  <c:v>2976.74</c:v>
                </c:pt>
                <c:pt idx="165">
                  <c:v>3037.56</c:v>
                </c:pt>
                <c:pt idx="166">
                  <c:v>3140.98</c:v>
                </c:pt>
                <c:pt idx="167">
                  <c:v>3230.78</c:v>
                </c:pt>
                <c:pt idx="168">
                  <c:v>3225.52</c:v>
                </c:pt>
                <c:pt idx="169">
                  <c:v>2954.22</c:v>
                </c:pt>
                <c:pt idx="170">
                  <c:v>2584.59</c:v>
                </c:pt>
                <c:pt idx="171">
                  <c:v>2912.43</c:v>
                </c:pt>
                <c:pt idx="172">
                  <c:v>3044.31</c:v>
                </c:pt>
                <c:pt idx="173">
                  <c:v>3100.29</c:v>
                </c:pt>
                <c:pt idx="174">
                  <c:v>3271.12</c:v>
                </c:pt>
                <c:pt idx="175">
                  <c:v>3500.31</c:v>
                </c:pt>
                <c:pt idx="176">
                  <c:v>3363</c:v>
                </c:pt>
                <c:pt idx="177">
                  <c:v>3269.96</c:v>
                </c:pt>
                <c:pt idx="178">
                  <c:v>3621.63</c:v>
                </c:pt>
                <c:pt idx="179">
                  <c:v>3756.07</c:v>
                </c:pt>
                <c:pt idx="180">
                  <c:v>3714.24</c:v>
                </c:pt>
                <c:pt idx="181">
                  <c:v>3811.15</c:v>
                </c:pt>
                <c:pt idx="182">
                  <c:v>3972.89</c:v>
                </c:pt>
                <c:pt idx="183">
                  <c:v>4181.17</c:v>
                </c:pt>
                <c:pt idx="184">
                  <c:v>4204.1099999999997</c:v>
                </c:pt>
                <c:pt idx="185">
                  <c:v>4297.5</c:v>
                </c:pt>
                <c:pt idx="186">
                  <c:v>4395.26</c:v>
                </c:pt>
                <c:pt idx="187">
                  <c:v>4522.68</c:v>
                </c:pt>
                <c:pt idx="188">
                  <c:v>4307.54</c:v>
                </c:pt>
                <c:pt idx="189">
                  <c:v>4605.38</c:v>
                </c:pt>
                <c:pt idx="190">
                  <c:v>4567</c:v>
                </c:pt>
                <c:pt idx="191">
                  <c:v>4766.18</c:v>
                </c:pt>
                <c:pt idx="192">
                  <c:v>4515.55</c:v>
                </c:pt>
                <c:pt idx="193">
                  <c:v>4373.9399999999996</c:v>
                </c:pt>
                <c:pt idx="194">
                  <c:v>4530.41</c:v>
                </c:pt>
                <c:pt idx="195">
                  <c:v>4131.93</c:v>
                </c:pt>
                <c:pt idx="196">
                  <c:v>4132.1499999999996</c:v>
                </c:pt>
                <c:pt idx="197">
                  <c:v>3785.38</c:v>
                </c:pt>
                <c:pt idx="198">
                  <c:v>4130.29</c:v>
                </c:pt>
                <c:pt idx="199">
                  <c:v>3955</c:v>
                </c:pt>
                <c:pt idx="200">
                  <c:v>3585.62</c:v>
                </c:pt>
                <c:pt idx="201">
                  <c:v>3871.98</c:v>
                </c:pt>
                <c:pt idx="202">
                  <c:v>4080.11</c:v>
                </c:pt>
                <c:pt idx="203">
                  <c:v>3839.5</c:v>
                </c:pt>
                <c:pt idx="204">
                  <c:v>4076.6</c:v>
                </c:pt>
                <c:pt idx="205">
                  <c:v>3970.15</c:v>
                </c:pt>
                <c:pt idx="206">
                  <c:v>4109.3100000000004</c:v>
                </c:pt>
                <c:pt idx="207">
                  <c:v>4169.4799999999996</c:v>
                </c:pt>
                <c:pt idx="208">
                  <c:v>4179.83</c:v>
                </c:pt>
                <c:pt idx="209">
                  <c:v>4450.38</c:v>
                </c:pt>
                <c:pt idx="210">
                  <c:v>4588.96</c:v>
                </c:pt>
                <c:pt idx="211">
                  <c:v>4507.66</c:v>
                </c:pt>
                <c:pt idx="212">
                  <c:v>4288.05</c:v>
                </c:pt>
                <c:pt idx="213">
                  <c:v>4193.8</c:v>
                </c:pt>
                <c:pt idx="214">
                  <c:v>4567.8</c:v>
                </c:pt>
                <c:pt idx="215">
                  <c:v>4769.83</c:v>
                </c:pt>
                <c:pt idx="216">
                  <c:v>4845.6499999999996</c:v>
                </c:pt>
                <c:pt idx="217">
                  <c:v>5096.2700000000004</c:v>
                </c:pt>
                <c:pt idx="218">
                  <c:v>5254.35</c:v>
                </c:pt>
                <c:pt idx="219">
                  <c:v>5035.6899999999996</c:v>
                </c:pt>
                <c:pt idx="220">
                  <c:v>5277.51</c:v>
                </c:pt>
                <c:pt idx="221">
                  <c:v>5460.48</c:v>
                </c:pt>
                <c:pt idx="222">
                  <c:v>5522.3</c:v>
                </c:pt>
                <c:pt idx="223">
                  <c:v>5648.4</c:v>
                </c:pt>
                <c:pt idx="224">
                  <c:v>5762.48</c:v>
                </c:pt>
                <c:pt idx="225">
                  <c:v>5705.45</c:v>
                </c:pt>
                <c:pt idx="226">
                  <c:v>6032.38</c:v>
                </c:pt>
                <c:pt idx="227">
                  <c:v>5881.63</c:v>
                </c:pt>
                <c:pt idx="228">
                  <c:v>6040.53</c:v>
                </c:pt>
                <c:pt idx="229">
                  <c:v>5954.5</c:v>
                </c:pt>
                <c:pt idx="230">
                  <c:v>5611.85</c:v>
                </c:pt>
                <c:pt idx="231">
                  <c:v>5569.06</c:v>
                </c:pt>
                <c:pt idx="232">
                  <c:v>5911.69</c:v>
                </c:pt>
                <c:pt idx="233">
                  <c:v>6204.95</c:v>
                </c:pt>
                <c:pt idx="234">
                  <c:v>6339.39</c:v>
                </c:pt>
                <c:pt idx="235">
                  <c:v>6460.26</c:v>
                </c:pt>
                <c:pt idx="236">
                  <c:v>6688.46</c:v>
                </c:pt>
                <c:pt idx="237">
                  <c:v>6840.2</c:v>
                </c:pt>
                <c:pt idx="238">
                  <c:v>6849.09</c:v>
                </c:pt>
                <c:pt idx="239">
                  <c:v>6845.5</c:v>
                </c:pt>
              </c:numCache>
            </c:numRef>
          </c:val>
          <c:smooth val="0"/>
          <c:extLst>
            <c:ext xmlns:c16="http://schemas.microsoft.com/office/drawing/2014/chart" uri="{C3380CC4-5D6E-409C-BE32-E72D297353CC}">
              <c16:uniqueId val="{000000F3-3D90-495A-BA09-829285A15FD7}"/>
            </c:ext>
          </c:extLst>
        </c:ser>
        <c:dLbls>
          <c:showLegendKey val="0"/>
          <c:showVal val="0"/>
          <c:showCatName val="0"/>
          <c:showSerName val="0"/>
          <c:showPercent val="0"/>
          <c:showBubbleSize val="0"/>
        </c:dLbls>
        <c:marker val="1"/>
        <c:smooth val="0"/>
        <c:axId val="513615344"/>
        <c:axId val="513614864"/>
      </c:lineChart>
      <c:dateAx>
        <c:axId val="30505904"/>
        <c:scaling>
          <c:orientation val="minMax"/>
        </c:scaling>
        <c:delete val="0"/>
        <c:axPos val="b"/>
        <c:numFmt formatCode="yyyy" sourceLinked="0"/>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501366768"/>
        <c:crosses val="autoZero"/>
        <c:auto val="1"/>
        <c:lblOffset val="0"/>
        <c:baseTimeUnit val="months"/>
        <c:majorUnit val="24"/>
        <c:majorTimeUnit val="months"/>
      </c:dateAx>
      <c:valAx>
        <c:axId val="501366768"/>
        <c:scaling>
          <c:orientation val="minMax"/>
          <c:max val="100"/>
        </c:scaling>
        <c:delete val="0"/>
        <c:axPos val="l"/>
        <c:numFmt formatCode="General" sourceLinked="1"/>
        <c:majorTickMark val="none"/>
        <c:minorTickMark val="none"/>
        <c:tickLblPos val="nextTo"/>
        <c:spPr>
          <a:noFill/>
          <a:ln w="63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30505904"/>
        <c:crossesAt val="38718"/>
        <c:crossBetween val="between"/>
      </c:valAx>
      <c:valAx>
        <c:axId val="513614864"/>
        <c:scaling>
          <c:orientation val="minMax"/>
          <c:max val="8000"/>
        </c:scaling>
        <c:delete val="0"/>
        <c:axPos val="r"/>
        <c:numFmt formatCode="#,##0" sourceLinked="0"/>
        <c:majorTickMark val="none"/>
        <c:minorTickMark val="none"/>
        <c:tickLblPos val="nextTo"/>
        <c:spPr>
          <a:noFill/>
          <a:ln w="6350">
            <a:solidFill>
              <a:srgbClr val="000000"/>
            </a:solidFill>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513615344"/>
        <c:crosses val="max"/>
        <c:crossBetween val="between"/>
      </c:valAx>
      <c:dateAx>
        <c:axId val="513615344"/>
        <c:scaling>
          <c:orientation val="minMax"/>
        </c:scaling>
        <c:delete val="1"/>
        <c:axPos val="b"/>
        <c:numFmt formatCode="m/d/yyyy" sourceLinked="1"/>
        <c:majorTickMark val="out"/>
        <c:minorTickMark val="none"/>
        <c:tickLblPos val="nextTo"/>
        <c:crossAx val="513614864"/>
        <c:crosses val="autoZero"/>
        <c:auto val="1"/>
        <c:lblOffset val="100"/>
        <c:baseTimeUnit val="months"/>
        <c:majorUnit val="1"/>
        <c:minorUnit val="1"/>
      </c:dateAx>
      <c:spPr>
        <a:noFill/>
        <a:ln>
          <a:noFill/>
        </a:ln>
        <a:effectLst/>
      </c:spPr>
    </c:plotArea>
    <c:plotVisOnly val="1"/>
    <c:dispBlanksAs val="gap"/>
    <c:showDLblsOverMax val="0"/>
    <c:extLst/>
  </c:chart>
  <c:spPr>
    <a:noFill/>
    <a:ln w="6350">
      <a:noFill/>
    </a:ln>
    <a:effectLst/>
  </c:spPr>
  <c:txPr>
    <a:bodyPr/>
    <a:lstStyle/>
    <a:p>
      <a:pPr>
        <a:defRPr sz="800"/>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0.89643</cdr:x>
      <cdr:y>0.13272</cdr:y>
    </cdr:from>
    <cdr:to>
      <cdr:x>0.89643</cdr:x>
      <cdr:y>0.35011</cdr:y>
    </cdr:to>
    <cdr:cxnSp macro="">
      <cdr:nvCxnSpPr>
        <cdr:cNvPr id="3" name="Straight Connector 2">
          <a:extLst xmlns:a="http://schemas.openxmlformats.org/drawingml/2006/main">
            <a:ext uri="{FF2B5EF4-FFF2-40B4-BE49-F238E27FC236}">
              <a16:creationId xmlns:a16="http://schemas.microsoft.com/office/drawing/2014/main" id="{EBF1E0F4-A0E4-C690-1472-1C97CF2054C7}"/>
            </a:ext>
          </a:extLst>
        </cdr:cNvPr>
        <cdr:cNvCxnSpPr/>
      </cdr:nvCxnSpPr>
      <cdr:spPr bwMode="auto">
        <a:xfrm xmlns:a="http://schemas.openxmlformats.org/drawingml/2006/main" flipV="1">
          <a:off x="7456811" y="547141"/>
          <a:ext cx="0" cy="896256"/>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5"/>
            <a:ext cx="4293031" cy="646842"/>
          </a:xfrm>
          <a:prstGeom prst="rect">
            <a:avLst/>
          </a:prstGeom>
        </p:spPr>
        <p:txBody>
          <a:bodyPr vert="horz" lIns="127401" tIns="63696" rIns="127401" bIns="63696" rtlCol="0"/>
          <a:lstStyle>
            <a:lvl1pPr algn="l">
              <a:defRPr sz="1600">
                <a:latin typeface="Arial" charset="0"/>
              </a:defRPr>
            </a:lvl1pPr>
          </a:lstStyle>
          <a:p>
            <a:pPr>
              <a:defRPr/>
            </a:pPr>
            <a:endParaRPr lang="en-US">
              <a:latin typeface="Calibri" panose="020F0502020204030204" pitchFamily="34" charset="0"/>
            </a:endParaRPr>
          </a:p>
        </p:txBody>
      </p:sp>
      <p:sp>
        <p:nvSpPr>
          <p:cNvPr id="3" name="Date Placeholder 2"/>
          <p:cNvSpPr>
            <a:spLocks noGrp="1"/>
          </p:cNvSpPr>
          <p:nvPr>
            <p:ph type="dt" sz="quarter" idx="1"/>
          </p:nvPr>
        </p:nvSpPr>
        <p:spPr>
          <a:xfrm>
            <a:off x="5610820" y="5"/>
            <a:ext cx="4293031" cy="646842"/>
          </a:xfrm>
          <a:prstGeom prst="rect">
            <a:avLst/>
          </a:prstGeom>
        </p:spPr>
        <p:txBody>
          <a:bodyPr vert="horz" lIns="127401" tIns="63696" rIns="127401" bIns="63696" rtlCol="0"/>
          <a:lstStyle>
            <a:lvl1pPr algn="r">
              <a:defRPr sz="1600">
                <a:latin typeface="Arial" charset="0"/>
              </a:defRPr>
            </a:lvl1pPr>
          </a:lstStyle>
          <a:p>
            <a:pPr>
              <a:defRPr/>
            </a:pPr>
            <a:fld id="{1F380165-60F6-4824-8EF0-EE6E49DC2731}" type="datetimeFigureOut">
              <a:rPr lang="en-US">
                <a:latin typeface="Calibri" panose="020F0502020204030204" pitchFamily="34" charset="0"/>
              </a:rPr>
              <a:pPr>
                <a:defRPr/>
              </a:pPr>
              <a:t>4/14/2026</a:t>
            </a:fld>
            <a:endParaRPr lang="en-US">
              <a:latin typeface="Calibri" panose="020F0502020204030204" pitchFamily="34" charset="0"/>
            </a:endParaRPr>
          </a:p>
        </p:txBody>
      </p:sp>
      <p:sp>
        <p:nvSpPr>
          <p:cNvPr id="4" name="Footer Placeholder 3"/>
          <p:cNvSpPr>
            <a:spLocks noGrp="1"/>
          </p:cNvSpPr>
          <p:nvPr>
            <p:ph type="ftr" sz="quarter" idx="2"/>
          </p:nvPr>
        </p:nvSpPr>
        <p:spPr>
          <a:xfrm>
            <a:off x="5" y="12305021"/>
            <a:ext cx="4293031" cy="646842"/>
          </a:xfrm>
          <a:prstGeom prst="rect">
            <a:avLst/>
          </a:prstGeom>
        </p:spPr>
        <p:txBody>
          <a:bodyPr vert="horz" lIns="127401" tIns="63696" rIns="127401" bIns="63696" rtlCol="0" anchor="b"/>
          <a:lstStyle>
            <a:lvl1pPr algn="l">
              <a:defRPr sz="1600">
                <a:latin typeface="Arial" charset="0"/>
              </a:defRPr>
            </a:lvl1pPr>
          </a:lstStyle>
          <a:p>
            <a:pPr>
              <a:defRPr/>
            </a:pPr>
            <a:endParaRPr lang="en-US">
              <a:latin typeface="Calibri" panose="020F0502020204030204" pitchFamily="34" charset="0"/>
            </a:endParaRPr>
          </a:p>
        </p:txBody>
      </p:sp>
      <p:sp>
        <p:nvSpPr>
          <p:cNvPr id="5" name="Slide Number Placeholder 4"/>
          <p:cNvSpPr>
            <a:spLocks noGrp="1"/>
          </p:cNvSpPr>
          <p:nvPr>
            <p:ph type="sldNum" sz="quarter" idx="3"/>
          </p:nvPr>
        </p:nvSpPr>
        <p:spPr>
          <a:xfrm>
            <a:off x="5610820" y="12305021"/>
            <a:ext cx="4293031" cy="646842"/>
          </a:xfrm>
          <a:prstGeom prst="rect">
            <a:avLst/>
          </a:prstGeom>
        </p:spPr>
        <p:txBody>
          <a:bodyPr vert="horz" lIns="127401" tIns="63696" rIns="127401" bIns="63696" rtlCol="0" anchor="b"/>
          <a:lstStyle>
            <a:lvl1pPr algn="r">
              <a:defRPr sz="1600">
                <a:latin typeface="Arial" charset="0"/>
              </a:defRPr>
            </a:lvl1pPr>
          </a:lstStyle>
          <a:p>
            <a:pPr>
              <a:defRPr/>
            </a:pPr>
            <a:fld id="{0BCECBB4-7DAB-49D4-AD46-215BB4A3E6DF}" type="slidenum">
              <a:rPr lang="en-US">
                <a:latin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40842434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6" name="Rectangle 4"/>
          <p:cNvSpPr>
            <a:spLocks noGrp="1" noRot="1" noChangeAspect="1" noChangeArrowheads="1" noTextEdit="1"/>
          </p:cNvSpPr>
          <p:nvPr>
            <p:ph type="sldImg" idx="2"/>
          </p:nvPr>
        </p:nvSpPr>
        <p:spPr bwMode="auto">
          <a:xfrm>
            <a:off x="635000" y="973138"/>
            <a:ext cx="8636000" cy="48577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91046" y="6153589"/>
            <a:ext cx="7923940" cy="5828014"/>
          </a:xfrm>
          <a:prstGeom prst="rect">
            <a:avLst/>
          </a:prstGeom>
          <a:noFill/>
          <a:ln w="9525">
            <a:noFill/>
            <a:miter lim="800000"/>
            <a:headEnd/>
            <a:tailEnd/>
          </a:ln>
          <a:effectLst/>
        </p:spPr>
        <p:txBody>
          <a:bodyPr vert="horz" wrap="square" lIns="130432" tIns="65212" rIns="130432" bIns="652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3" name="Rectangle 7"/>
          <p:cNvSpPr>
            <a:spLocks noGrp="1" noChangeArrowheads="1"/>
          </p:cNvSpPr>
          <p:nvPr>
            <p:ph type="sldNum" sz="quarter" idx="5"/>
          </p:nvPr>
        </p:nvSpPr>
        <p:spPr bwMode="auto">
          <a:xfrm>
            <a:off x="5610820" y="12305021"/>
            <a:ext cx="4293031" cy="646842"/>
          </a:xfrm>
          <a:prstGeom prst="rect">
            <a:avLst/>
          </a:prstGeom>
          <a:noFill/>
          <a:ln w="9525">
            <a:noFill/>
            <a:miter lim="800000"/>
            <a:headEnd/>
            <a:tailEnd/>
          </a:ln>
          <a:effectLst/>
        </p:spPr>
        <p:txBody>
          <a:bodyPr vert="horz" wrap="square" lIns="130432" tIns="65212" rIns="130432" bIns="65212" numCol="1" anchor="b" anchorCtr="0" compatLnSpc="1">
            <a:prstTxWarp prst="textNoShape">
              <a:avLst/>
            </a:prstTxWarp>
          </a:bodyPr>
          <a:lstStyle>
            <a:lvl1pPr algn="r">
              <a:defRPr sz="1600" b="0">
                <a:latin typeface="Calibri" panose="020F0502020204030204" pitchFamily="34" charset="0"/>
              </a:defRPr>
            </a:lvl1pPr>
          </a:lstStyle>
          <a:p>
            <a:pPr>
              <a:defRPr/>
            </a:pPr>
            <a:fld id="{F9CC64C5-72B8-48B3-9F32-B70947D2168E}" type="slidenum">
              <a:rPr lang="en-US" smtClean="0"/>
              <a:pPr>
                <a:defRPr/>
              </a:pPr>
              <a:t>‹#›</a:t>
            </a:fld>
            <a:endParaRPr lang="en-US"/>
          </a:p>
        </p:txBody>
      </p:sp>
    </p:spTree>
    <p:extLst>
      <p:ext uri="{BB962C8B-B14F-4D97-AF65-F5344CB8AC3E}">
        <p14:creationId xmlns:p14="http://schemas.microsoft.com/office/powerpoint/2010/main" val="2222086353"/>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mj-lt"/>
        <a:ea typeface="+mn-ea"/>
        <a:cs typeface="+mn-cs"/>
      </a:defRPr>
    </a:lvl1pPr>
    <a:lvl2pPr marL="457200" algn="l" rtl="0" eaLnBrk="0" fontAlgn="base" hangingPunct="0">
      <a:spcBef>
        <a:spcPct val="30000"/>
      </a:spcBef>
      <a:spcAft>
        <a:spcPct val="0"/>
      </a:spcAft>
      <a:defRPr sz="1200" kern="1200">
        <a:solidFill>
          <a:schemeClr val="tx1"/>
        </a:solidFill>
        <a:latin typeface="+mj-lt"/>
        <a:ea typeface="+mn-ea"/>
        <a:cs typeface="+mn-cs"/>
      </a:defRPr>
    </a:lvl2pPr>
    <a:lvl3pPr marL="914400" algn="l" rtl="0" eaLnBrk="0" fontAlgn="base" hangingPunct="0">
      <a:spcBef>
        <a:spcPct val="30000"/>
      </a:spcBef>
      <a:spcAft>
        <a:spcPct val="0"/>
      </a:spcAft>
      <a:defRPr sz="1200" kern="1200">
        <a:solidFill>
          <a:schemeClr val="tx1"/>
        </a:solidFill>
        <a:latin typeface="+mj-lt"/>
        <a:ea typeface="+mn-ea"/>
        <a:cs typeface="+mn-cs"/>
      </a:defRPr>
    </a:lvl3pPr>
    <a:lvl4pPr marL="1371600" algn="l" rtl="0" eaLnBrk="0" fontAlgn="base" hangingPunct="0">
      <a:spcBef>
        <a:spcPct val="30000"/>
      </a:spcBef>
      <a:spcAft>
        <a:spcPct val="0"/>
      </a:spcAft>
      <a:defRPr sz="1200" kern="1200">
        <a:solidFill>
          <a:schemeClr val="tx1"/>
        </a:solidFill>
        <a:latin typeface="+mj-lt"/>
        <a:ea typeface="+mn-ea"/>
        <a:cs typeface="+mn-cs"/>
      </a:defRPr>
    </a:lvl4pPr>
    <a:lvl5pPr marL="1828800" algn="l" rtl="0" eaLnBrk="0" fontAlgn="base" hangingPunct="0">
      <a:spcBef>
        <a:spcPct val="30000"/>
      </a:spcBef>
      <a:spcAft>
        <a:spcPct val="0"/>
      </a:spcAft>
      <a:defRPr sz="1200" kern="1200">
        <a:solidFill>
          <a:schemeClr val="tx1"/>
        </a:solidFill>
        <a:latin typeface="+mj-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0F199-F670-CF31-5B52-B9592930C91F}"/>
            </a:ext>
          </a:extLst>
        </p:cNvPr>
        <p:cNvGrpSpPr/>
        <p:nvPr/>
      </p:nvGrpSpPr>
      <p:grpSpPr>
        <a:xfrm>
          <a:off x="0" y="0"/>
          <a:ext cx="0" cy="0"/>
          <a:chOff x="0" y="0"/>
          <a:chExt cx="0" cy="0"/>
        </a:xfrm>
      </p:grpSpPr>
      <p:sp>
        <p:nvSpPr>
          <p:cNvPr id="22531" name="Rectangle 2">
            <a:extLst>
              <a:ext uri="{FF2B5EF4-FFF2-40B4-BE49-F238E27FC236}">
                <a16:creationId xmlns:a16="http://schemas.microsoft.com/office/drawing/2014/main" id="{887DA2E4-D1B4-1C64-0A87-01B75B592F0E}"/>
              </a:ext>
            </a:extLst>
          </p:cNvPr>
          <p:cNvSpPr>
            <a:spLocks noGrp="1" noRot="1" noChangeAspect="1" noChangeArrowheads="1" noTextEdit="1"/>
          </p:cNvSpPr>
          <p:nvPr>
            <p:ph type="sldImg"/>
          </p:nvPr>
        </p:nvSpPr>
        <p:spPr>
          <a:xfrm>
            <a:off x="635000" y="485775"/>
            <a:ext cx="8636000" cy="4857750"/>
          </a:xfrm>
          <a:ln/>
        </p:spPr>
      </p:sp>
      <p:sp>
        <p:nvSpPr>
          <p:cNvPr id="22532" name="Rectangle 3">
            <a:extLst>
              <a:ext uri="{FF2B5EF4-FFF2-40B4-BE49-F238E27FC236}">
                <a16:creationId xmlns:a16="http://schemas.microsoft.com/office/drawing/2014/main" id="{3AD009DD-4ACD-FA7E-1C77-CF2151E89C93}"/>
              </a:ext>
            </a:extLst>
          </p:cNvPr>
          <p:cNvSpPr>
            <a:spLocks noGrp="1" noChangeArrowheads="1"/>
          </p:cNvSpPr>
          <p:nvPr>
            <p:ph type="body" idx="1"/>
          </p:nvPr>
        </p:nvSpPr>
        <p:spPr>
          <a:xfrm>
            <a:off x="576725" y="5916073"/>
            <a:ext cx="8862143" cy="6809776"/>
          </a:xfrm>
          <a:noFill/>
          <a:ln/>
        </p:spPr>
        <p:txBody>
          <a:bodyPr/>
          <a:lstStyle/>
          <a:p>
            <a:pPr defTabSz="1383997">
              <a:spcBef>
                <a:spcPts val="0"/>
              </a:spcBef>
              <a:spcAft>
                <a:spcPts val="303"/>
              </a:spcAft>
              <a:defRPr/>
            </a:pPr>
            <a:r>
              <a:rPr lang="en-US"/>
              <a:t>Good morning/afternoon everyone. My name is __________, and I’m a [insert title] with Hartford Funds. Thank you for taking time out of your schedule to attend our event.</a:t>
            </a:r>
          </a:p>
          <a:p>
            <a:r>
              <a:rPr lang="en-US"/>
              <a:t>Today, we’re going to talk about maintaining perspective during uncertain times. To help guide our conversation, we’ll be drawing on insights from the Massachusetts Institute of Technology, or MIT.</a:t>
            </a:r>
          </a:p>
          <a:p>
            <a:r>
              <a:rPr lang="en-US"/>
              <a:t>Within MIT is a research center called the </a:t>
            </a:r>
            <a:r>
              <a:rPr lang="en-US" err="1"/>
              <a:t>AgeLab</a:t>
            </a:r>
            <a:r>
              <a:rPr lang="en-US"/>
              <a:t>. The </a:t>
            </a:r>
            <a:r>
              <a:rPr lang="en-US" err="1"/>
              <a:t>AgeLab</a:t>
            </a:r>
            <a:r>
              <a:rPr lang="en-US"/>
              <a:t> explores how people think, act, and make decisions—especially under stress or during periods of crisis. For today’s discussion, we’ll look at how their findings can help us better understand the behavioral tendencies that may influence our choices, and how we can avoid common decision-making pitfalls when uncertainty is high.</a:t>
            </a:r>
          </a:p>
        </p:txBody>
      </p:sp>
      <p:sp>
        <p:nvSpPr>
          <p:cNvPr id="22533" name="Rectangle 4">
            <a:extLst>
              <a:ext uri="{FF2B5EF4-FFF2-40B4-BE49-F238E27FC236}">
                <a16:creationId xmlns:a16="http://schemas.microsoft.com/office/drawing/2014/main" id="{B957358D-C89C-1600-6AA7-356787111145}"/>
              </a:ext>
            </a:extLst>
          </p:cNvPr>
          <p:cNvSpPr>
            <a:spLocks noChangeArrowheads="1"/>
          </p:cNvSpPr>
          <p:nvPr/>
        </p:nvSpPr>
        <p:spPr bwMode="auto">
          <a:xfrm>
            <a:off x="12" y="-173091"/>
            <a:ext cx="88709" cy="346184"/>
          </a:xfrm>
          <a:prstGeom prst="rect">
            <a:avLst/>
          </a:prstGeom>
          <a:noFill/>
          <a:ln w="9525">
            <a:noFill/>
            <a:miter lim="800000"/>
            <a:headEnd/>
            <a:tailEnd/>
          </a:ln>
        </p:spPr>
        <p:txBody>
          <a:bodyPr wrap="none" lIns="87787" tIns="68516" rIns="0" bIns="0" anchor="ctr">
            <a:spAutoFit/>
          </a:bodyPr>
          <a:lstStyle/>
          <a:p>
            <a:endParaRPr lang="en-US" b="0">
              <a:solidFill>
                <a:prstClr val="black"/>
              </a:solidFill>
              <a:latin typeface="Calibri" panose="020F0502020204030204" pitchFamily="34" charset="0"/>
            </a:endParaRPr>
          </a:p>
        </p:txBody>
      </p:sp>
      <p:sp>
        <p:nvSpPr>
          <p:cNvPr id="2" name="Slide Number Placeholder 1">
            <a:extLst>
              <a:ext uri="{FF2B5EF4-FFF2-40B4-BE49-F238E27FC236}">
                <a16:creationId xmlns:a16="http://schemas.microsoft.com/office/drawing/2014/main" id="{1AB72C58-0252-E308-FCCD-F0621A6C22C6}"/>
              </a:ext>
            </a:extLst>
          </p:cNvPr>
          <p:cNvSpPr>
            <a:spLocks noGrp="1"/>
          </p:cNvSpPr>
          <p:nvPr>
            <p:ph type="sldNum" sz="quarter" idx="10"/>
          </p:nvPr>
        </p:nvSpPr>
        <p:spPr/>
        <p:txBody>
          <a:bodyPr/>
          <a:lstStyle/>
          <a:p>
            <a:pPr>
              <a:defRPr/>
            </a:pPr>
            <a:fld id="{F9CC64C5-72B8-48B3-9F32-B70947D2168E}" type="slidenum">
              <a:rPr lang="en-US" smtClean="0"/>
              <a:pPr>
                <a:defRPr/>
              </a:pPr>
              <a:t>1</a:t>
            </a:fld>
            <a:endParaRPr lang="en-US"/>
          </a:p>
        </p:txBody>
      </p:sp>
    </p:spTree>
    <p:extLst>
      <p:ext uri="{BB962C8B-B14F-4D97-AF65-F5344CB8AC3E}">
        <p14:creationId xmlns:p14="http://schemas.microsoft.com/office/powerpoint/2010/main" val="1709292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xfrm>
            <a:off x="635000" y="973138"/>
            <a:ext cx="8636000" cy="4857750"/>
          </a:xfrm>
          <a:ln/>
        </p:spPr>
      </p:sp>
      <p:sp>
        <p:nvSpPr>
          <p:cNvPr id="51202" name="Notes Placeholder 2"/>
          <p:cNvSpPr>
            <a:spLocks noGrp="1"/>
          </p:cNvSpPr>
          <p:nvPr>
            <p:ph type="body" idx="1"/>
          </p:nvPr>
        </p:nvSpPr>
        <p:spPr>
          <a:xfrm>
            <a:off x="351396" y="6153591"/>
            <a:ext cx="9119542" cy="6151435"/>
          </a:xfrm>
          <a:noFill/>
          <a:ln/>
        </p:spPr>
        <p:txBody>
          <a:bodyPr/>
          <a:lstStyle/>
          <a:p>
            <a:pPr fontAlgn="t"/>
            <a:r>
              <a:rPr lang="en-US" sz="1300" i="1" dirty="0"/>
              <a:t>This graph shows a repeating pattern that surfaces in almost every crisis.</a:t>
            </a:r>
          </a:p>
          <a:p>
            <a:pPr fontAlgn="t"/>
            <a:r>
              <a:rPr lang="en-US" sz="1300" dirty="0"/>
              <a:t>When something big and unsettling happens in the world, look at what the red line does. Google searches for </a:t>
            </a:r>
            <a:r>
              <a:rPr lang="en-US" sz="1300" i="1" dirty="0"/>
              <a:t>‘CNBC’</a:t>
            </a:r>
            <a:r>
              <a:rPr lang="en-US" sz="1300" dirty="0"/>
              <a:t> suddenly spike. It’s a real‑time indicator of investor anxiety—people are trying to make sense of what’s happening, they’re worried about their money, and they want immediate answers.</a:t>
            </a:r>
          </a:p>
          <a:p>
            <a:pPr fontAlgn="t"/>
            <a:r>
              <a:rPr lang="en-US" sz="1300" dirty="0"/>
              <a:t>And those spikes line up almost perfectly with major disruptions.</a:t>
            </a:r>
          </a:p>
          <a:p>
            <a:pPr fontAlgn="t"/>
            <a:r>
              <a:rPr lang="en-US" sz="1300" dirty="0"/>
              <a:t>You can see them during events like the 2008 financial crisis, the 2011 U.S. credit downgrade, the 2020 COVID shock, and even the tariff escalation in 2025. Each disruption triggers the same instinctual behavior: attention narrows, fear rises, and we rush toward news that makes us feel more ‘in the know,’ even if it doesn’t necessarily help us make better decisions.</a:t>
            </a:r>
          </a:p>
          <a:p>
            <a:pPr fontAlgn="t"/>
            <a:r>
              <a:rPr lang="en-US" sz="1300" dirty="0"/>
              <a:t>But here’s the part we can’t afford to overlook.</a:t>
            </a:r>
          </a:p>
          <a:p>
            <a:pPr fontAlgn="t"/>
            <a:r>
              <a:rPr lang="en-US" sz="1300" dirty="0"/>
              <a:t>Notice what the blue line—the S&amp;P 500—does over time. Yes, it dips during those stressful moments. Yes, it can feel scary in real time. But when you zoom out and look across decades, a different picture emerges: The long‑term trend is surprisingly steady—from lower left to upper right.</a:t>
            </a:r>
          </a:p>
          <a:p>
            <a:pPr fontAlgn="t"/>
            <a:r>
              <a:rPr lang="en-US" sz="1300" dirty="0"/>
              <a:t>That contrast is the whole point of this slide.</a:t>
            </a:r>
          </a:p>
          <a:p>
            <a:pPr fontAlgn="t"/>
            <a:r>
              <a:rPr lang="en-US" sz="1300" dirty="0"/>
              <a:t>Our emotions operate on a short-term timeline. Markets reward a long‑term one. We tend to invest our attention in the negative, but the market’s long‑term story has been one of resilience, recovery, and growth.</a:t>
            </a:r>
          </a:p>
          <a:p>
            <a:pPr fontAlgn="t"/>
            <a:r>
              <a:rPr lang="en-US" sz="1300" b="1" dirty="0"/>
              <a:t>Example:</a:t>
            </a:r>
          </a:p>
          <a:p>
            <a:pPr fontAlgn="t"/>
            <a:r>
              <a:rPr lang="en-US" sz="1300" dirty="0"/>
              <a:t>In early April 2025, tariffs were first announced following market close on April 2, and markets reacted imminently. The S&amp;P 500 fell about 11% over the next two trading days (April 3 &amp; 4) as the scope of the tariff plan expanded and reciprocal rates were added—well beyond what investors expected.* Fear surged, volatility spiked, and it became one of the sharpest short-term declines in decades. </a:t>
            </a:r>
          </a:p>
          <a:p>
            <a:pPr fontAlgn="t"/>
            <a:r>
              <a:rPr lang="en-US" sz="1300" dirty="0"/>
              <a:t>But then the script flipped. </a:t>
            </a:r>
          </a:p>
          <a:p>
            <a:pPr fontAlgn="t"/>
            <a:r>
              <a:rPr lang="en-US" sz="1300" dirty="0"/>
              <a:t>On April 9, the administration dialed back most of the new tariffs with a 90‑day pause for many countries, and markets snapped back—the S&amp;P 500 jumped nearly 10% that day, and by month‑end had recovered most of the early‑April drawdown.* Investors who panicked and shifted to “safer” assets locked in losses—then missed the rapid rebound just a week later.</a:t>
            </a:r>
          </a:p>
          <a:p>
            <a:pPr fontAlgn="t"/>
            <a:r>
              <a:rPr lang="en-US" sz="1300" dirty="0"/>
              <a:t>The recovery didn’t stop there. From the April 8 low to year‑end 2025, the S&amp;P 500 rose about 39%, finishing 2025 up roughly 18% return—an expensive detour for anyone who went “safe” during the tariff scare and sat out the upswing.*</a:t>
            </a:r>
          </a:p>
          <a:p>
            <a:pPr fontAlgn="t"/>
            <a:r>
              <a:rPr lang="en-US" sz="1300" dirty="0"/>
              <a:t>*Source: Morningstar, 2026</a:t>
            </a:r>
          </a:p>
        </p:txBody>
      </p:sp>
      <p:sp>
        <p:nvSpPr>
          <p:cNvPr id="4" name="Slide Number Placeholder 3">
            <a:extLst>
              <a:ext uri="{FF2B5EF4-FFF2-40B4-BE49-F238E27FC236}">
                <a16:creationId xmlns:a16="http://schemas.microsoft.com/office/drawing/2014/main" id="{5B6B7D46-E6CD-EE6A-8A28-4B29B8CF12A5}"/>
              </a:ext>
            </a:extLst>
          </p:cNvPr>
          <p:cNvSpPr>
            <a:spLocks noGrp="1"/>
          </p:cNvSpPr>
          <p:nvPr>
            <p:ph type="sldNum" sz="quarter" idx="5"/>
          </p:nvPr>
        </p:nvSpPr>
        <p:spPr/>
        <p:txBody>
          <a:bodyPr/>
          <a:lstStyle/>
          <a:p>
            <a:pPr>
              <a:defRPr/>
            </a:pPr>
            <a:fld id="{F9CC64C5-72B8-48B3-9F32-B70947D2168E}" type="slidenum">
              <a:rPr lang="en-US" smtClean="0"/>
              <a:pPr>
                <a:defRPr/>
              </a:pPr>
              <a:t>10</a:t>
            </a:fld>
            <a:endParaRPr lang="en-US"/>
          </a:p>
        </p:txBody>
      </p:sp>
    </p:spTree>
    <p:extLst>
      <p:ext uri="{BB962C8B-B14F-4D97-AF65-F5344CB8AC3E}">
        <p14:creationId xmlns:p14="http://schemas.microsoft.com/office/powerpoint/2010/main" val="4230440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91046" y="6153589"/>
            <a:ext cx="7923940" cy="6798274"/>
          </a:xfrm>
        </p:spPr>
        <p:txBody>
          <a:bodyPr/>
          <a:lstStyle/>
          <a:p>
            <a:r>
              <a:rPr lang="en-US" dirty="0"/>
              <a:t>The second insight from the MIT AgeLab about how anxiety affects our behavior is “If It’s Not Clear, It Must Be Bad.” When people feel anxious, ambiguity doesn’t feel neutral—it feels threatening. Anything unclear or not fully explained tends to be interpreted in the most negative way possible.</a:t>
            </a:r>
          </a:p>
          <a:p>
            <a:r>
              <a:rPr lang="en-US" dirty="0"/>
              <a:t>You can see this clearly when major crises hit. Take the global pandemic. In those first days and weeks, no one knew what was happening, how serious it was, or how long it would last. That total ambiguity magnified the fear dramatically. The crisis itself was genuinely bad—but the uncertainty made it feel even worse, driving investors to brace for the worst before the facts were even known.</a:t>
            </a:r>
          </a:p>
          <a:p>
            <a:r>
              <a:rPr lang="en-US" dirty="0"/>
              <a:t>That’s the real point behind this insight: ambiguity intensifies anxiety. When details conflict, headlines shift by the hour, and information is incomplete, the brain instinctively assumes danger. During fast‑moving events like the ones shown on this chart, that heightened sense of threat pushes investors toward pessimism and short‑term reactions that often work against them.</a:t>
            </a:r>
          </a:p>
          <a:p>
            <a:r>
              <a:rPr lang="en-US" dirty="0"/>
              <a:t>This slide highlights nearly two decades of those confusing, fast‑moving events. Each crisis created a period of unclear information and heightened anxiety—yet despite all that, markets eventually recovered and moved higher.</a:t>
            </a:r>
          </a:p>
          <a:p>
            <a:r>
              <a:rPr lang="en-US" dirty="0"/>
              <a:t>Even though a chart like this makes it clear that markets tend to rise over the long term, even through crises, what investors feel in the short term is very different. When a crisis hits and information is unclear, ambiguity and anxiety spike, and markets often drop sharply. In those moments, people naturally start thinking, “I just need to stop losing money.”</a:t>
            </a:r>
          </a:p>
          <a:p>
            <a:r>
              <a:rPr lang="en-US" dirty="0"/>
              <a:t>Next, let’s take a look at why that perception can be so powerful—and how it drives instinctive behavior.</a:t>
            </a:r>
          </a:p>
        </p:txBody>
      </p:sp>
      <p:sp>
        <p:nvSpPr>
          <p:cNvPr id="2" name="Slide Number Placeholder 1"/>
          <p:cNvSpPr>
            <a:spLocks noGrp="1"/>
          </p:cNvSpPr>
          <p:nvPr>
            <p:ph type="sldNum" sz="quarter" idx="10"/>
          </p:nvPr>
        </p:nvSpPr>
        <p:spPr/>
        <p:txBody>
          <a:bodyPr/>
          <a:lstStyle/>
          <a:p>
            <a:fld id="{F9CC64C5-72B8-48B3-9F32-B70947D2168E}" type="slidenum">
              <a:rPr lang="en-US" smtClean="0"/>
              <a:pPr/>
              <a:t>11</a:t>
            </a:fld>
            <a:endParaRPr lang="en-US"/>
          </a:p>
        </p:txBody>
      </p:sp>
      <p:sp>
        <p:nvSpPr>
          <p:cNvPr id="6" name="Slide Image Placeholder 5">
            <a:extLst>
              <a:ext uri="{FF2B5EF4-FFF2-40B4-BE49-F238E27FC236}">
                <a16:creationId xmlns:a16="http://schemas.microsoft.com/office/drawing/2014/main" id="{E1446F02-F0FE-70C9-9C2A-4AB246841D7C}"/>
              </a:ext>
            </a:extLst>
          </p:cNvPr>
          <p:cNvSpPr>
            <a:spLocks noGrp="1" noRot="1" noChangeAspect="1"/>
          </p:cNvSpPr>
          <p:nvPr>
            <p:ph type="sldImg"/>
          </p:nvPr>
        </p:nvSpPr>
        <p:spPr/>
      </p:sp>
    </p:spTree>
    <p:extLst>
      <p:ext uri="{BB962C8B-B14F-4D97-AF65-F5344CB8AC3E}">
        <p14:creationId xmlns:p14="http://schemas.microsoft.com/office/powerpoint/2010/main" val="4018321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73358-9759-4625-467E-6E1F17EC3930}"/>
            </a:ext>
          </a:extLst>
        </p:cNvPr>
        <p:cNvGrpSpPr/>
        <p:nvPr/>
      </p:nvGrpSpPr>
      <p:grpSpPr>
        <a:xfrm>
          <a:off x="0" y="0"/>
          <a:ext cx="0" cy="0"/>
          <a:chOff x="0" y="0"/>
          <a:chExt cx="0" cy="0"/>
        </a:xfrm>
      </p:grpSpPr>
      <p:sp>
        <p:nvSpPr>
          <p:cNvPr id="55298" name="Rectangle 3">
            <a:extLst>
              <a:ext uri="{FF2B5EF4-FFF2-40B4-BE49-F238E27FC236}">
                <a16:creationId xmlns:a16="http://schemas.microsoft.com/office/drawing/2014/main" id="{0284E6C3-7BFA-B252-95A9-204B37D3ADD1}"/>
              </a:ext>
            </a:extLst>
          </p:cNvPr>
          <p:cNvSpPr>
            <a:spLocks noGrp="1" noChangeArrowheads="1"/>
          </p:cNvSpPr>
          <p:nvPr>
            <p:ph type="body" idx="1"/>
          </p:nvPr>
        </p:nvSpPr>
        <p:spPr/>
        <p:txBody>
          <a:bodyPr/>
          <a:lstStyle/>
          <a:p>
            <a:r>
              <a:rPr lang="en-US" dirty="0"/>
              <a:t>The third insight from the MIT AgeLab is risk aversion, summed up in the phrase: “Just don’t lose it!” When anxiety rises, our natural instinct isn’t to think about growth—it’s to protect what we already have. Avoiding loss suddenly feels far more important than pursuing gains.</a:t>
            </a:r>
          </a:p>
          <a:p>
            <a:r>
              <a:rPr lang="en-US" dirty="0"/>
              <a:t>Here’s a simple example. Imagine you find a $20 bill on the sidewalk. That feels good. But if you lose that same $20 ten minutes later, the frustration is two to three times stronger than the pleasure of finding it. The net result is the same—you’re back where you started—but it doesn’t feel the same. This tendency, known as loss aversion, reflects how the pain of losing typically outweighs the emotional impact of gaining.</a:t>
            </a:r>
          </a:p>
          <a:p>
            <a:r>
              <a:rPr lang="en-US" dirty="0"/>
              <a:t>This is exactly what happens during market uncertainty. When ambiguity rises—like in the crises we just reviewed—investors often shift into loss‑prevention mode. The instinct becomes: “Just don’t lose my money.”</a:t>
            </a:r>
            <a:br>
              <a:rPr lang="en-US" dirty="0"/>
            </a:br>
            <a:r>
              <a:rPr lang="en-US" dirty="0"/>
              <a:t>And that instinct is powerful enough to override long‑term strategy. Instead of thinking about goals or future growth, many investors move into cash, sell during downturns, or avoid equities altogether simply because the threat of loss feels too big to tolerate.</a:t>
            </a:r>
          </a:p>
          <a:p>
            <a:r>
              <a:rPr lang="en-US" dirty="0"/>
              <a:t>That’s why risk aversion matters for investing: If avoiding loss becomes the top priority, it can pull investors out of the market at the worst possible moments—and cause them to miss the recovery that follows.</a:t>
            </a:r>
          </a:p>
          <a:p>
            <a:r>
              <a:rPr lang="en-US" dirty="0"/>
              <a:t>This sets up the next slide: what happens when fear of loss blinds us to long‑term growth opportunities.</a:t>
            </a:r>
          </a:p>
        </p:txBody>
      </p:sp>
      <p:sp>
        <p:nvSpPr>
          <p:cNvPr id="2" name="Slide Number Placeholder 1">
            <a:extLst>
              <a:ext uri="{FF2B5EF4-FFF2-40B4-BE49-F238E27FC236}">
                <a16:creationId xmlns:a16="http://schemas.microsoft.com/office/drawing/2014/main" id="{49113B80-2151-C7D1-AF0A-1F6CAF11927F}"/>
              </a:ext>
            </a:extLst>
          </p:cNvPr>
          <p:cNvSpPr>
            <a:spLocks noGrp="1"/>
          </p:cNvSpPr>
          <p:nvPr>
            <p:ph type="sldNum" sz="quarter" idx="5"/>
          </p:nvPr>
        </p:nvSpPr>
        <p:spPr/>
        <p:txBody>
          <a:bodyPr/>
          <a:lstStyle/>
          <a:p>
            <a:fld id="{F9CC64C5-72B8-48B3-9F32-B70947D2168E}" type="slidenum">
              <a:rPr lang="en-US" smtClean="0"/>
              <a:pPr/>
              <a:t>12</a:t>
            </a:fld>
            <a:endParaRPr lang="en-US"/>
          </a:p>
        </p:txBody>
      </p:sp>
      <p:sp>
        <p:nvSpPr>
          <p:cNvPr id="6" name="Slide Image Placeholder 5">
            <a:extLst>
              <a:ext uri="{FF2B5EF4-FFF2-40B4-BE49-F238E27FC236}">
                <a16:creationId xmlns:a16="http://schemas.microsoft.com/office/drawing/2014/main" id="{B6AB88B6-73D9-9756-D4D8-B4813C08C388}"/>
              </a:ext>
            </a:extLst>
          </p:cNvPr>
          <p:cNvSpPr>
            <a:spLocks noGrp="1" noRot="1" noChangeAspect="1"/>
          </p:cNvSpPr>
          <p:nvPr>
            <p:ph type="sldImg"/>
          </p:nvPr>
        </p:nvSpPr>
        <p:spPr/>
      </p:sp>
    </p:spTree>
    <p:extLst>
      <p:ext uri="{BB962C8B-B14F-4D97-AF65-F5344CB8AC3E}">
        <p14:creationId xmlns:p14="http://schemas.microsoft.com/office/powerpoint/2010/main" val="1185827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35063" y="6153588"/>
            <a:ext cx="9203208" cy="6283586"/>
          </a:xfrm>
        </p:spPr>
        <p:txBody>
          <a:bodyPr/>
          <a:lstStyle/>
          <a:p>
            <a:r>
              <a:rPr lang="en-US"/>
              <a:t>We’ve just explored how loss aversion works—how the pain of loss weighs more heavily on us than the pleasure of gains. This slide shows how that instinct shows up in our investing decisions.</a:t>
            </a:r>
          </a:p>
          <a:p>
            <a:r>
              <a:rPr lang="en-US"/>
              <a:t>Let me ask you a question: When you look at this chart, which color do you see more—green or red?</a:t>
            </a:r>
            <a:br>
              <a:rPr lang="en-US"/>
            </a:br>
            <a:r>
              <a:rPr lang="en-US"/>
              <a:t>Green, right?</a:t>
            </a:r>
            <a:br>
              <a:rPr lang="en-US"/>
            </a:br>
            <a:r>
              <a:rPr lang="en-US"/>
              <a:t>There are 74 green bars representing positive years for the S&amp;P 500… and 26 red bars representing negative years.</a:t>
            </a:r>
            <a:br>
              <a:rPr lang="en-US"/>
            </a:br>
            <a:r>
              <a:rPr lang="en-US"/>
              <a:t>So looking at this, it can make the answer seem obvious: stocks—the S&amp;P 500—have been a powerful engine for long‑term growth. On paper, it feels like a no‑brainer.</a:t>
            </a:r>
          </a:p>
          <a:p>
            <a:r>
              <a:rPr lang="en-US"/>
              <a:t>But in real time, it’s easier said than done.</a:t>
            </a:r>
          </a:p>
          <a:p>
            <a:r>
              <a:rPr lang="en-US"/>
              <a:t>Think about a couple of those red years—2008 during the Great Recession, or 2020 during the global pandemic. Living through those moments felt dramatically different from just seeing a red bar on a chart. The uncertainty, the steady stream of negative headlines, the daily drops—they didn’t just create fear.</a:t>
            </a:r>
            <a:br>
              <a:rPr lang="en-US"/>
            </a:br>
            <a:r>
              <a:rPr lang="en-US"/>
              <a:t>They created a very real temptation to act:</a:t>
            </a:r>
            <a:br>
              <a:rPr lang="en-US"/>
            </a:br>
            <a:r>
              <a:rPr lang="en-US"/>
              <a:t>to move to cash, shift into “safer” investments, or step out of the market entirely in hopes of stopping the emotional discomfort of watching balances go down.</a:t>
            </a:r>
          </a:p>
          <a:p>
            <a:r>
              <a:rPr lang="en-US"/>
              <a:t>And that’s the influence of loss aversion. Even though history shows far more green years than red, the emotional impact of those painful years can shape how people feel about investing well after the event is over. The fear becomes a stronger influence than the historical pattern.</a:t>
            </a:r>
          </a:p>
          <a:p>
            <a:r>
              <a:rPr lang="en-US"/>
              <a:t>That’s why this slide matters: the years that hurt the most don’t just shape how we remember the past—they shape how we behave in the future.</a:t>
            </a:r>
          </a:p>
          <a:p>
            <a:r>
              <a:rPr lang="en-US"/>
              <a:t>Now let’s take this one step further. If this is the year‑by‑year record, what does the scoreboard of all these years together look like? The next slide lays it out clearly.</a:t>
            </a:r>
          </a:p>
        </p:txBody>
      </p:sp>
      <p:sp>
        <p:nvSpPr>
          <p:cNvPr id="2" name="Slide Number Placeholder 1"/>
          <p:cNvSpPr>
            <a:spLocks noGrp="1"/>
          </p:cNvSpPr>
          <p:nvPr>
            <p:ph type="sldNum" sz="quarter" idx="10"/>
          </p:nvPr>
        </p:nvSpPr>
        <p:spPr/>
        <p:txBody>
          <a:bodyPr/>
          <a:lstStyle/>
          <a:p>
            <a:fld id="{F9CC64C5-72B8-48B3-9F32-B70947D2168E}" type="slidenum">
              <a:rPr lang="en-US" smtClean="0"/>
              <a:pPr/>
              <a:t>13</a:t>
            </a:fld>
            <a:endParaRPr lang="en-US"/>
          </a:p>
        </p:txBody>
      </p:sp>
      <p:sp>
        <p:nvSpPr>
          <p:cNvPr id="6" name="Slide Image Placeholder 5">
            <a:extLst>
              <a:ext uri="{FF2B5EF4-FFF2-40B4-BE49-F238E27FC236}">
                <a16:creationId xmlns:a16="http://schemas.microsoft.com/office/drawing/2014/main" id="{5D5A2DCF-51C4-847B-987E-8665226F4821}"/>
              </a:ext>
            </a:extLst>
          </p:cNvPr>
          <p:cNvSpPr>
            <a:spLocks noGrp="1" noRot="1" noChangeAspect="1"/>
          </p:cNvSpPr>
          <p:nvPr>
            <p:ph type="sldImg"/>
          </p:nvPr>
        </p:nvSpPr>
        <p:spPr/>
      </p:sp>
    </p:spTree>
    <p:extLst>
      <p:ext uri="{BB962C8B-B14F-4D97-AF65-F5344CB8AC3E}">
        <p14:creationId xmlns:p14="http://schemas.microsoft.com/office/powerpoint/2010/main" val="182028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xfrm>
            <a:off x="635000" y="973138"/>
            <a:ext cx="8636000" cy="4857750"/>
          </a:xfrm>
          <a:ln/>
        </p:spPr>
      </p:sp>
      <p:sp>
        <p:nvSpPr>
          <p:cNvPr id="55298" name="Rectangle 3"/>
          <p:cNvSpPr>
            <a:spLocks noGrp="1" noChangeArrowheads="1"/>
          </p:cNvSpPr>
          <p:nvPr>
            <p:ph type="body" idx="1"/>
          </p:nvPr>
        </p:nvSpPr>
        <p:spPr>
          <a:xfrm>
            <a:off x="991046" y="6153589"/>
            <a:ext cx="7923940" cy="6516990"/>
          </a:xfrm>
          <a:noFill/>
          <a:ln/>
        </p:spPr>
        <p:txBody>
          <a:bodyPr/>
          <a:lstStyle/>
          <a:p>
            <a:pPr fontAlgn="t"/>
            <a:r>
              <a:rPr lang="en-US" sz="1500"/>
              <a:t>If the last slide showed the year‑by‑year </a:t>
            </a:r>
            <a:r>
              <a:rPr lang="en-US" sz="1500" i="1"/>
              <a:t>play‑by‑play</a:t>
            </a:r>
            <a:r>
              <a:rPr lang="en-US" sz="1500"/>
              <a:t>, this slide is the scoreboard. Nearly a century of market history summarized in one view:</a:t>
            </a:r>
          </a:p>
          <a:p>
            <a:pPr marL="231655" indent="-231655" fontAlgn="t">
              <a:spcBef>
                <a:spcPts val="0"/>
              </a:spcBef>
              <a:buFont typeface="Arial" panose="020B0604020202020204" pitchFamily="34" charset="0"/>
              <a:buChar char="•"/>
            </a:pPr>
            <a:r>
              <a:rPr lang="en-US" sz="1500"/>
              <a:t>74 positive years</a:t>
            </a:r>
          </a:p>
          <a:p>
            <a:pPr marL="231655" indent="-231655" fontAlgn="t">
              <a:spcBef>
                <a:spcPts val="0"/>
              </a:spcBef>
              <a:buFont typeface="Arial" panose="020B0604020202020204" pitchFamily="34" charset="0"/>
              <a:buChar char="•"/>
            </a:pPr>
            <a:r>
              <a:rPr lang="en-US" sz="1500"/>
              <a:t>26 negative years</a:t>
            </a:r>
          </a:p>
          <a:p>
            <a:pPr marL="231655" indent="-231655" fontAlgn="t">
              <a:spcBef>
                <a:spcPts val="0"/>
              </a:spcBef>
              <a:buFont typeface="Arial" panose="020B0604020202020204" pitchFamily="34" charset="0"/>
              <a:buChar char="•"/>
            </a:pPr>
            <a:r>
              <a:rPr lang="en-US" sz="1500"/>
              <a:t>38 years with gains over 20%</a:t>
            </a:r>
          </a:p>
          <a:p>
            <a:pPr marL="231655" indent="-231655" fontAlgn="t">
              <a:spcBef>
                <a:spcPts val="0"/>
              </a:spcBef>
              <a:buFont typeface="Arial" panose="020B0604020202020204" pitchFamily="34" charset="0"/>
              <a:buChar char="•"/>
            </a:pPr>
            <a:r>
              <a:rPr lang="en-US" sz="1500"/>
              <a:t>Only 6 years with losses over 20%</a:t>
            </a:r>
          </a:p>
          <a:p>
            <a:pPr marL="231655" indent="-231655" fontAlgn="t">
              <a:spcBef>
                <a:spcPts val="0"/>
              </a:spcBef>
              <a:buFont typeface="Arial" panose="020B0604020202020204" pitchFamily="34" charset="0"/>
              <a:buChar char="•"/>
            </a:pPr>
            <a:r>
              <a:rPr lang="en-US" sz="1500"/>
              <a:t>A long‑term average return of 10.5%</a:t>
            </a:r>
          </a:p>
          <a:p>
            <a:pPr fontAlgn="t"/>
            <a:r>
              <a:rPr lang="en-US" sz="1500"/>
              <a:t>Based on the scoreboard alone, it may look obvious why long‑term investors often turn to stocks for growth. The historical record heavily leans green.</a:t>
            </a:r>
          </a:p>
          <a:p>
            <a:pPr fontAlgn="t"/>
            <a:r>
              <a:rPr lang="en-US" sz="1500"/>
              <a:t>But here’s the reality:</a:t>
            </a:r>
            <a:br>
              <a:rPr lang="en-US" sz="1500"/>
            </a:br>
            <a:r>
              <a:rPr lang="en-US" sz="1500"/>
              <a:t>Even with a scoreboard like this, many investors struggle to actually experience those long‑term returns.</a:t>
            </a:r>
          </a:p>
          <a:p>
            <a:pPr fontAlgn="t">
              <a:spcBef>
                <a:spcPts val="0"/>
              </a:spcBef>
            </a:pPr>
            <a:r>
              <a:rPr lang="en-US" sz="1500"/>
              <a:t>Why? Because the three MIT AgeLab insights explain how anxiety can derail even the best long‑term intentions:</a:t>
            </a:r>
          </a:p>
          <a:p>
            <a:pPr marL="238077" indent="-238077" fontAlgn="t">
              <a:spcBef>
                <a:spcPts val="0"/>
              </a:spcBef>
              <a:buFont typeface="+mj-lt"/>
              <a:buAutoNum type="arabicPeriod"/>
            </a:pPr>
            <a:r>
              <a:rPr lang="en-US" sz="1500"/>
              <a:t>We focus on the negative.</a:t>
            </a:r>
            <a:br>
              <a:rPr lang="en-US" sz="1500"/>
            </a:br>
            <a:r>
              <a:rPr lang="en-US" sz="1500"/>
              <a:t>Negative headlines and downturns feel more urgent than long stretches of positive years.</a:t>
            </a:r>
          </a:p>
          <a:p>
            <a:pPr marL="238077" indent="-238077" fontAlgn="t">
              <a:spcBef>
                <a:spcPts val="0"/>
              </a:spcBef>
              <a:buFont typeface="+mj-lt"/>
              <a:buAutoNum type="arabicPeriod"/>
            </a:pPr>
            <a:r>
              <a:rPr lang="en-US" sz="1500"/>
              <a:t>Ambiguity amplifies fear.</a:t>
            </a:r>
            <a:br>
              <a:rPr lang="en-US" sz="1500"/>
            </a:br>
            <a:r>
              <a:rPr lang="en-US" sz="1500"/>
              <a:t>When information is unclear during crises, anxiety spikes and confidence drops.</a:t>
            </a:r>
          </a:p>
          <a:p>
            <a:pPr marL="238077" indent="-238077" fontAlgn="t">
              <a:spcBef>
                <a:spcPts val="0"/>
              </a:spcBef>
              <a:buFont typeface="+mj-lt"/>
              <a:buAutoNum type="arabicPeriod"/>
            </a:pPr>
            <a:r>
              <a:rPr lang="en-US" sz="1500"/>
              <a:t>Losses feel more painful than gains feel good.</a:t>
            </a:r>
            <a:br>
              <a:rPr lang="en-US" sz="1500"/>
            </a:br>
            <a:r>
              <a:rPr lang="en-US" sz="1500"/>
              <a:t>That emotional imbalance naturally pushes investors toward caution, especially after sharp declines.</a:t>
            </a:r>
          </a:p>
          <a:p>
            <a:pPr fontAlgn="t"/>
            <a:r>
              <a:rPr lang="en-US" sz="1500"/>
              <a:t>Those instincts are normal—but they make it harder to stay invested consistently enough to capture the long‑term results this scoreboard reflects.</a:t>
            </a:r>
          </a:p>
          <a:p>
            <a:pPr fontAlgn="t"/>
            <a:r>
              <a:rPr lang="en-US" sz="1500"/>
              <a:t>And that’s really the value of this scoreboard: it shows what’s possible over the long term. But actually capturing those results requires keeping perspective through uncertainty. So in our last section, let’s talk about how to do exactly that.</a:t>
            </a:r>
          </a:p>
        </p:txBody>
      </p:sp>
      <p:sp>
        <p:nvSpPr>
          <p:cNvPr id="2" name="Slide Number Placeholder 1">
            <a:extLst>
              <a:ext uri="{FF2B5EF4-FFF2-40B4-BE49-F238E27FC236}">
                <a16:creationId xmlns:a16="http://schemas.microsoft.com/office/drawing/2014/main" id="{0224C7F3-D02E-6C11-9664-35591BC89919}"/>
              </a:ext>
            </a:extLst>
          </p:cNvPr>
          <p:cNvSpPr>
            <a:spLocks noGrp="1"/>
          </p:cNvSpPr>
          <p:nvPr>
            <p:ph type="sldNum" sz="quarter" idx="5"/>
          </p:nvPr>
        </p:nvSpPr>
        <p:spPr/>
        <p:txBody>
          <a:bodyPr/>
          <a:lstStyle/>
          <a:p>
            <a:pPr>
              <a:defRPr/>
            </a:pPr>
            <a:fld id="{F9CC64C5-72B8-48B3-9F32-B70947D2168E}" type="slidenum">
              <a:rPr lang="en-US" smtClean="0"/>
              <a:pPr>
                <a:defRPr/>
              </a:pPr>
              <a:t>14</a:t>
            </a:fld>
            <a:endParaRPr lang="en-US"/>
          </a:p>
        </p:txBody>
      </p:sp>
    </p:spTree>
    <p:extLst>
      <p:ext uri="{BB962C8B-B14F-4D97-AF65-F5344CB8AC3E}">
        <p14:creationId xmlns:p14="http://schemas.microsoft.com/office/powerpoint/2010/main" val="2186438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Finally, let’s discuss our last section: Maintaining Perspective</a:t>
            </a:r>
          </a:p>
        </p:txBody>
      </p:sp>
      <p:sp>
        <p:nvSpPr>
          <p:cNvPr id="5" name="Slide Number Placeholder 4"/>
          <p:cNvSpPr>
            <a:spLocks noGrp="1"/>
          </p:cNvSpPr>
          <p:nvPr>
            <p:ph type="sldNum" sz="quarter" idx="10"/>
          </p:nvPr>
        </p:nvSpPr>
        <p:spPr/>
        <p:txBody>
          <a:bodyPr/>
          <a:lstStyle/>
          <a:p>
            <a:fld id="{F9CC64C5-72B8-48B3-9F32-B70947D2168E}" type="slidenum">
              <a:rPr lang="en-US" smtClean="0"/>
              <a:pPr/>
              <a:t>15</a:t>
            </a:fld>
            <a:endParaRPr lang="en-US"/>
          </a:p>
        </p:txBody>
      </p:sp>
      <p:sp>
        <p:nvSpPr>
          <p:cNvPr id="7" name="Slide Image Placeholder 6">
            <a:extLst>
              <a:ext uri="{FF2B5EF4-FFF2-40B4-BE49-F238E27FC236}">
                <a16:creationId xmlns:a16="http://schemas.microsoft.com/office/drawing/2014/main" id="{E9DDB130-2BDB-6424-F5C0-0BE24125888A}"/>
              </a:ext>
            </a:extLst>
          </p:cNvPr>
          <p:cNvSpPr>
            <a:spLocks noGrp="1" noRot="1" noChangeAspect="1"/>
          </p:cNvSpPr>
          <p:nvPr>
            <p:ph type="sldImg"/>
          </p:nvPr>
        </p:nvSpPr>
        <p:spPr/>
      </p:sp>
    </p:spTree>
    <p:extLst>
      <p:ext uri="{BB962C8B-B14F-4D97-AF65-F5344CB8AC3E}">
        <p14:creationId xmlns:p14="http://schemas.microsoft.com/office/powerpoint/2010/main" val="3790405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fontAlgn="t"/>
            <a:r>
              <a:rPr lang="en-US"/>
              <a:t>These three practices </a:t>
            </a:r>
            <a:r>
              <a:rPr lang="en-US" b="1"/>
              <a:t>can help</a:t>
            </a:r>
            <a:r>
              <a:rPr lang="en-US"/>
              <a:t> counter the instinctual behaviors we talked about earlier:</a:t>
            </a:r>
          </a:p>
          <a:p>
            <a:pPr marL="238077" indent="-238077" fontAlgn="t">
              <a:buFont typeface="+mj-lt"/>
              <a:buAutoNum type="arabicPeriod"/>
            </a:pPr>
            <a:r>
              <a:rPr lang="en-US" b="1"/>
              <a:t>Don’t Overlook the Positive</a:t>
            </a:r>
            <a:br>
              <a:rPr lang="en-US" b="1"/>
            </a:br>
            <a:r>
              <a:rPr lang="en-US"/>
              <a:t>In uncertain times, negative news dominates, making it easy to overlook the positive developments happening in the background.</a:t>
            </a:r>
          </a:p>
          <a:p>
            <a:pPr marL="238077" indent="-238077" fontAlgn="t">
              <a:buFont typeface="+mj-lt"/>
              <a:buAutoNum type="arabicPeriod"/>
            </a:pPr>
            <a:r>
              <a:rPr lang="en-US" b="1"/>
              <a:t>Have a Plan</a:t>
            </a:r>
            <a:br>
              <a:rPr lang="en-US" b="1"/>
            </a:br>
            <a:r>
              <a:rPr lang="en-US"/>
              <a:t>A clear plan can help anchor decisions when markets become stressful or unpredictable.</a:t>
            </a:r>
          </a:p>
          <a:p>
            <a:pPr marL="238077" indent="-238077" fontAlgn="t">
              <a:buFont typeface="+mj-lt"/>
              <a:buAutoNum type="arabicPeriod"/>
            </a:pPr>
            <a:r>
              <a:rPr lang="en-US" b="1"/>
              <a:t>Expect Volatility</a:t>
            </a:r>
            <a:br>
              <a:rPr lang="en-US" b="1"/>
            </a:br>
            <a:r>
              <a:rPr lang="en-US"/>
              <a:t>Ups and downs are normal. Expecting them can help reduce the urge to react emotionally.</a:t>
            </a:r>
          </a:p>
          <a:p>
            <a:pPr fontAlgn="t"/>
            <a:r>
              <a:rPr lang="en-US"/>
              <a:t>With those principles in mind, let’s look at some long‑term positive trends that often get overshadowed during periods of uncertainty.</a:t>
            </a:r>
          </a:p>
        </p:txBody>
      </p:sp>
      <p:sp>
        <p:nvSpPr>
          <p:cNvPr id="6" name="Slide Number Placeholder 5"/>
          <p:cNvSpPr>
            <a:spLocks noGrp="1"/>
          </p:cNvSpPr>
          <p:nvPr>
            <p:ph type="sldNum" sz="quarter" idx="5"/>
          </p:nvPr>
        </p:nvSpPr>
        <p:spPr/>
        <p:txBody>
          <a:bodyPr/>
          <a:lstStyle/>
          <a:p>
            <a:fld id="{F9CC64C5-72B8-48B3-9F32-B70947D2168E}" type="slidenum">
              <a:rPr lang="en-US" smtClean="0"/>
              <a:pPr/>
              <a:t>16</a:t>
            </a:fld>
            <a:endParaRPr lang="en-US"/>
          </a:p>
        </p:txBody>
      </p:sp>
      <p:sp>
        <p:nvSpPr>
          <p:cNvPr id="9" name="Slide Image Placeholder 8">
            <a:extLst>
              <a:ext uri="{FF2B5EF4-FFF2-40B4-BE49-F238E27FC236}">
                <a16:creationId xmlns:a16="http://schemas.microsoft.com/office/drawing/2014/main" id="{CB8C6C85-F80B-A0CC-52D9-21DCAD8757F1}"/>
              </a:ext>
            </a:extLst>
          </p:cNvPr>
          <p:cNvSpPr>
            <a:spLocks noGrp="1" noRot="1" noChangeAspect="1"/>
          </p:cNvSpPr>
          <p:nvPr>
            <p:ph type="sldImg"/>
          </p:nvPr>
        </p:nvSpPr>
        <p:spPr/>
      </p:sp>
    </p:spTree>
    <p:extLst>
      <p:ext uri="{BB962C8B-B14F-4D97-AF65-F5344CB8AC3E}">
        <p14:creationId xmlns:p14="http://schemas.microsoft.com/office/powerpoint/2010/main" val="2153019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b="1"/>
              <a:t>The first way to maintain perspective during uncertain times is simple:</a:t>
            </a:r>
            <a:r>
              <a:rPr lang="en-US"/>
              <a:t> </a:t>
            </a:r>
            <a:r>
              <a:rPr lang="en-US" i="1"/>
              <a:t>Don’t overlook the positive.</a:t>
            </a:r>
            <a:endParaRPr lang="en-US"/>
          </a:p>
          <a:p>
            <a:pPr fontAlgn="t"/>
            <a:r>
              <a:rPr lang="en-US"/>
              <a:t>Big innovations often take decades to develop before they suddenly gain traction. You never know </a:t>
            </a:r>
            <a:r>
              <a:rPr lang="en-US" i="1"/>
              <a:t>when</a:t>
            </a:r>
            <a:r>
              <a:rPr lang="en-US"/>
              <a:t> that moment will come—but when it does, it can have a tremendous impact and help drive markets higher.</a:t>
            </a:r>
          </a:p>
          <a:p>
            <a:pPr marL="238077" indent="-238077" fontAlgn="t">
              <a:buFont typeface="Arial" panose="020B0604020202020204" pitchFamily="34" charset="0"/>
              <a:buChar char="•"/>
            </a:pPr>
            <a:r>
              <a:rPr lang="en-US" b="1"/>
              <a:t>Electric cars</a:t>
            </a:r>
            <a:r>
              <a:rPr lang="en-US"/>
              <a:t>—long before Tesla, early electric vehicles were already on the roads in the </a:t>
            </a:r>
            <a:r>
              <a:rPr lang="en-US" b="1"/>
              <a:t>late 1800s</a:t>
            </a:r>
            <a:r>
              <a:rPr lang="en-US"/>
              <a:t>.</a:t>
            </a:r>
          </a:p>
          <a:p>
            <a:pPr marL="238077" indent="-238077" fontAlgn="t">
              <a:buFont typeface="Arial" panose="020B0604020202020204" pitchFamily="34" charset="0"/>
              <a:buChar char="•"/>
            </a:pPr>
            <a:r>
              <a:rPr lang="en-US" b="1"/>
              <a:t>AI</a:t>
            </a:r>
            <a:r>
              <a:rPr lang="en-US"/>
              <a:t>—the concept and the term “artificial intelligence” emerged in the </a:t>
            </a:r>
            <a:r>
              <a:rPr lang="en-US" b="1"/>
              <a:t>1950s–1960s</a:t>
            </a:r>
            <a:r>
              <a:rPr lang="en-US"/>
              <a:t>.</a:t>
            </a:r>
          </a:p>
          <a:p>
            <a:pPr marL="238077" indent="-238077" fontAlgn="t">
              <a:buFont typeface="Arial" panose="020B0604020202020204" pitchFamily="34" charset="0"/>
              <a:buChar char="•"/>
            </a:pPr>
            <a:r>
              <a:rPr lang="en-US" b="1"/>
              <a:t>Video conferencing</a:t>
            </a:r>
            <a:r>
              <a:rPr lang="en-US"/>
              <a:t>—early demonstrations go back to </a:t>
            </a:r>
            <a:r>
              <a:rPr lang="en-US" b="1"/>
              <a:t>1927</a:t>
            </a:r>
            <a:r>
              <a:rPr lang="en-US"/>
              <a:t>, with AT&amp;T’s Picturephone debuting in </a:t>
            </a:r>
            <a:r>
              <a:rPr lang="en-US" b="1"/>
              <a:t>1964</a:t>
            </a:r>
            <a:r>
              <a:rPr lang="en-US"/>
              <a:t>, but widespread adoption didn’t happen until the </a:t>
            </a:r>
            <a:r>
              <a:rPr lang="en-US" b="1"/>
              <a:t>2020 pandemic era</a:t>
            </a:r>
            <a:r>
              <a:rPr lang="en-US"/>
              <a:t>.</a:t>
            </a:r>
          </a:p>
          <a:p>
            <a:pPr marL="238077" indent="-238077" fontAlgn="t">
              <a:buFont typeface="Arial" panose="020B0604020202020204" pitchFamily="34" charset="0"/>
              <a:buChar char="•"/>
            </a:pPr>
            <a:r>
              <a:rPr lang="en-US" b="1"/>
              <a:t>Apple’s evolution</a:t>
            </a:r>
            <a:r>
              <a:rPr lang="en-US"/>
              <a:t>—Apple was founded in </a:t>
            </a:r>
            <a:r>
              <a:rPr lang="en-US" b="1"/>
              <a:t>1976</a:t>
            </a:r>
            <a:r>
              <a:rPr lang="en-US"/>
              <a:t>, introduced the iPod in </a:t>
            </a:r>
            <a:r>
              <a:rPr lang="en-US" b="1"/>
              <a:t>2001</a:t>
            </a:r>
            <a:r>
              <a:rPr lang="en-US"/>
              <a:t>, and the iPhone arrived in </a:t>
            </a:r>
            <a:r>
              <a:rPr lang="en-US" b="1"/>
              <a:t>2007</a:t>
            </a:r>
            <a:r>
              <a:rPr lang="en-US"/>
              <a:t> after decades of iteration.</a:t>
            </a:r>
          </a:p>
          <a:p>
            <a:pPr fontAlgn="t"/>
            <a:r>
              <a:rPr lang="en-US" b="1"/>
              <a:t>Sometimes, the biggest breakthroughs come after long periods of doubt or downturn.</a:t>
            </a:r>
            <a:endParaRPr lang="en-US"/>
          </a:p>
          <a:p>
            <a:pPr fontAlgn="t"/>
            <a:r>
              <a:rPr lang="en-US"/>
              <a:t>Let’s look at some of the positive innovations unfolding right now that often get overshadowed during periods of uncertainty.</a:t>
            </a:r>
          </a:p>
        </p:txBody>
      </p:sp>
      <p:sp>
        <p:nvSpPr>
          <p:cNvPr id="4" name="Slide Number Placeholder 3"/>
          <p:cNvSpPr>
            <a:spLocks noGrp="1"/>
          </p:cNvSpPr>
          <p:nvPr>
            <p:ph type="sldNum" sz="quarter" idx="5"/>
          </p:nvPr>
        </p:nvSpPr>
        <p:spPr/>
        <p:txBody>
          <a:bodyPr/>
          <a:lstStyle/>
          <a:p>
            <a:pPr>
              <a:defRPr/>
            </a:pPr>
            <a:fld id="{F9CC64C5-72B8-48B3-9F32-B70947D2168E}" type="slidenum">
              <a:rPr lang="en-US" smtClean="0"/>
              <a:pPr>
                <a:defRPr/>
              </a:pPr>
              <a:t>17</a:t>
            </a:fld>
            <a:endParaRPr lang="en-US"/>
          </a:p>
        </p:txBody>
      </p:sp>
    </p:spTree>
    <p:extLst>
      <p:ext uri="{BB962C8B-B14F-4D97-AF65-F5344CB8AC3E}">
        <p14:creationId xmlns:p14="http://schemas.microsoft.com/office/powerpoint/2010/main" val="3856463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01999" y="6153589"/>
            <a:ext cx="8784881" cy="6151432"/>
          </a:xfrm>
        </p:spPr>
        <p:txBody>
          <a:bodyPr/>
          <a:lstStyle/>
          <a:p>
            <a:r>
              <a:rPr lang="en-US" sz="1400"/>
              <a:t>Even when uncertainty dominates the headlines, meaningful innovation continues behind the scenes. These breakthroughs often build quietly for years before suddenly reshaping everyday life—and markets.</a:t>
            </a:r>
          </a:p>
          <a:p>
            <a:pPr marL="178559" indent="-178559">
              <a:buFont typeface="Arial" panose="020B0604020202020204" pitchFamily="34" charset="0"/>
              <a:buChar char="•"/>
            </a:pPr>
            <a:r>
              <a:rPr lang="en-US" sz="1400" b="1"/>
              <a:t>Scaling Up the Future of Air Travel</a:t>
            </a:r>
            <a:br>
              <a:rPr lang="en-US" sz="1400"/>
            </a:br>
            <a:r>
              <a:rPr lang="en-US" sz="1400"/>
              <a:t>Electric air‑taxi technology is moving toward real production, with companies expanding facilities and working toward certification. It’s early, but it signals real progress toward short, on‑demand urban flights.</a:t>
            </a:r>
            <a:br>
              <a:rPr lang="en-US" sz="1400"/>
            </a:br>
            <a:r>
              <a:rPr lang="en-US" sz="1400"/>
              <a:t>Source: Air taxi maker Joby buys new Ohio factory, more than doubles manufacturing footprint as it vies for FAA approval, CNBC, 1/7/26</a:t>
            </a:r>
          </a:p>
          <a:p>
            <a:pPr marL="178559" indent="-178559">
              <a:buFont typeface="Arial" panose="020B0604020202020204" pitchFamily="34" charset="0"/>
              <a:buChar char="•"/>
            </a:pPr>
            <a:r>
              <a:rPr lang="en-US" sz="1400" b="1"/>
              <a:t>Blood Tests Catch Problems Earlier</a:t>
            </a:r>
            <a:br>
              <a:rPr lang="en-US" sz="1400"/>
            </a:br>
            <a:r>
              <a:rPr lang="en-US" sz="1400"/>
              <a:t>Wouldn’t it be nice to spot health problems before they get serious? Newly developed AI blood tests can screen for multiple cancers and other conditions from one sample. Early detection saves lives—and with access expanding rapidly, these once‑advanced tools are becoming far more affordable to use.</a:t>
            </a:r>
            <a:br>
              <a:rPr lang="en-US" sz="1400"/>
            </a:br>
            <a:r>
              <a:rPr lang="en-US" sz="1400"/>
              <a:t>Source: Mayo Clinic AI Tool Finds Early Signs of Blood Mutations Linked to Cancer and Heart Disease, Mayo Clinic, 7/30/25</a:t>
            </a:r>
          </a:p>
          <a:p>
            <a:pPr marL="178559" indent="-178559">
              <a:buFont typeface="Arial" panose="020B0604020202020204" pitchFamily="34" charset="0"/>
              <a:buChar char="•"/>
            </a:pPr>
            <a:r>
              <a:rPr lang="en-US" sz="1400" b="1"/>
              <a:t>A Smarter Kind of Helper for the Home</a:t>
            </a:r>
            <a:br>
              <a:rPr lang="en-US" sz="1400"/>
            </a:br>
            <a:r>
              <a:rPr lang="en-US" sz="1400"/>
              <a:t>Tesla’s Optimus is being designed to learn the world the way people do—seeing, understanding, and adapting to new situations. As production scales, the goal is clear: a home robot that can take on everyday chores like dishes, laundry, and tidying, without needing everything pre‑programmed.</a:t>
            </a:r>
            <a:br>
              <a:rPr lang="en-US" sz="1400"/>
            </a:br>
            <a:r>
              <a:rPr lang="en-US" sz="1400"/>
              <a:t>Source: Is China About To “BYD” Tesla’s Humanoid Dreams? Forbes, 2/20/26</a:t>
            </a:r>
          </a:p>
          <a:p>
            <a:pPr marL="178559" indent="-178559" defTabSz="952314">
              <a:buFont typeface="Arial" panose="020B0604020202020204" pitchFamily="34" charset="0"/>
              <a:buChar char="•"/>
              <a:defRPr/>
            </a:pPr>
            <a:r>
              <a:rPr lang="en-US" sz="1400" b="1"/>
              <a:t>AI Helpers That Make Everyday Life Easier</a:t>
            </a:r>
            <a:br>
              <a:rPr lang="en-US" sz="1400"/>
            </a:br>
            <a:r>
              <a:rPr lang="en-US" sz="1400"/>
              <a:t>I’m not going to tell you that any technology is all good or all bad—and the same is true of AI. But if we focus on how it can genuinely help for a moment, new digital tools are emerging that can assist older adults with everyday tasks like organizing information, keeping track of important documents, or spotting potential fraud. These are practical, day‑to‑day benefits designed to make life a little easier. </a:t>
            </a:r>
            <a:br>
              <a:rPr lang="en-US" sz="1400"/>
            </a:br>
            <a:r>
              <a:rPr lang="en-US" sz="1400"/>
              <a:t>Source: Older Adults Want AI to Show Up in Practical Ways, AARP, 1/13/26</a:t>
            </a:r>
          </a:p>
          <a:p>
            <a:r>
              <a:rPr lang="en-US" sz="1400"/>
              <a:t>Next, let’s look at what can happen to our investment returns if we focus too much on the negative and not as much on the positive.</a:t>
            </a:r>
          </a:p>
          <a:p>
            <a:endParaRPr lang="en-US" sz="1400"/>
          </a:p>
        </p:txBody>
      </p:sp>
      <p:sp>
        <p:nvSpPr>
          <p:cNvPr id="2" name="Slide Number Placeholder 1"/>
          <p:cNvSpPr>
            <a:spLocks noGrp="1"/>
          </p:cNvSpPr>
          <p:nvPr>
            <p:ph type="sldNum" sz="quarter" idx="10"/>
          </p:nvPr>
        </p:nvSpPr>
        <p:spPr/>
        <p:txBody>
          <a:bodyPr/>
          <a:lstStyle/>
          <a:p>
            <a:fld id="{F9CC64C5-72B8-48B3-9F32-B70947D2168E}" type="slidenum">
              <a:rPr lang="en-US" smtClean="0"/>
              <a:pPr/>
              <a:t>18</a:t>
            </a:fld>
            <a:endParaRPr lang="en-US"/>
          </a:p>
        </p:txBody>
      </p:sp>
      <p:sp>
        <p:nvSpPr>
          <p:cNvPr id="6" name="Slide Image Placeholder 5">
            <a:extLst>
              <a:ext uri="{FF2B5EF4-FFF2-40B4-BE49-F238E27FC236}">
                <a16:creationId xmlns:a16="http://schemas.microsoft.com/office/drawing/2014/main" id="{218B6198-4C61-9508-7B3B-96600E44029D}"/>
              </a:ext>
            </a:extLst>
          </p:cNvPr>
          <p:cNvSpPr>
            <a:spLocks noGrp="1" noRot="1" noChangeAspect="1"/>
          </p:cNvSpPr>
          <p:nvPr>
            <p:ph type="sldImg"/>
          </p:nvPr>
        </p:nvSpPr>
        <p:spPr/>
      </p:sp>
    </p:spTree>
    <p:extLst>
      <p:ext uri="{BB962C8B-B14F-4D97-AF65-F5344CB8AC3E}">
        <p14:creationId xmlns:p14="http://schemas.microsoft.com/office/powerpoint/2010/main" val="145724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b="1"/>
              <a:t>The second way to maintain perspective during uncertain times:</a:t>
            </a:r>
            <a:r>
              <a:rPr lang="en-US"/>
              <a:t> </a:t>
            </a:r>
            <a:r>
              <a:rPr lang="en-US" i="1"/>
              <a:t>Have a plan.</a:t>
            </a:r>
            <a:br>
              <a:rPr lang="en-US"/>
            </a:br>
            <a:r>
              <a:rPr lang="en-US"/>
              <a:t>This slide has two separate charts, so let’s walk through them one at a time.</a:t>
            </a:r>
          </a:p>
          <a:p>
            <a:pPr fontAlgn="t"/>
            <a:r>
              <a:rPr lang="en-US" b="1"/>
              <a:t>Left Chart—“Good Days Happen in Bad Markets”</a:t>
            </a:r>
          </a:p>
          <a:p>
            <a:pPr fontAlgn="t"/>
            <a:r>
              <a:rPr lang="en-US"/>
              <a:t>During a bear market, it’s completely natural for investors to want to move toward “safer” investments to stop the losses. That instinct makes perfect sense in the moment.</a:t>
            </a:r>
            <a:br>
              <a:rPr lang="en-US"/>
            </a:br>
            <a:r>
              <a:rPr lang="en-US"/>
              <a:t>But what surprises most people is this: many of the </a:t>
            </a:r>
            <a:r>
              <a:rPr lang="en-US" b="1"/>
              <a:t>best days in the market actually occur during or just as they’re starting to recover.</a:t>
            </a:r>
            <a:endParaRPr lang="en-US"/>
          </a:p>
          <a:p>
            <a:pPr fontAlgn="t"/>
            <a:r>
              <a:rPr lang="en-US"/>
              <a:t>This chart highlights that pattern—strong positive days often show up when confidence is lowest. And without a plan in place, those days are easy to miss.</a:t>
            </a:r>
          </a:p>
          <a:p>
            <a:pPr fontAlgn="t"/>
            <a:r>
              <a:rPr lang="en-US" b="1"/>
              <a:t>Right Chart—“Missing the Market’s Best Days Has Been Costly”</a:t>
            </a:r>
          </a:p>
          <a:p>
            <a:pPr fontAlgn="t"/>
            <a:r>
              <a:rPr lang="en-US"/>
              <a:t>The second chart speaks to another very human reaction: when markets fall sharply, the instinct is to get out of equities and wait for things to feel more stable.</a:t>
            </a:r>
            <a:br>
              <a:rPr lang="en-US"/>
            </a:br>
            <a:r>
              <a:rPr lang="en-US"/>
              <a:t>But stepping out—even temporarily—can mean missing just a handful of those powerful rebound days we saw on the left side. And missing even a few of them can dramatically reduce long‑term returns.</a:t>
            </a:r>
          </a:p>
          <a:p>
            <a:pPr fontAlgn="t"/>
            <a:r>
              <a:rPr lang="en-US"/>
              <a:t>A plan helps temper that instinct—so decisions are guided by strategy rather than stress.</a:t>
            </a:r>
          </a:p>
          <a:p>
            <a:pPr fontAlgn="t"/>
            <a:r>
              <a:rPr lang="en-US"/>
              <a:t>Let’s build on that idea by looking at why a </a:t>
            </a:r>
            <a:r>
              <a:rPr lang="en-US" b="1"/>
              <a:t>diversified approach</a:t>
            </a:r>
            <a:r>
              <a:rPr lang="en-US"/>
              <a:t> can help create steadier experiences through all kinds of market environments.</a:t>
            </a:r>
          </a:p>
        </p:txBody>
      </p:sp>
      <p:sp>
        <p:nvSpPr>
          <p:cNvPr id="4" name="Slide Number Placeholder 3"/>
          <p:cNvSpPr>
            <a:spLocks noGrp="1"/>
          </p:cNvSpPr>
          <p:nvPr>
            <p:ph type="sldNum" sz="quarter" idx="5"/>
          </p:nvPr>
        </p:nvSpPr>
        <p:spPr/>
        <p:txBody>
          <a:bodyPr/>
          <a:lstStyle/>
          <a:p>
            <a:pPr>
              <a:defRPr/>
            </a:pPr>
            <a:fld id="{F9CC64C5-72B8-48B3-9F32-B70947D2168E}" type="slidenum">
              <a:rPr lang="en-US" smtClean="0"/>
              <a:pPr>
                <a:defRPr/>
              </a:pPr>
              <a:t>19</a:t>
            </a:fld>
            <a:endParaRPr lang="en-US"/>
          </a:p>
        </p:txBody>
      </p:sp>
    </p:spTree>
    <p:extLst>
      <p:ext uri="{BB962C8B-B14F-4D97-AF65-F5344CB8AC3E}">
        <p14:creationId xmlns:p14="http://schemas.microsoft.com/office/powerpoint/2010/main" val="3116794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Notes Placeholder 2"/>
          <p:cNvSpPr>
            <a:spLocks noGrp="1"/>
          </p:cNvSpPr>
          <p:nvPr>
            <p:ph type="body" idx="1"/>
          </p:nvPr>
        </p:nvSpPr>
        <p:spPr/>
        <p:txBody>
          <a:bodyPr/>
          <a:lstStyle/>
          <a:p>
            <a:r>
              <a:rPr lang="en-US"/>
              <a:t>Before we jump into the content, I want to spend just a minute on who the MIT AgeLab is and why their work matters.</a:t>
            </a:r>
          </a:p>
          <a:p>
            <a:r>
              <a:rPr lang="en-US"/>
              <a:t>The AgeLab is part of MIT’s School of Engineering, but it pulls in experts from across the university—everything from management and architecture to social sciences. Their focus is really practical: understanding how longer lives are changing the way people live, work, and make decisions, and then turning that insight into solutions that actually help people function better as they age.</a:t>
            </a:r>
          </a:p>
          <a:p>
            <a:r>
              <a:rPr lang="en-US"/>
              <a:t>They study how people think, behave, and adapt across different life stages—and those insights are especially valuable in financial services, where longer lifespans are reshaping planning, priorities, and expectations.</a:t>
            </a:r>
          </a:p>
          <a:p>
            <a:r>
              <a:rPr lang="en-US"/>
              <a:t>At the heart of their work is a simple idea: we’re living longer than any generation before us. That ‘longevity bonus’ comes with huge opportunities—but it also requires new ways of thinking about life, health, and money.</a:t>
            </a:r>
          </a:p>
          <a:p>
            <a:endParaRPr lang="en-US"/>
          </a:p>
        </p:txBody>
      </p:sp>
      <p:sp>
        <p:nvSpPr>
          <p:cNvPr id="38916" name="Slide Number Placeholder 3"/>
          <p:cNvSpPr txBox="1">
            <a:spLocks noGrp="1"/>
          </p:cNvSpPr>
          <p:nvPr/>
        </p:nvSpPr>
        <p:spPr bwMode="auto">
          <a:xfrm>
            <a:off x="5610820" y="12305021"/>
            <a:ext cx="4293031" cy="646842"/>
          </a:xfrm>
          <a:prstGeom prst="rect">
            <a:avLst/>
          </a:prstGeom>
          <a:noFill/>
          <a:ln w="9525">
            <a:noFill/>
            <a:miter lim="800000"/>
            <a:headEnd/>
            <a:tailEnd/>
          </a:ln>
        </p:spPr>
        <p:txBody>
          <a:bodyPr lIns="130432" tIns="65212" rIns="130432" bIns="65212" anchor="b"/>
          <a:lstStyle/>
          <a:p>
            <a:pPr algn="r"/>
            <a:fld id="{D514C5EA-D6AE-4630-BD36-25527B3D4096}" type="slidenum">
              <a:rPr lang="en-US" sz="1600" b="0">
                <a:latin typeface="Calibri" panose="020F0502020204030204" pitchFamily="34" charset="0"/>
              </a:rPr>
              <a:pPr algn="r"/>
              <a:t>2</a:t>
            </a:fld>
            <a:endParaRPr lang="en-US" sz="1600" b="0">
              <a:latin typeface="Calibri" panose="020F0502020204030204" pitchFamily="34" charset="0"/>
            </a:endParaRPr>
          </a:p>
        </p:txBody>
      </p:sp>
      <p:sp>
        <p:nvSpPr>
          <p:cNvPr id="2" name="Slide Number Placeholder 1"/>
          <p:cNvSpPr>
            <a:spLocks noGrp="1"/>
          </p:cNvSpPr>
          <p:nvPr>
            <p:ph type="sldNum" sz="quarter" idx="10"/>
          </p:nvPr>
        </p:nvSpPr>
        <p:spPr/>
        <p:txBody>
          <a:bodyPr/>
          <a:lstStyle/>
          <a:p>
            <a:fld id="{F9CC64C5-72B8-48B3-9F32-B70947D2168E}" type="slidenum">
              <a:rPr lang="en-US" smtClean="0"/>
              <a:pPr/>
              <a:t>2</a:t>
            </a:fld>
            <a:endParaRPr lang="en-US"/>
          </a:p>
        </p:txBody>
      </p:sp>
      <p:sp>
        <p:nvSpPr>
          <p:cNvPr id="5" name="Slide Image Placeholder 4">
            <a:extLst>
              <a:ext uri="{FF2B5EF4-FFF2-40B4-BE49-F238E27FC236}">
                <a16:creationId xmlns:a16="http://schemas.microsoft.com/office/drawing/2014/main" id="{698E3671-5EC0-18D2-A798-068BD6C02CBA}"/>
              </a:ext>
            </a:extLst>
          </p:cNvPr>
          <p:cNvSpPr>
            <a:spLocks noGrp="1" noRot="1" noChangeAspect="1"/>
          </p:cNvSpPr>
          <p:nvPr>
            <p:ph type="sldImg"/>
          </p:nvPr>
        </p:nvSpPr>
        <p:spPr/>
      </p:sp>
    </p:spTree>
    <p:extLst>
      <p:ext uri="{BB962C8B-B14F-4D97-AF65-F5344CB8AC3E}">
        <p14:creationId xmlns:p14="http://schemas.microsoft.com/office/powerpoint/2010/main" val="3972854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CA36E-27BE-EA42-C694-AD3C2DC80FC6}"/>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788D771D-07AE-E6B4-1446-179691582028}"/>
              </a:ext>
            </a:extLst>
          </p:cNvPr>
          <p:cNvSpPr>
            <a:spLocks noGrp="1"/>
          </p:cNvSpPr>
          <p:nvPr>
            <p:ph type="body" idx="1"/>
          </p:nvPr>
        </p:nvSpPr>
        <p:spPr/>
        <p:txBody>
          <a:bodyPr/>
          <a:lstStyle/>
          <a:p>
            <a:pPr fontAlgn="t"/>
            <a:r>
              <a:rPr lang="en-US"/>
              <a:t>When markets feel uncertain, it’s easy to think the answer is simply </a:t>
            </a:r>
            <a:r>
              <a:rPr lang="en-US" b="1"/>
              <a:t>avoiding downturns</a:t>
            </a:r>
            <a:r>
              <a:rPr lang="en-US"/>
              <a:t>. But there’s a flip side that trips investors up just as often: </a:t>
            </a:r>
            <a:r>
              <a:rPr lang="en-US" b="1"/>
              <a:t>chasing winners</a:t>
            </a:r>
            <a:r>
              <a:rPr lang="en-US"/>
              <a:t>—always trying to pile into whatever was hot last year.</a:t>
            </a:r>
          </a:p>
          <a:p>
            <a:pPr fontAlgn="t"/>
            <a:r>
              <a:rPr lang="en-US"/>
              <a:t>This chart makes the problem visible. </a:t>
            </a:r>
            <a:r>
              <a:rPr lang="en-US" b="1"/>
              <a:t>Leaders rotate.</a:t>
            </a:r>
            <a:r>
              <a:rPr lang="en-US"/>
              <a:t> The “top” box one year often </a:t>
            </a:r>
            <a:r>
              <a:rPr lang="en-US" b="1"/>
              <a:t>doesn’t stay there</a:t>
            </a:r>
            <a:r>
              <a:rPr lang="en-US"/>
              <a:t>—and it’s common to see yesterday’s winner drift toward the </a:t>
            </a:r>
            <a:r>
              <a:rPr lang="en-US" b="1"/>
              <a:t>bottom</a:t>
            </a:r>
            <a:r>
              <a:rPr lang="en-US"/>
              <a:t> in later years. Predicting the next leader is hard; reacting to the last one is even harder.</a:t>
            </a:r>
          </a:p>
          <a:p>
            <a:pPr fontAlgn="t"/>
            <a:r>
              <a:rPr lang="en-US" b="1"/>
              <a:t>Question for the room:</a:t>
            </a:r>
            <a:br>
              <a:rPr lang="en-US"/>
            </a:br>
            <a:r>
              <a:rPr lang="en-US"/>
              <a:t>When you look at this, do any </a:t>
            </a:r>
            <a:r>
              <a:rPr lang="en-US" b="1"/>
              <a:t>boxes</a:t>
            </a:r>
            <a:r>
              <a:rPr lang="en-US"/>
              <a:t> stand out?</a:t>
            </a:r>
            <a:br>
              <a:rPr lang="en-US"/>
            </a:br>
            <a:r>
              <a:rPr lang="en-US"/>
              <a:t>Most people point to the </a:t>
            </a:r>
            <a:r>
              <a:rPr lang="en-US" b="1"/>
              <a:t>white boxes</a:t>
            </a:r>
            <a:r>
              <a:rPr lang="en-US"/>
              <a:t>—steady, never at the very top, but importantly </a:t>
            </a:r>
            <a:r>
              <a:rPr lang="en-US" b="1"/>
              <a:t>not at the bottom</a:t>
            </a:r>
            <a:r>
              <a:rPr lang="en-US"/>
              <a:t> either. That white row represents a diversified mix.</a:t>
            </a:r>
          </a:p>
          <a:p>
            <a:pPr fontAlgn="t"/>
            <a:r>
              <a:rPr lang="en-US" b="1"/>
              <a:t>Bottom line:</a:t>
            </a:r>
            <a:r>
              <a:rPr lang="en-US"/>
              <a:t> Diversification doesn’t eliminate ups and downs, but it </a:t>
            </a:r>
            <a:r>
              <a:rPr lang="en-US" b="1"/>
              <a:t>reduces the need to guess</a:t>
            </a:r>
            <a:r>
              <a:rPr lang="en-US"/>
              <a:t> which box will win next and </a:t>
            </a:r>
            <a:r>
              <a:rPr lang="en-US" b="1"/>
              <a:t>helps smooth the experience</a:t>
            </a:r>
            <a:r>
              <a:rPr lang="en-US"/>
              <a:t> so you’re not constantly jumping from last year’s leader to tomorrow’s laggard.</a:t>
            </a:r>
          </a:p>
          <a:p>
            <a:pPr fontAlgn="t"/>
            <a:r>
              <a:rPr lang="en-US"/>
              <a:t>Now that we’ve covered why a plan and diversification matter, let’s level‑set expectations—</a:t>
            </a:r>
            <a:r>
              <a:rPr lang="en-US" b="1"/>
              <a:t>volatility is normal</a:t>
            </a:r>
            <a:r>
              <a:rPr lang="en-US"/>
              <a:t>—and look at what large market drops have looked like over time.</a:t>
            </a:r>
          </a:p>
        </p:txBody>
      </p:sp>
      <p:sp>
        <p:nvSpPr>
          <p:cNvPr id="4" name="Slide Number Placeholder 3">
            <a:extLst>
              <a:ext uri="{FF2B5EF4-FFF2-40B4-BE49-F238E27FC236}">
                <a16:creationId xmlns:a16="http://schemas.microsoft.com/office/drawing/2014/main" id="{0D1046C7-E8AD-B9A2-CFB7-6EFCCAC378FD}"/>
              </a:ext>
            </a:extLst>
          </p:cNvPr>
          <p:cNvSpPr>
            <a:spLocks noGrp="1"/>
          </p:cNvSpPr>
          <p:nvPr>
            <p:ph type="sldNum" sz="quarter" idx="10"/>
          </p:nvPr>
        </p:nvSpPr>
        <p:spPr/>
        <p:txBody>
          <a:bodyPr/>
          <a:lstStyle/>
          <a:p>
            <a:pPr defTabSz="952089">
              <a:defRPr/>
            </a:pPr>
            <a:fld id="{F9CC64C5-72B8-48B3-9F32-B70947D2168E}" type="slidenum">
              <a:rPr lang="en-US">
                <a:solidFill>
                  <a:srgbClr val="000000"/>
                </a:solidFill>
              </a:rPr>
              <a:pPr defTabSz="952089">
                <a:defRPr/>
              </a:pPr>
              <a:t>20</a:t>
            </a:fld>
            <a:endParaRPr lang="en-US">
              <a:solidFill>
                <a:srgbClr val="000000"/>
              </a:solidFill>
            </a:endParaRPr>
          </a:p>
        </p:txBody>
      </p:sp>
      <p:sp>
        <p:nvSpPr>
          <p:cNvPr id="7" name="Slide Image Placeholder 6">
            <a:extLst>
              <a:ext uri="{FF2B5EF4-FFF2-40B4-BE49-F238E27FC236}">
                <a16:creationId xmlns:a16="http://schemas.microsoft.com/office/drawing/2014/main" id="{67678B6E-799E-DB3A-B0F3-396EE2642D60}"/>
              </a:ext>
            </a:extLst>
          </p:cNvPr>
          <p:cNvSpPr>
            <a:spLocks noGrp="1" noRot="1" noChangeAspect="1"/>
          </p:cNvSpPr>
          <p:nvPr>
            <p:ph type="sldImg"/>
          </p:nvPr>
        </p:nvSpPr>
        <p:spPr/>
      </p:sp>
    </p:spTree>
    <p:extLst>
      <p:ext uri="{BB962C8B-B14F-4D97-AF65-F5344CB8AC3E}">
        <p14:creationId xmlns:p14="http://schemas.microsoft.com/office/powerpoint/2010/main" val="21285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Notes Placeholder 2"/>
          <p:cNvSpPr>
            <a:spLocks noGrp="1"/>
          </p:cNvSpPr>
          <p:nvPr>
            <p:ph type="body" idx="1"/>
          </p:nvPr>
        </p:nvSpPr>
        <p:spPr/>
        <p:txBody>
          <a:bodyPr/>
          <a:lstStyle/>
          <a:p>
            <a:r>
              <a:rPr lang="en-US"/>
              <a:t>Volatility is part of long‑term investing. But when the market plunges 30% or more, it doesn’t feel “normal”—it feels like free‑fall. Screens go red, headlines escalate, and there’s a powerful urge to “do something” to protect your investments—sell, go to cash, switch to “safer” assets.</a:t>
            </a:r>
          </a:p>
          <a:p>
            <a:r>
              <a:rPr lang="en-US"/>
              <a:t>These weren’t routine pullbacks—they were doozies. You may not remember the exact years, but you might remember the Middle East oil embargo—buying gas on odd/even license‑plate days with lines around the block. Or the dot‑com bubble bursting. Or Black Monday, when the market fell more than 20% in a single day. And more recently, the global financial crisis and the pandemic shock. Different causes, same sensation: this time feels worse. That’s exactly when fear, anxiety, and panic peak—right near the moments when it’s hardest to stick with any plan.</a:t>
            </a:r>
          </a:p>
          <a:p>
            <a:r>
              <a:rPr lang="en-US"/>
              <a:t>Now let’s look at the price of panic over the long term—what jumping out and waiting on the sidelines can cost compared with a disciplined approach.</a:t>
            </a:r>
          </a:p>
        </p:txBody>
      </p:sp>
      <p:sp>
        <p:nvSpPr>
          <p:cNvPr id="2" name="Slide Number Placeholder 1"/>
          <p:cNvSpPr>
            <a:spLocks noGrp="1"/>
          </p:cNvSpPr>
          <p:nvPr>
            <p:ph type="sldNum" sz="quarter" idx="10"/>
          </p:nvPr>
        </p:nvSpPr>
        <p:spPr/>
        <p:txBody>
          <a:bodyPr/>
          <a:lstStyle/>
          <a:p>
            <a:fld id="{F9CC64C5-72B8-48B3-9F32-B70947D2168E}" type="slidenum">
              <a:rPr lang="en-US"/>
              <a:pPr/>
              <a:t>21</a:t>
            </a:fld>
            <a:endParaRPr lang="en-US"/>
          </a:p>
        </p:txBody>
      </p:sp>
      <p:sp>
        <p:nvSpPr>
          <p:cNvPr id="5" name="Slide Image Placeholder 4">
            <a:extLst>
              <a:ext uri="{FF2B5EF4-FFF2-40B4-BE49-F238E27FC236}">
                <a16:creationId xmlns:a16="http://schemas.microsoft.com/office/drawing/2014/main" id="{8AD43771-BFB1-BD79-1B70-4205D1E4426B}"/>
              </a:ext>
            </a:extLst>
          </p:cNvPr>
          <p:cNvSpPr>
            <a:spLocks noGrp="1" noRot="1" noChangeAspect="1"/>
          </p:cNvSpPr>
          <p:nvPr>
            <p:ph type="sldImg"/>
          </p:nvPr>
        </p:nvSpPr>
        <p:spPr/>
      </p:sp>
    </p:spTree>
    <p:extLst>
      <p:ext uri="{BB962C8B-B14F-4D97-AF65-F5344CB8AC3E}">
        <p14:creationId xmlns:p14="http://schemas.microsoft.com/office/powerpoint/2010/main" val="3963445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635000" y="973138"/>
            <a:ext cx="8636000" cy="4857750"/>
          </a:xfrm>
          <a:ln/>
        </p:spPr>
      </p:sp>
      <p:sp>
        <p:nvSpPr>
          <p:cNvPr id="49155" name="Notes Placeholder 2"/>
          <p:cNvSpPr>
            <a:spLocks noGrp="1"/>
          </p:cNvSpPr>
          <p:nvPr>
            <p:ph type="body" idx="1"/>
          </p:nvPr>
        </p:nvSpPr>
        <p:spPr>
          <a:xfrm>
            <a:off x="441035" y="6065094"/>
            <a:ext cx="9023957" cy="6815643"/>
          </a:xfrm>
          <a:noFill/>
          <a:ln/>
        </p:spPr>
        <p:txBody>
          <a:bodyPr/>
          <a:lstStyle/>
          <a:p>
            <a:r>
              <a:rPr lang="en-US" sz="1300" dirty="0"/>
              <a:t>Now let’s look at five hypothetical investors that went through these seven panic markets from 1960-2025. All seven of these investors invested $10,000 in 1960.</a:t>
            </a:r>
          </a:p>
          <a:p>
            <a:r>
              <a:rPr lang="en-US" sz="1300" dirty="0"/>
              <a:t>The first investor is the cash investor - the orange line. He buried his $10,000 in the backyard next to his shop down in his fresh water supply, right? He said, "I don't want to take any risk, and don't want to be in the markets. I just want to hide it away.“ This investor enjoyed some high interest rates that helped his cash investments. During the 1980s short-term interest rates hit 16%. People were getting some pretty good returns on cash back in the 1980s. At the end of 2025, the cash investor ended up with [read slide]. </a:t>
            </a:r>
          </a:p>
          <a:p>
            <a:r>
              <a:rPr lang="en-US" sz="1300" dirty="0"/>
              <a:t>The second investor we’ll discuss is the equity investor, represented by the dark blue area. This investor invested all his money in the markets and never took it out through any of the ups and downs. He experienced wild volatility throughout this period. But he got the most money of anyone. This investor’s $10,000 grew to [read slide]. </a:t>
            </a:r>
          </a:p>
          <a:p>
            <a:r>
              <a:rPr lang="en-US" sz="1300" dirty="0"/>
              <a:t>The green line represents the Bond investor who said, “I’ll only invest in fixed-income.” Until 2022, this investor enjoyed 30 previous years of falling interest rates which tend to be beneficial to bond investors. Their investment of $10,000 grew to [read slide]. This isn’t a bad return. However, as you can see, rising interest rates last year have created challenges for bond investors.</a:t>
            </a:r>
          </a:p>
          <a:p>
            <a:r>
              <a:rPr lang="en-US" sz="1300" dirty="0"/>
              <a:t>The Balanced investor represented by the purple line, followed an approach that appeared to offer a steady balance between risk and return over time. This investor said, “Invest half of my money in the stock market and half in the bond market the entire time.” This investor didn’t enjoy the highest highs or the lowest lows, but they limited some volatility and experienced a smoother ride than the equity investor. They ended up with [read slide].</a:t>
            </a:r>
          </a:p>
          <a:p>
            <a:r>
              <a:rPr lang="en-US" sz="1300" dirty="0"/>
              <a:t>Finally, let’s discuss the reactionary investor, represented by the red line. This person is otherwise known as the panic-investor. This investor said, “I’m an equity investor but every time the market goes down 30 percent, I want out—just get me out. I like the markets, but every time we're down 30 percent, I can't take it anymore. Let me hit the panic button and sit on the sidelines for two years and I’ll get back in."</a:t>
            </a:r>
          </a:p>
          <a:p>
            <a:r>
              <a:rPr lang="en-US" sz="1300" dirty="0"/>
              <a:t>There are seven panic buttons here and each time we hit one this investor moved their money to cash investments for two years. Therefore, the maximum amount of time that this investor would have been out in the markets would have been 14 years out of the 62. Look what happened to his return. This person ended up with [read slide]. Despite the fact of being invested in equities most of the time, he ended up with far less than the bond, balanced, and equity investor. The investment decisions the reactionary investor made because of fear reveals the missed opportunities that can result by getting out of the market at the wrong time.</a:t>
            </a:r>
          </a:p>
          <a:p>
            <a:r>
              <a:rPr lang="en-US" sz="1300" dirty="0"/>
              <a:t>We just looked at five different investment paths, each with its own pros and cons depending on the environment. And it raises a natural question: Wouldn’t it be nice to have someone help you choose the path that’s right for you—not too risky, not too safe, but aligned with your financial goals?</a:t>
            </a:r>
          </a:p>
          <a:p>
            <a:r>
              <a:rPr lang="en-US" sz="1300" dirty="0"/>
              <a:t>We’ll talk about that next.</a:t>
            </a:r>
          </a:p>
        </p:txBody>
      </p:sp>
      <p:sp>
        <p:nvSpPr>
          <p:cNvPr id="2" name="Slide Number Placeholder 1"/>
          <p:cNvSpPr>
            <a:spLocks noGrp="1"/>
          </p:cNvSpPr>
          <p:nvPr>
            <p:ph type="sldNum" sz="quarter" idx="10"/>
          </p:nvPr>
        </p:nvSpPr>
        <p:spPr/>
        <p:txBody>
          <a:bodyPr/>
          <a:lstStyle/>
          <a:p>
            <a:pPr defTabSz="952089">
              <a:defRPr/>
            </a:pPr>
            <a:fld id="{F9CC64C5-72B8-48B3-9F32-B70947D2168E}" type="slidenum">
              <a:rPr lang="en-US">
                <a:solidFill>
                  <a:srgbClr val="000000"/>
                </a:solidFill>
              </a:rPr>
              <a:pPr defTabSz="952089">
                <a:defRPr/>
              </a:pPr>
              <a:t>22</a:t>
            </a:fld>
            <a:endParaRPr lang="en-US">
              <a:solidFill>
                <a:srgbClr val="000000"/>
              </a:solidFill>
            </a:endParaRPr>
          </a:p>
        </p:txBody>
      </p:sp>
    </p:spTree>
    <p:extLst>
      <p:ext uri="{BB962C8B-B14F-4D97-AF65-F5344CB8AC3E}">
        <p14:creationId xmlns:p14="http://schemas.microsoft.com/office/powerpoint/2010/main" val="2216795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500"/>
              <a:t>We’ve talked about how uncertainty can knock investors off course. The reality is, maintaining perspective on your own is hard—especially when markets are falling fast. That’s where a financial professional can help: expertise, outside perspective, and a steady process when emotions run high.</a:t>
            </a:r>
          </a:p>
          <a:p>
            <a:pPr fontAlgn="t"/>
            <a:r>
              <a:rPr lang="en-US" sz="1500"/>
              <a:t>Three ways a pro helps you keep perspective:</a:t>
            </a:r>
          </a:p>
          <a:p>
            <a:pPr marL="178559" indent="-178559" fontAlgn="t">
              <a:buFont typeface="Arial" panose="020B0604020202020204" pitchFamily="34" charset="0"/>
              <a:buChar char="•"/>
            </a:pPr>
            <a:r>
              <a:rPr lang="en-US" sz="1500" b="1"/>
              <a:t>Don’t Go It Alone</a:t>
            </a:r>
            <a:br>
              <a:rPr lang="en-US" sz="1500"/>
            </a:br>
            <a:r>
              <a:rPr lang="en-US" sz="1500"/>
              <a:t>When the market’s plunging, sticking to a plan gets tough. A financial pro is your steady guide—someone to talk through decisions with, helping you avoid panic moves that could derail long‑term results.</a:t>
            </a:r>
          </a:p>
          <a:p>
            <a:pPr marL="178559" indent="-178559" fontAlgn="t">
              <a:buFont typeface="Arial" panose="020B0604020202020204" pitchFamily="34" charset="0"/>
              <a:buChar char="•"/>
            </a:pPr>
            <a:r>
              <a:rPr lang="en-US" sz="1500" b="1"/>
              <a:t>Set Your Allocation</a:t>
            </a:r>
            <a:br>
              <a:rPr lang="en-US" sz="1500"/>
            </a:br>
            <a:r>
              <a:rPr lang="en-US" sz="1500"/>
              <a:t>Your mix of stocks, bonds, cash, and other investments is a major driver of long‑term outcomes. It’s not one‑size‑fits‑all—it’s built around your goals, time horizon, and comfort with market drops. A financial pro can design (and adjust) an allocation that aligns to your situation and stays aligned as life changes.</a:t>
            </a:r>
            <a:br>
              <a:rPr lang="en-US" sz="1500"/>
            </a:br>
            <a:r>
              <a:rPr lang="en-US" sz="1500" i="1"/>
              <a:t>Disclosure:</a:t>
            </a:r>
            <a:r>
              <a:rPr lang="en-US" sz="1500"/>
              <a:t> Diversification/asset allocation does not ensure a profit or protect against a loss.</a:t>
            </a:r>
          </a:p>
          <a:p>
            <a:pPr marL="178559" indent="-178559" fontAlgn="t">
              <a:buFont typeface="Arial" panose="020B0604020202020204" pitchFamily="34" charset="0"/>
              <a:buChar char="•"/>
            </a:pPr>
            <a:r>
              <a:rPr lang="en-US" sz="1500" b="1"/>
              <a:t>Make Your Money Last</a:t>
            </a:r>
            <a:br>
              <a:rPr lang="en-US" sz="1500"/>
            </a:br>
            <a:r>
              <a:rPr lang="en-US" sz="1500"/>
              <a:t>As you get closer to retirement—or if you’re already in retirement—the challenge shifts. You’re no longer adding to your investments; you’re relying on them to fund your life. A pro can help you figure out how much you can withdraw, how to pace your spending, and how to invest so your money has the best chance of lasting as long as you need it.</a:t>
            </a:r>
          </a:p>
          <a:p>
            <a:pPr fontAlgn="t"/>
            <a:r>
              <a:rPr lang="en-US" sz="1500"/>
              <a:t>Next, let’s summarize what we covered today.</a:t>
            </a:r>
          </a:p>
        </p:txBody>
      </p:sp>
      <p:sp>
        <p:nvSpPr>
          <p:cNvPr id="4" name="Slide Number Placeholder 3"/>
          <p:cNvSpPr>
            <a:spLocks noGrp="1"/>
          </p:cNvSpPr>
          <p:nvPr>
            <p:ph type="sldNum" sz="quarter" idx="5"/>
          </p:nvPr>
        </p:nvSpPr>
        <p:spPr/>
        <p:txBody>
          <a:bodyPr/>
          <a:lstStyle/>
          <a:p>
            <a:pPr>
              <a:defRPr/>
            </a:pPr>
            <a:fld id="{F9CC64C5-72B8-48B3-9F32-B70947D2168E}" type="slidenum">
              <a:rPr lang="en-US" smtClean="0"/>
              <a:pPr>
                <a:defRPr/>
              </a:pPr>
              <a:t>23</a:t>
            </a:fld>
            <a:endParaRPr lang="en-US"/>
          </a:p>
        </p:txBody>
      </p:sp>
    </p:spTree>
    <p:extLst>
      <p:ext uri="{BB962C8B-B14F-4D97-AF65-F5344CB8AC3E}">
        <p14:creationId xmlns:p14="http://schemas.microsoft.com/office/powerpoint/2010/main" val="1372464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Notes Placeholder 2"/>
          <p:cNvSpPr>
            <a:spLocks noGrp="1"/>
          </p:cNvSpPr>
          <p:nvPr>
            <p:ph type="body" idx="1"/>
          </p:nvPr>
        </p:nvSpPr>
        <p:spPr/>
        <p:txBody>
          <a:bodyPr/>
          <a:lstStyle/>
          <a:p>
            <a:r>
              <a:rPr lang="en-US"/>
              <a:t>To summarize, today we discussed [read slide]</a:t>
            </a:r>
          </a:p>
        </p:txBody>
      </p:sp>
      <p:sp>
        <p:nvSpPr>
          <p:cNvPr id="38916" name="Slide Number Placeholder 3"/>
          <p:cNvSpPr txBox="1">
            <a:spLocks noGrp="1"/>
          </p:cNvSpPr>
          <p:nvPr/>
        </p:nvSpPr>
        <p:spPr bwMode="auto">
          <a:xfrm>
            <a:off x="5610820" y="12305021"/>
            <a:ext cx="4293031" cy="646842"/>
          </a:xfrm>
          <a:prstGeom prst="rect">
            <a:avLst/>
          </a:prstGeom>
          <a:noFill/>
          <a:ln w="9525">
            <a:noFill/>
            <a:miter lim="800000"/>
            <a:headEnd/>
            <a:tailEnd/>
          </a:ln>
        </p:spPr>
        <p:txBody>
          <a:bodyPr lIns="130432" tIns="65212" rIns="130432" bIns="65212" anchor="b"/>
          <a:lstStyle/>
          <a:p>
            <a:pPr algn="r"/>
            <a:fld id="{D514C5EA-D6AE-4630-BD36-25527B3D4096}" type="slidenum">
              <a:rPr lang="en-US" sz="1600" b="0">
                <a:latin typeface="Calibri" panose="020F0502020204030204" pitchFamily="34" charset="0"/>
              </a:rPr>
              <a:pPr algn="r"/>
              <a:t>24</a:t>
            </a:fld>
            <a:endParaRPr lang="en-US" sz="1600" b="0">
              <a:latin typeface="Calibri" panose="020F0502020204030204" pitchFamily="34" charset="0"/>
            </a:endParaRPr>
          </a:p>
        </p:txBody>
      </p:sp>
      <p:sp>
        <p:nvSpPr>
          <p:cNvPr id="2" name="Slide Number Placeholder 1"/>
          <p:cNvSpPr>
            <a:spLocks noGrp="1"/>
          </p:cNvSpPr>
          <p:nvPr>
            <p:ph type="sldNum" sz="quarter" idx="10"/>
          </p:nvPr>
        </p:nvSpPr>
        <p:spPr/>
        <p:txBody>
          <a:bodyPr/>
          <a:lstStyle/>
          <a:p>
            <a:fld id="{F9CC64C5-72B8-48B3-9F32-B70947D2168E}" type="slidenum">
              <a:rPr lang="en-US" smtClean="0"/>
              <a:pPr/>
              <a:t>24</a:t>
            </a:fld>
            <a:endParaRPr lang="en-US"/>
          </a:p>
        </p:txBody>
      </p:sp>
      <p:sp>
        <p:nvSpPr>
          <p:cNvPr id="5" name="Slide Image Placeholder 4">
            <a:extLst>
              <a:ext uri="{FF2B5EF4-FFF2-40B4-BE49-F238E27FC236}">
                <a16:creationId xmlns:a16="http://schemas.microsoft.com/office/drawing/2014/main" id="{A139E477-00F2-A85A-C9C8-58BFEF61BEE5}"/>
              </a:ext>
            </a:extLst>
          </p:cNvPr>
          <p:cNvSpPr>
            <a:spLocks noGrp="1" noRot="1" noChangeAspect="1"/>
          </p:cNvSpPr>
          <p:nvPr>
            <p:ph type="sldImg"/>
          </p:nvPr>
        </p:nvSpPr>
        <p:spPr/>
      </p:sp>
    </p:spTree>
    <p:extLst>
      <p:ext uri="{BB962C8B-B14F-4D97-AF65-F5344CB8AC3E}">
        <p14:creationId xmlns:p14="http://schemas.microsoft.com/office/powerpoint/2010/main" val="3220964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Here’s the bottom line. (read slide)</a:t>
            </a:r>
          </a:p>
        </p:txBody>
      </p:sp>
      <p:sp>
        <p:nvSpPr>
          <p:cNvPr id="5" name="Slide Number Placeholder 4"/>
          <p:cNvSpPr>
            <a:spLocks noGrp="1"/>
          </p:cNvSpPr>
          <p:nvPr>
            <p:ph type="sldNum" sz="quarter" idx="10"/>
          </p:nvPr>
        </p:nvSpPr>
        <p:spPr/>
        <p:txBody>
          <a:bodyPr/>
          <a:lstStyle/>
          <a:p>
            <a:fld id="{F9CC64C5-72B8-48B3-9F32-B70947D2168E}" type="slidenum">
              <a:rPr lang="en-US" smtClean="0"/>
              <a:pPr/>
              <a:t>25</a:t>
            </a:fld>
            <a:endParaRPr lang="en-US"/>
          </a:p>
        </p:txBody>
      </p:sp>
      <p:sp>
        <p:nvSpPr>
          <p:cNvPr id="7" name="Slide Image Placeholder 6">
            <a:extLst>
              <a:ext uri="{FF2B5EF4-FFF2-40B4-BE49-F238E27FC236}">
                <a16:creationId xmlns:a16="http://schemas.microsoft.com/office/drawing/2014/main" id="{120648C2-70C6-3F63-7A96-C9CF2CDD1987}"/>
              </a:ext>
            </a:extLst>
          </p:cNvPr>
          <p:cNvSpPr>
            <a:spLocks noGrp="1" noRot="1" noChangeAspect="1"/>
          </p:cNvSpPr>
          <p:nvPr>
            <p:ph type="sldImg"/>
          </p:nvPr>
        </p:nvSpPr>
        <p:spPr/>
      </p:sp>
    </p:spTree>
    <p:extLst>
      <p:ext uri="{BB962C8B-B14F-4D97-AF65-F5344CB8AC3E}">
        <p14:creationId xmlns:p14="http://schemas.microsoft.com/office/powerpoint/2010/main" val="1316757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635000" y="973138"/>
            <a:ext cx="8636000" cy="4857750"/>
          </a:xfrm>
          <a:ln/>
        </p:spPr>
      </p:sp>
      <p:sp>
        <p:nvSpPr>
          <p:cNvPr id="54275" name="Notes Placeholder 2"/>
          <p:cNvSpPr>
            <a:spLocks noGrp="1"/>
          </p:cNvSpPr>
          <p:nvPr>
            <p:ph type="body" idx="1"/>
          </p:nvPr>
        </p:nvSpPr>
        <p:spPr>
          <a:noFill/>
          <a:ln/>
        </p:spPr>
        <p:txBody>
          <a:bodyPr/>
          <a:lstStyle/>
          <a:p>
            <a:pPr fontAlgn="t"/>
            <a:r>
              <a:rPr lang="en-US" sz="1500"/>
              <a:t>Here are a few simple next steps that can help you maintain perspective long after today’s discussion:</a:t>
            </a:r>
          </a:p>
          <a:p>
            <a:pPr marL="178559" indent="-178559" fontAlgn="t">
              <a:buFont typeface="Arial" panose="020B0604020202020204" pitchFamily="34" charset="0"/>
              <a:buChar char="•"/>
            </a:pPr>
            <a:r>
              <a:rPr lang="en-US" sz="1500" b="1"/>
              <a:t>First:</a:t>
            </a:r>
            <a:r>
              <a:rPr lang="en-US" sz="1500"/>
              <a:t> Remember America’s recovery record.</a:t>
            </a:r>
            <a:br>
              <a:rPr lang="en-US" sz="1500">
                <a:cs typeface="+mj-lt"/>
              </a:rPr>
            </a:br>
            <a:r>
              <a:rPr lang="en-US" sz="1500"/>
              <a:t>We’ve had </a:t>
            </a:r>
            <a:r>
              <a:rPr lang="en-US" sz="1500" b="1"/>
              <a:t>27 bear markets—and 27 recoveries.</a:t>
            </a:r>
            <a:br>
              <a:rPr lang="en-US" sz="1500">
                <a:cs typeface="+mj-lt"/>
              </a:rPr>
            </a:br>
            <a:r>
              <a:rPr lang="en-US" sz="1500"/>
              <a:t>Every single one. That history doesn’t make downturns feel good, but it does remind us that they’ve always been temporary.</a:t>
            </a:r>
            <a:endParaRPr lang="en-US" sz="1500">
              <a:ea typeface="Calibri"/>
              <a:cs typeface="Calibri"/>
            </a:endParaRPr>
          </a:p>
          <a:p>
            <a:pPr marL="178559" indent="-178559" fontAlgn="t">
              <a:buFont typeface="Arial" panose="020B0604020202020204" pitchFamily="34" charset="0"/>
              <a:buChar char="•"/>
            </a:pPr>
            <a:r>
              <a:rPr lang="en-US" sz="1500" b="1"/>
              <a:t>Second:</a:t>
            </a:r>
            <a:r>
              <a:rPr lang="en-US" sz="1500"/>
              <a:t> If you feel uneasy—when the market drops suddenly or headlines escalate—</a:t>
            </a:r>
            <a:r>
              <a:rPr lang="en-US" sz="1500" b="1"/>
              <a:t>call your financial professional before making a move.</a:t>
            </a:r>
            <a:br>
              <a:rPr lang="en-US" sz="1500">
                <a:cs typeface="+mj-lt"/>
              </a:rPr>
            </a:br>
            <a:r>
              <a:rPr lang="en-US" sz="1500"/>
              <a:t>Just talking it through with someone who sees the bigger picture can help you avoid a decision that might hurt long‑term results.</a:t>
            </a:r>
          </a:p>
          <a:p>
            <a:pPr marL="178559" indent="-178559" fontAlgn="t">
              <a:buFont typeface="Arial" panose="020B0604020202020204" pitchFamily="34" charset="0"/>
              <a:buChar char="•"/>
            </a:pPr>
            <a:r>
              <a:rPr lang="en-US" sz="1500" b="1"/>
              <a:t>Third:</a:t>
            </a:r>
            <a:r>
              <a:rPr lang="en-US" sz="1500"/>
              <a:t> Grab a copy of our </a:t>
            </a:r>
            <a:r>
              <a:rPr lang="en-US" sz="1500" i="1"/>
              <a:t>Maintaining Perspective in Uncertain Times</a:t>
            </a:r>
            <a:r>
              <a:rPr lang="en-US" sz="1500"/>
              <a:t> brochure.</a:t>
            </a:r>
            <a:br>
              <a:rPr lang="en-US" sz="1500">
                <a:cs typeface="+mj-lt"/>
              </a:rPr>
            </a:br>
            <a:r>
              <a:rPr lang="en-US" sz="1500"/>
              <a:t>It reinforces the key ideas from today and gives you something to revisit anytime the market feels shaky.</a:t>
            </a:r>
          </a:p>
          <a:p>
            <a:endParaRPr lang="en-US" sz="1500"/>
          </a:p>
        </p:txBody>
      </p:sp>
      <p:sp>
        <p:nvSpPr>
          <p:cNvPr id="54276" name="Slide Number Placeholder 3"/>
          <p:cNvSpPr txBox="1">
            <a:spLocks noGrp="1"/>
          </p:cNvSpPr>
          <p:nvPr/>
        </p:nvSpPr>
        <p:spPr bwMode="auto">
          <a:xfrm>
            <a:off x="5610820" y="12305021"/>
            <a:ext cx="4293031" cy="646842"/>
          </a:xfrm>
          <a:prstGeom prst="rect">
            <a:avLst/>
          </a:prstGeom>
          <a:noFill/>
          <a:ln w="9525">
            <a:noFill/>
            <a:miter lim="800000"/>
            <a:headEnd/>
            <a:tailEnd/>
          </a:ln>
        </p:spPr>
        <p:txBody>
          <a:bodyPr lIns="130413" tIns="65204" rIns="130413" bIns="65204" anchor="b"/>
          <a:lstStyle/>
          <a:p>
            <a:pPr algn="r" defTabSz="952089">
              <a:defRPr/>
            </a:pPr>
            <a:fld id="{73BD991D-DD1D-4F37-B958-914757FF2534}" type="slidenum">
              <a:rPr lang="en-US" sz="1600" b="0">
                <a:solidFill>
                  <a:srgbClr val="000000"/>
                </a:solidFill>
                <a:latin typeface="Calibri" panose="020F0502020204030204" pitchFamily="34" charset="0"/>
              </a:rPr>
              <a:pPr algn="r" defTabSz="952089">
                <a:defRPr/>
              </a:pPr>
              <a:t>26</a:t>
            </a:fld>
            <a:endParaRPr lang="en-US" sz="1600" b="0">
              <a:solidFill>
                <a:srgbClr val="000000"/>
              </a:solidFill>
              <a:latin typeface="Calibri" panose="020F0502020204030204" pitchFamily="34" charset="0"/>
            </a:endParaRPr>
          </a:p>
        </p:txBody>
      </p:sp>
      <p:sp>
        <p:nvSpPr>
          <p:cNvPr id="2" name="Slide Number Placeholder 1"/>
          <p:cNvSpPr>
            <a:spLocks noGrp="1"/>
          </p:cNvSpPr>
          <p:nvPr>
            <p:ph type="sldNum" sz="quarter" idx="10"/>
          </p:nvPr>
        </p:nvSpPr>
        <p:spPr/>
        <p:txBody>
          <a:bodyPr/>
          <a:lstStyle/>
          <a:p>
            <a:pPr defTabSz="952089">
              <a:defRPr/>
            </a:pPr>
            <a:fld id="{F9CC64C5-72B8-48B3-9F32-B70947D2168E}" type="slidenum">
              <a:rPr lang="en-US">
                <a:solidFill>
                  <a:srgbClr val="000000"/>
                </a:solidFill>
              </a:rPr>
              <a:pPr defTabSz="952089">
                <a:defRPr/>
              </a:pPr>
              <a:t>26</a:t>
            </a:fld>
            <a:endParaRPr lang="en-US">
              <a:solidFill>
                <a:srgbClr val="000000"/>
              </a:solidFill>
            </a:endParaRPr>
          </a:p>
        </p:txBody>
      </p:sp>
    </p:spTree>
    <p:extLst>
      <p:ext uri="{BB962C8B-B14F-4D97-AF65-F5344CB8AC3E}">
        <p14:creationId xmlns:p14="http://schemas.microsoft.com/office/powerpoint/2010/main" val="1438703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635000" y="973138"/>
            <a:ext cx="8636000" cy="4857750"/>
          </a:xfrm>
          <a:ln/>
        </p:spPr>
      </p:sp>
      <p:sp>
        <p:nvSpPr>
          <p:cNvPr id="55299" name="Notes Placeholder 2"/>
          <p:cNvSpPr>
            <a:spLocks noGrp="1"/>
          </p:cNvSpPr>
          <p:nvPr>
            <p:ph type="body" idx="1"/>
          </p:nvPr>
        </p:nvSpPr>
        <p:spPr>
          <a:noFill/>
          <a:ln/>
        </p:spPr>
        <p:txBody>
          <a:bodyPr/>
          <a:lstStyle/>
          <a:p>
            <a:endParaRPr lang="en-US"/>
          </a:p>
        </p:txBody>
      </p:sp>
      <p:sp>
        <p:nvSpPr>
          <p:cNvPr id="2" name="Slide Number Placeholder 1"/>
          <p:cNvSpPr>
            <a:spLocks noGrp="1"/>
          </p:cNvSpPr>
          <p:nvPr>
            <p:ph type="sldNum" sz="quarter" idx="10"/>
          </p:nvPr>
        </p:nvSpPr>
        <p:spPr/>
        <p:txBody>
          <a:bodyPr/>
          <a:lstStyle/>
          <a:p>
            <a:pPr>
              <a:defRPr/>
            </a:pPr>
            <a:fld id="{F9CC64C5-72B8-48B3-9F32-B70947D2168E}" type="slidenum">
              <a:rPr lang="en-US" smtClean="0"/>
              <a:pPr>
                <a:defRPr/>
              </a:pPr>
              <a:t>27</a:t>
            </a:fld>
            <a:endParaRPr lang="en-US"/>
          </a:p>
        </p:txBody>
      </p:sp>
    </p:spTree>
    <p:extLst>
      <p:ext uri="{BB962C8B-B14F-4D97-AF65-F5344CB8AC3E}">
        <p14:creationId xmlns:p14="http://schemas.microsoft.com/office/powerpoint/2010/main" val="124493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Notes Placeholder 2"/>
          <p:cNvSpPr>
            <a:spLocks noGrp="1"/>
          </p:cNvSpPr>
          <p:nvPr>
            <p:ph type="body" idx="1"/>
          </p:nvPr>
        </p:nvSpPr>
        <p:spPr/>
        <p:txBody>
          <a:bodyPr/>
          <a:lstStyle/>
          <a:p>
            <a:r>
              <a:rPr lang="en-US"/>
              <a:t>Here are three areas we’ll consider [read slide]</a:t>
            </a:r>
          </a:p>
        </p:txBody>
      </p:sp>
      <p:sp>
        <p:nvSpPr>
          <p:cNvPr id="38916" name="Slide Number Placeholder 3"/>
          <p:cNvSpPr txBox="1">
            <a:spLocks noGrp="1"/>
          </p:cNvSpPr>
          <p:nvPr/>
        </p:nvSpPr>
        <p:spPr bwMode="auto">
          <a:xfrm>
            <a:off x="4317028" y="9498505"/>
            <a:ext cx="3303104" cy="499310"/>
          </a:xfrm>
          <a:prstGeom prst="rect">
            <a:avLst/>
          </a:prstGeom>
          <a:noFill/>
          <a:ln w="9525">
            <a:noFill/>
            <a:miter lim="800000"/>
            <a:headEnd/>
            <a:tailEnd/>
          </a:ln>
        </p:spPr>
        <p:txBody>
          <a:bodyPr lIns="100533" tIns="50266" rIns="100533" bIns="50266" anchor="b"/>
          <a:lstStyle/>
          <a:p>
            <a:pPr algn="r"/>
            <a:fld id="{D514C5EA-D6AE-4630-BD36-25527B3D4096}" type="slidenum">
              <a:rPr lang="en-US" sz="1200" b="0">
                <a:latin typeface="Calibri" panose="020F0502020204030204" pitchFamily="34" charset="0"/>
              </a:rPr>
              <a:pPr algn="r"/>
              <a:t>3</a:t>
            </a:fld>
            <a:endParaRPr lang="en-US" sz="1200" b="0">
              <a:latin typeface="Calibri" panose="020F0502020204030204" pitchFamily="34" charset="0"/>
            </a:endParaRPr>
          </a:p>
        </p:txBody>
      </p:sp>
      <p:sp>
        <p:nvSpPr>
          <p:cNvPr id="2" name="Slide Number Placeholder 1"/>
          <p:cNvSpPr>
            <a:spLocks noGrp="1"/>
          </p:cNvSpPr>
          <p:nvPr>
            <p:ph type="sldNum" sz="quarter" idx="10"/>
          </p:nvPr>
        </p:nvSpPr>
        <p:spPr/>
        <p:txBody>
          <a:bodyPr/>
          <a:lstStyle/>
          <a:p>
            <a:fld id="{F9CC64C5-72B8-48B3-9F32-B70947D2168E}" type="slidenum">
              <a:rPr lang="en-US" smtClean="0"/>
              <a:pPr/>
              <a:t>3</a:t>
            </a:fld>
            <a:endParaRPr lang="en-US"/>
          </a:p>
        </p:txBody>
      </p:sp>
      <p:sp>
        <p:nvSpPr>
          <p:cNvPr id="5" name="Slide Image Placeholder 4">
            <a:extLst>
              <a:ext uri="{FF2B5EF4-FFF2-40B4-BE49-F238E27FC236}">
                <a16:creationId xmlns:a16="http://schemas.microsoft.com/office/drawing/2014/main" id="{FF982002-4A73-8257-D19A-5401F2E03291}"/>
              </a:ext>
            </a:extLst>
          </p:cNvPr>
          <p:cNvSpPr>
            <a:spLocks noGrp="1" noRot="1" noChangeAspect="1"/>
          </p:cNvSpPr>
          <p:nvPr>
            <p:ph type="sldImg"/>
          </p:nvPr>
        </p:nvSpPr>
        <p:spPr/>
      </p:sp>
    </p:spTree>
    <p:extLst>
      <p:ext uri="{BB962C8B-B14F-4D97-AF65-F5344CB8AC3E}">
        <p14:creationId xmlns:p14="http://schemas.microsoft.com/office/powerpoint/2010/main" val="3177187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Let’s begin with our analysis in the first area: Stress, Anxiety, and Crises</a:t>
            </a:r>
          </a:p>
        </p:txBody>
      </p:sp>
      <p:sp>
        <p:nvSpPr>
          <p:cNvPr id="5" name="Slide Number Placeholder 4"/>
          <p:cNvSpPr>
            <a:spLocks noGrp="1"/>
          </p:cNvSpPr>
          <p:nvPr>
            <p:ph type="sldNum" sz="quarter" idx="10"/>
          </p:nvPr>
        </p:nvSpPr>
        <p:spPr/>
        <p:txBody>
          <a:bodyPr/>
          <a:lstStyle/>
          <a:p>
            <a:fld id="{F9CC64C5-72B8-48B3-9F32-B70947D2168E}" type="slidenum">
              <a:rPr lang="en-US" smtClean="0"/>
              <a:pPr/>
              <a:t>4</a:t>
            </a:fld>
            <a:endParaRPr lang="en-US"/>
          </a:p>
        </p:txBody>
      </p:sp>
      <p:sp>
        <p:nvSpPr>
          <p:cNvPr id="7" name="Slide Image Placeholder 6">
            <a:extLst>
              <a:ext uri="{FF2B5EF4-FFF2-40B4-BE49-F238E27FC236}">
                <a16:creationId xmlns:a16="http://schemas.microsoft.com/office/drawing/2014/main" id="{0F8F2326-87BA-A97A-8E4F-F018002088EF}"/>
              </a:ext>
            </a:extLst>
          </p:cNvPr>
          <p:cNvSpPr>
            <a:spLocks noGrp="1" noRot="1" noChangeAspect="1"/>
          </p:cNvSpPr>
          <p:nvPr>
            <p:ph type="sldImg"/>
          </p:nvPr>
        </p:nvSpPr>
        <p:spPr/>
      </p:sp>
    </p:spTree>
    <p:extLst>
      <p:ext uri="{BB962C8B-B14F-4D97-AF65-F5344CB8AC3E}">
        <p14:creationId xmlns:p14="http://schemas.microsoft.com/office/powerpoint/2010/main" val="4072435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635000" y="973138"/>
            <a:ext cx="8636000" cy="4857750"/>
          </a:xfrm>
          <a:ln/>
        </p:spPr>
      </p:sp>
      <p:sp>
        <p:nvSpPr>
          <p:cNvPr id="17410" name="Rectangle 3"/>
          <p:cNvSpPr>
            <a:spLocks noGrp="1" noChangeArrowheads="1"/>
          </p:cNvSpPr>
          <p:nvPr>
            <p:ph type="body" idx="1"/>
          </p:nvPr>
        </p:nvSpPr>
        <p:spPr>
          <a:xfrm>
            <a:off x="468530" y="6153589"/>
            <a:ext cx="8818348" cy="6798274"/>
          </a:xfrm>
          <a:noFill/>
          <a:ln/>
        </p:spPr>
        <p:txBody>
          <a:bodyPr/>
          <a:lstStyle/>
          <a:p>
            <a:pPr marL="297529" indent="-297529">
              <a:lnSpc>
                <a:spcPct val="90000"/>
              </a:lnSpc>
              <a:buFont typeface="Arial" panose="020B0604020202020204" pitchFamily="34" charset="0"/>
              <a:buChar char="•"/>
            </a:pPr>
            <a:r>
              <a:rPr lang="en-US"/>
              <a:t>Stress is anything that disrupts normalcy or homeostasis in a typical day</a:t>
            </a:r>
          </a:p>
          <a:p>
            <a:pPr marL="297529" indent="-297529">
              <a:lnSpc>
                <a:spcPct val="90000"/>
              </a:lnSpc>
              <a:buFont typeface="Arial" panose="020B0604020202020204" pitchFamily="34" charset="0"/>
              <a:buChar char="•"/>
            </a:pPr>
            <a:r>
              <a:rPr lang="en-US"/>
              <a:t>Fear is a clear and present danger that needs to be dealt with. </a:t>
            </a:r>
          </a:p>
          <a:p>
            <a:pPr marL="297529" indent="-297529">
              <a:lnSpc>
                <a:spcPct val="90000"/>
              </a:lnSpc>
              <a:buFont typeface="Arial" panose="020B0604020202020204" pitchFamily="34" charset="0"/>
              <a:buChar char="•"/>
            </a:pPr>
            <a:r>
              <a:rPr lang="en-US"/>
              <a:t>Although fear and anxiety are often used interchangeably, they're two different things</a:t>
            </a:r>
          </a:p>
          <a:p>
            <a:pPr marL="297529" indent="-297529">
              <a:lnSpc>
                <a:spcPct val="90000"/>
              </a:lnSpc>
              <a:buFont typeface="Arial" panose="020B0604020202020204" pitchFamily="34" charset="0"/>
              <a:buChar char="•"/>
            </a:pPr>
            <a:r>
              <a:rPr lang="en-US"/>
              <a:t>Anxiety: It’s a fear of fear, or anticipation of fear based on feelings and emotions. It could translate to the fear of something that doesn't exist.</a:t>
            </a:r>
          </a:p>
          <a:p>
            <a:pPr fontAlgn="t"/>
            <a:r>
              <a:rPr lang="en-US"/>
              <a:t>Examples:</a:t>
            </a:r>
          </a:p>
          <a:p>
            <a:pPr fontAlgn="t"/>
            <a:r>
              <a:rPr lang="en-US"/>
              <a:t>Imagine you’re walking down the sidewalk and, unexpectedly, a snake slithers out of the bushes and stops about ten feet in front of you. That sudden disruption to your day is </a:t>
            </a:r>
            <a:r>
              <a:rPr lang="en-US" b="1"/>
              <a:t>stress</a:t>
            </a:r>
            <a:r>
              <a:rPr lang="en-US"/>
              <a:t>—something has interrupted normal conditions.</a:t>
            </a:r>
          </a:p>
          <a:p>
            <a:pPr fontAlgn="t"/>
            <a:r>
              <a:rPr lang="en-US"/>
              <a:t>The snake itself represents a </a:t>
            </a:r>
            <a:r>
              <a:rPr lang="en-US" b="1"/>
              <a:t>clear and present danger</a:t>
            </a:r>
            <a:r>
              <a:rPr lang="en-US"/>
              <a:t>, triggering </a:t>
            </a:r>
            <a:r>
              <a:rPr lang="en-US" b="1"/>
              <a:t>fear</a:t>
            </a:r>
            <a:r>
              <a:rPr lang="en-US"/>
              <a:t>. Fear is an immediate response. Your heart rate increases, adrenaline kicks in, and you instinctively move out of harm’s way.</a:t>
            </a:r>
          </a:p>
          <a:p>
            <a:pPr fontAlgn="t"/>
            <a:r>
              <a:rPr lang="en-US" b="1"/>
              <a:t>Anxiety</a:t>
            </a:r>
            <a:r>
              <a:rPr lang="en-US"/>
              <a:t> shows up later.</a:t>
            </a:r>
          </a:p>
          <a:p>
            <a:pPr fontAlgn="t"/>
            <a:r>
              <a:rPr lang="en-US"/>
              <a:t>Anxiety is what happens when, days or weeks afterward, you refuse to walk down that same sidewalk—not because a snake is there now, but because one </a:t>
            </a:r>
            <a:r>
              <a:rPr lang="en-US" i="1"/>
              <a:t>might</a:t>
            </a:r>
            <a:r>
              <a:rPr lang="en-US"/>
              <a:t> be. The danger is no longer present, but the </a:t>
            </a:r>
            <a:r>
              <a:rPr lang="en-US" i="1"/>
              <a:t>anticipation</a:t>
            </a:r>
            <a:r>
              <a:rPr lang="en-US"/>
              <a:t> of danger remains.</a:t>
            </a:r>
          </a:p>
          <a:p>
            <a:pPr fontAlgn="t"/>
            <a:r>
              <a:rPr lang="en-US"/>
              <a:t>That distinction matters.</a:t>
            </a:r>
          </a:p>
          <a:p>
            <a:pPr fontAlgn="t"/>
            <a:r>
              <a:rPr lang="en-US"/>
              <a:t>In investing, a real market event can create fear in the moment. But long after the event has passed, </a:t>
            </a:r>
            <a:r>
              <a:rPr lang="en-US" b="1"/>
              <a:t>anxiety can linger</a:t>
            </a:r>
            <a:r>
              <a:rPr lang="en-US"/>
              <a:t>. And that’s often when investors begin making decisions based more on emotion and anticipation than on facts and fundamentals.</a:t>
            </a:r>
            <a:endParaRPr lang="en-US" b="0" i="0" kern="1200">
              <a:solidFill>
                <a:schemeClr val="tx1"/>
              </a:solidFill>
              <a:effectLst/>
              <a:ea typeface="+mn-ea"/>
              <a:cs typeface="+mn-cs"/>
            </a:endParaRPr>
          </a:p>
          <a:p>
            <a:pPr defTabSz="1234729">
              <a:lnSpc>
                <a:spcPct val="90000"/>
              </a:lnSpc>
              <a:defRPr/>
            </a:pPr>
            <a:r>
              <a:rPr lang="en-US">
                <a:solidFill>
                  <a:srgbClr val="202124"/>
                </a:solidFill>
              </a:rPr>
              <a:t>(Note: Homeostasis, from the Greek words for "same" and "steady," refers to any process that living things use to actively maintain fairly stable conditions necessary for survival.)</a:t>
            </a:r>
            <a:endParaRPr lang="en-US"/>
          </a:p>
          <a:p>
            <a:pPr>
              <a:lnSpc>
                <a:spcPct val="90000"/>
              </a:lnSpc>
            </a:pPr>
            <a:endParaRPr lang="en-US"/>
          </a:p>
        </p:txBody>
      </p:sp>
      <p:sp>
        <p:nvSpPr>
          <p:cNvPr id="2" name="Slide Number Placeholder 1">
            <a:extLst>
              <a:ext uri="{FF2B5EF4-FFF2-40B4-BE49-F238E27FC236}">
                <a16:creationId xmlns:a16="http://schemas.microsoft.com/office/drawing/2014/main" id="{E9868568-FBD8-B186-5F79-B4777EA23BAF}"/>
              </a:ext>
            </a:extLst>
          </p:cNvPr>
          <p:cNvSpPr>
            <a:spLocks noGrp="1"/>
          </p:cNvSpPr>
          <p:nvPr>
            <p:ph type="sldNum" sz="quarter" idx="5"/>
          </p:nvPr>
        </p:nvSpPr>
        <p:spPr/>
        <p:txBody>
          <a:bodyPr/>
          <a:lstStyle/>
          <a:p>
            <a:pPr>
              <a:defRPr/>
            </a:pPr>
            <a:fld id="{F9CC64C5-72B8-48B3-9F32-B70947D2168E}" type="slidenum">
              <a:rPr lang="en-US" smtClean="0"/>
              <a:pPr>
                <a:defRPr/>
              </a:pPr>
              <a:t>5</a:t>
            </a:fld>
            <a:endParaRPr lang="en-US"/>
          </a:p>
        </p:txBody>
      </p:sp>
    </p:spTree>
    <p:extLst>
      <p:ext uri="{BB962C8B-B14F-4D97-AF65-F5344CB8AC3E}">
        <p14:creationId xmlns:p14="http://schemas.microsoft.com/office/powerpoint/2010/main" val="428547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635000" y="973138"/>
            <a:ext cx="8636000" cy="4857750"/>
          </a:xfrm>
          <a:ln/>
        </p:spPr>
      </p:sp>
      <p:sp>
        <p:nvSpPr>
          <p:cNvPr id="36866" name="Rectangle 3"/>
          <p:cNvSpPr>
            <a:spLocks noGrp="1" noChangeArrowheads="1"/>
          </p:cNvSpPr>
          <p:nvPr>
            <p:ph type="body" idx="1"/>
          </p:nvPr>
        </p:nvSpPr>
        <p:spPr>
          <a:noFill/>
          <a:ln/>
        </p:spPr>
        <p:txBody>
          <a:bodyPr/>
          <a:lstStyle/>
          <a:p>
            <a:r>
              <a:rPr lang="en-US">
                <a:latin typeface="+mj-lt"/>
              </a:rPr>
              <a:t>All the emotions we just discussed are amplified by the world we live in today—a world dominated by constant crises, breaking news alerts, and nonstop notifications.</a:t>
            </a:r>
          </a:p>
        </p:txBody>
      </p:sp>
      <p:sp>
        <p:nvSpPr>
          <p:cNvPr id="2" name="Slide Number Placeholder 1">
            <a:extLst>
              <a:ext uri="{FF2B5EF4-FFF2-40B4-BE49-F238E27FC236}">
                <a16:creationId xmlns:a16="http://schemas.microsoft.com/office/drawing/2014/main" id="{F7933AB8-15E5-6344-3170-6C2E8E2432B7}"/>
              </a:ext>
            </a:extLst>
          </p:cNvPr>
          <p:cNvSpPr>
            <a:spLocks noGrp="1"/>
          </p:cNvSpPr>
          <p:nvPr>
            <p:ph type="sldNum" sz="quarter" idx="5"/>
          </p:nvPr>
        </p:nvSpPr>
        <p:spPr/>
        <p:txBody>
          <a:bodyPr/>
          <a:lstStyle/>
          <a:p>
            <a:pPr>
              <a:defRPr/>
            </a:pPr>
            <a:fld id="{F9CC64C5-72B8-48B3-9F32-B70947D2168E}" type="slidenum">
              <a:rPr lang="en-US" smtClean="0"/>
              <a:pPr>
                <a:defRPr/>
              </a:pPr>
              <a:t>6</a:t>
            </a:fld>
            <a:endParaRPr lang="en-US"/>
          </a:p>
        </p:txBody>
      </p:sp>
    </p:spTree>
    <p:extLst>
      <p:ext uri="{BB962C8B-B14F-4D97-AF65-F5344CB8AC3E}">
        <p14:creationId xmlns:p14="http://schemas.microsoft.com/office/powerpoint/2010/main" val="817972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68E9D-B405-5ED0-D74E-86930981EEF6}"/>
            </a:ext>
          </a:extLst>
        </p:cNvPr>
        <p:cNvGrpSpPr/>
        <p:nvPr/>
      </p:nvGrpSpPr>
      <p:grpSpPr>
        <a:xfrm>
          <a:off x="0" y="0"/>
          <a:ext cx="0" cy="0"/>
          <a:chOff x="0" y="0"/>
          <a:chExt cx="0" cy="0"/>
        </a:xfrm>
      </p:grpSpPr>
      <p:sp>
        <p:nvSpPr>
          <p:cNvPr id="38913" name="Rectangle 2">
            <a:extLst>
              <a:ext uri="{FF2B5EF4-FFF2-40B4-BE49-F238E27FC236}">
                <a16:creationId xmlns:a16="http://schemas.microsoft.com/office/drawing/2014/main" id="{19C24B65-ED03-8F01-659B-DAF40967A092}"/>
              </a:ext>
            </a:extLst>
          </p:cNvPr>
          <p:cNvSpPr>
            <a:spLocks noGrp="1" noRot="1" noChangeAspect="1" noChangeArrowheads="1" noTextEdit="1"/>
          </p:cNvSpPr>
          <p:nvPr>
            <p:ph type="sldImg"/>
          </p:nvPr>
        </p:nvSpPr>
        <p:spPr>
          <a:xfrm>
            <a:off x="635000" y="973138"/>
            <a:ext cx="8636000" cy="4857750"/>
          </a:xfrm>
          <a:ln/>
        </p:spPr>
      </p:sp>
      <p:sp>
        <p:nvSpPr>
          <p:cNvPr id="38914" name="Rectangle 3">
            <a:extLst>
              <a:ext uri="{FF2B5EF4-FFF2-40B4-BE49-F238E27FC236}">
                <a16:creationId xmlns:a16="http://schemas.microsoft.com/office/drawing/2014/main" id="{059E2297-6C4F-8FCE-64E5-D196A5FF5A84}"/>
              </a:ext>
            </a:extLst>
          </p:cNvPr>
          <p:cNvSpPr>
            <a:spLocks noGrp="1" noChangeArrowheads="1"/>
          </p:cNvSpPr>
          <p:nvPr>
            <p:ph type="body" idx="1"/>
          </p:nvPr>
        </p:nvSpPr>
        <p:spPr>
          <a:noFill/>
          <a:ln/>
        </p:spPr>
        <p:txBody>
          <a:bodyPr/>
          <a:lstStyle/>
          <a:p>
            <a:r>
              <a:rPr lang="en-US">
                <a:latin typeface="+mn-lt"/>
              </a:rPr>
              <a:t>When a crisis hits, attention spikes fast—especially when headlines are loud and facts are scarce. That early phase can feel intense because we’re reacting before the full story is known. The MIT </a:t>
            </a:r>
            <a:r>
              <a:rPr lang="en-US" err="1">
                <a:latin typeface="+mn-lt"/>
              </a:rPr>
              <a:t>AgeLab’s</a:t>
            </a:r>
            <a:r>
              <a:rPr lang="en-US">
                <a:latin typeface="+mn-lt"/>
              </a:rPr>
              <a:t> Issue Lifecycle shows that crises often follow a similar pattern: attention peaks early, then fades as information surfaces, workable options emerge, and a newer concern takes its place.</a:t>
            </a:r>
          </a:p>
          <a:p>
            <a:r>
              <a:rPr lang="en-US">
                <a:latin typeface="+mn-lt"/>
              </a:rPr>
              <a:t>Discuss the lifecycle of an issue. [read slide]</a:t>
            </a:r>
          </a:p>
          <a:p>
            <a:pPr marL="178559" indent="-178559">
              <a:buFont typeface="Arial" panose="020B0604020202020204" pitchFamily="34" charset="0"/>
              <a:buChar char="•"/>
            </a:pPr>
            <a:r>
              <a:rPr lang="en-US" b="0" i="0">
                <a:solidFill>
                  <a:srgbClr val="424242"/>
                </a:solidFill>
                <a:effectLst/>
                <a:latin typeface="+mn-lt"/>
              </a:rPr>
              <a:t>At first, things are normal—no one’s really paying attention.</a:t>
            </a:r>
          </a:p>
          <a:p>
            <a:pPr marL="178559" indent="-178559">
              <a:buFont typeface="Arial" panose="020B0604020202020204" pitchFamily="34" charset="0"/>
              <a:buChar char="•"/>
            </a:pPr>
            <a:r>
              <a:rPr lang="en-US" b="0" i="0">
                <a:solidFill>
                  <a:srgbClr val="424242"/>
                </a:solidFill>
                <a:effectLst/>
                <a:latin typeface="+mn-lt"/>
              </a:rPr>
              <a:t>Then something happens, and people start investigating.</a:t>
            </a:r>
          </a:p>
          <a:p>
            <a:pPr marL="178559" indent="-178559">
              <a:buFont typeface="Arial" panose="020B0604020202020204" pitchFamily="34" charset="0"/>
              <a:buChar char="•"/>
            </a:pPr>
            <a:r>
              <a:rPr lang="en-US" b="0" i="0">
                <a:solidFill>
                  <a:srgbClr val="424242"/>
                </a:solidFill>
                <a:effectLst/>
                <a:latin typeface="+mn-lt"/>
              </a:rPr>
              <a:t>Media picks it up, and attention spikes.</a:t>
            </a:r>
          </a:p>
          <a:p>
            <a:pPr marL="178559" indent="-178559">
              <a:buFont typeface="Arial" panose="020B0604020202020204" pitchFamily="34" charset="0"/>
              <a:buChar char="•"/>
            </a:pPr>
            <a:r>
              <a:rPr lang="en-US" b="0" i="0">
                <a:solidFill>
                  <a:srgbClr val="424242"/>
                </a:solidFill>
                <a:effectLst/>
                <a:latin typeface="+mn-lt"/>
              </a:rPr>
              <a:t>The main event hits—everyone’s watching.</a:t>
            </a:r>
          </a:p>
          <a:p>
            <a:pPr marL="178559" indent="-178559">
              <a:buFont typeface="Arial" panose="020B0604020202020204" pitchFamily="34" charset="0"/>
              <a:buChar char="•"/>
            </a:pPr>
            <a:r>
              <a:rPr lang="en-US" b="0" i="0">
                <a:solidFill>
                  <a:srgbClr val="424242"/>
                </a:solidFill>
                <a:effectLst/>
                <a:latin typeface="+mn-lt"/>
              </a:rPr>
              <a:t>Different groups jump in: government, public, interest groups.</a:t>
            </a:r>
          </a:p>
          <a:p>
            <a:pPr marL="178559" indent="-178559">
              <a:buFont typeface="Arial" panose="020B0604020202020204" pitchFamily="34" charset="0"/>
              <a:buChar char="•"/>
            </a:pPr>
            <a:r>
              <a:rPr lang="en-US" b="0" i="0">
                <a:solidFill>
                  <a:srgbClr val="424242"/>
                </a:solidFill>
                <a:effectLst/>
                <a:latin typeface="+mn-lt"/>
              </a:rPr>
              <a:t>People start pointing fingers—was it a system failure or someone’s fault?</a:t>
            </a:r>
          </a:p>
          <a:p>
            <a:pPr marL="178559" indent="-178559">
              <a:buFont typeface="Arial" panose="020B0604020202020204" pitchFamily="34" charset="0"/>
              <a:buChar char="•"/>
            </a:pPr>
            <a:r>
              <a:rPr lang="en-US" b="0" i="0">
                <a:solidFill>
                  <a:srgbClr val="424242"/>
                </a:solidFill>
                <a:effectLst/>
                <a:latin typeface="+mn-lt"/>
              </a:rPr>
              <a:t>Congress might hold hearings, and symbolic actions like commissions happen.</a:t>
            </a:r>
          </a:p>
          <a:p>
            <a:pPr marL="178559" indent="-178559">
              <a:buFont typeface="Arial" panose="020B0604020202020204" pitchFamily="34" charset="0"/>
              <a:buChar char="•"/>
            </a:pPr>
            <a:r>
              <a:rPr lang="en-US" b="0" i="0">
                <a:solidFill>
                  <a:srgbClr val="424242"/>
                </a:solidFill>
                <a:effectLst/>
                <a:latin typeface="+mn-lt"/>
              </a:rPr>
              <a:t>Eventually, we get some policy changes or reports.</a:t>
            </a:r>
          </a:p>
          <a:p>
            <a:pPr marL="178559" indent="-178559">
              <a:buFont typeface="Arial" panose="020B0604020202020204" pitchFamily="34" charset="0"/>
              <a:buChar char="•"/>
            </a:pPr>
            <a:r>
              <a:rPr lang="en-US" b="0" i="0">
                <a:solidFill>
                  <a:srgbClr val="424242"/>
                </a:solidFill>
                <a:effectLst/>
                <a:latin typeface="+mn-lt"/>
              </a:rPr>
              <a:t>Then attention fades, and we settle into a new normal.</a:t>
            </a:r>
          </a:p>
          <a:p>
            <a:endParaRPr lang="en-US"/>
          </a:p>
        </p:txBody>
      </p:sp>
      <p:sp>
        <p:nvSpPr>
          <p:cNvPr id="2" name="Slide Number Placeholder 1">
            <a:extLst>
              <a:ext uri="{FF2B5EF4-FFF2-40B4-BE49-F238E27FC236}">
                <a16:creationId xmlns:a16="http://schemas.microsoft.com/office/drawing/2014/main" id="{BC0D5FCB-8FB9-CEA0-D63E-8C482CD63984}"/>
              </a:ext>
            </a:extLst>
          </p:cNvPr>
          <p:cNvSpPr>
            <a:spLocks noGrp="1"/>
          </p:cNvSpPr>
          <p:nvPr>
            <p:ph type="sldNum" sz="quarter" idx="5"/>
          </p:nvPr>
        </p:nvSpPr>
        <p:spPr/>
        <p:txBody>
          <a:bodyPr/>
          <a:lstStyle/>
          <a:p>
            <a:pPr>
              <a:defRPr/>
            </a:pPr>
            <a:fld id="{F9CC64C5-72B8-48B3-9F32-B70947D2168E}" type="slidenum">
              <a:rPr lang="en-US" smtClean="0"/>
              <a:pPr>
                <a:defRPr/>
              </a:pPr>
              <a:t>7</a:t>
            </a:fld>
            <a:endParaRPr lang="en-US"/>
          </a:p>
        </p:txBody>
      </p:sp>
    </p:spTree>
    <p:extLst>
      <p:ext uri="{BB962C8B-B14F-4D97-AF65-F5344CB8AC3E}">
        <p14:creationId xmlns:p14="http://schemas.microsoft.com/office/powerpoint/2010/main" val="3328060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Next, let’s move on to Instinctual Behavior</a:t>
            </a:r>
          </a:p>
        </p:txBody>
      </p:sp>
      <p:sp>
        <p:nvSpPr>
          <p:cNvPr id="5" name="Slide Number Placeholder 4"/>
          <p:cNvSpPr>
            <a:spLocks noGrp="1"/>
          </p:cNvSpPr>
          <p:nvPr>
            <p:ph type="sldNum" sz="quarter" idx="10"/>
          </p:nvPr>
        </p:nvSpPr>
        <p:spPr/>
        <p:txBody>
          <a:bodyPr/>
          <a:lstStyle/>
          <a:p>
            <a:fld id="{F9CC64C5-72B8-48B3-9F32-B70947D2168E}" type="slidenum">
              <a:rPr lang="en-US" smtClean="0"/>
              <a:pPr/>
              <a:t>8</a:t>
            </a:fld>
            <a:endParaRPr lang="en-US"/>
          </a:p>
        </p:txBody>
      </p:sp>
      <p:sp>
        <p:nvSpPr>
          <p:cNvPr id="7" name="Slide Image Placeholder 6">
            <a:extLst>
              <a:ext uri="{FF2B5EF4-FFF2-40B4-BE49-F238E27FC236}">
                <a16:creationId xmlns:a16="http://schemas.microsoft.com/office/drawing/2014/main" id="{8F8CDDB1-9E24-B7F0-E0F7-EDBE1252DF4E}"/>
              </a:ext>
            </a:extLst>
          </p:cNvPr>
          <p:cNvSpPr>
            <a:spLocks noGrp="1" noRot="1" noChangeAspect="1"/>
          </p:cNvSpPr>
          <p:nvPr>
            <p:ph type="sldImg"/>
          </p:nvPr>
        </p:nvSpPr>
        <p:spPr/>
      </p:sp>
    </p:spTree>
    <p:extLst>
      <p:ext uri="{BB962C8B-B14F-4D97-AF65-F5344CB8AC3E}">
        <p14:creationId xmlns:p14="http://schemas.microsoft.com/office/powerpoint/2010/main" val="1493745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b="1"/>
              <a:t>Insights from Dr. Joseph Coughlin, </a:t>
            </a:r>
            <a:r>
              <a:rPr lang="en-US"/>
              <a:t>Founder and Director, MIT AgeLab</a:t>
            </a:r>
          </a:p>
          <a:p>
            <a:pPr fontAlgn="t"/>
            <a:r>
              <a:rPr lang="en-US"/>
              <a:t>These findings are drawn from Dr. Coughlin’s research on how anxiety influences the way people think, process information, and make decisions—especially during periods of stress or uncertainty. In investing, elevated anxiety can subtly shift behavior in ways that feel protective in the moment but often work against long‑term goals.</a:t>
            </a:r>
          </a:p>
          <a:p>
            <a:r>
              <a:rPr lang="en-US" b="1">
                <a:latin typeface="+mn-lt"/>
              </a:rPr>
              <a:t>Investing Attention in the Negative</a:t>
            </a:r>
          </a:p>
          <a:p>
            <a:r>
              <a:rPr lang="en-US">
                <a:latin typeface="+mn-lt"/>
              </a:rPr>
              <a:t>Anxious investors are more apt to devote their attention to information that is negative. </a:t>
            </a:r>
          </a:p>
          <a:p>
            <a:r>
              <a:rPr lang="en-US">
                <a:latin typeface="+mn-lt"/>
              </a:rPr>
              <a:t>When faced with the choice between information that could potentially inspire optimism versus information that paints a dismal future, the anxious client will opt to focus on the latter. </a:t>
            </a:r>
          </a:p>
          <a:p>
            <a:r>
              <a:rPr lang="en-US" b="1">
                <a:latin typeface="+mn-lt"/>
              </a:rPr>
              <a:t>If It’s Not Clear, It Must be Bad</a:t>
            </a:r>
          </a:p>
          <a:p>
            <a:r>
              <a:rPr lang="en-US">
                <a:latin typeface="+mn-lt"/>
              </a:rPr>
              <a:t>To further complicate matters, anxious investors process ambiguous information differently. Information that isn’t crystal clear is more likely to be perceived as bad or even threatening, fueling their pessimism.</a:t>
            </a:r>
          </a:p>
          <a:p>
            <a:r>
              <a:rPr lang="en-US" b="1">
                <a:latin typeface="+mn-lt"/>
              </a:rPr>
              <a:t>Risk Aversion: “Just Don’t Lose It!”</a:t>
            </a:r>
          </a:p>
          <a:p>
            <a:r>
              <a:rPr lang="en-US">
                <a:latin typeface="+mn-lt"/>
              </a:rPr>
              <a:t>Today’s investor is more likely to say, “Just don’t lose it!” rather than, “How do we grow it?” </a:t>
            </a:r>
          </a:p>
          <a:p>
            <a:r>
              <a:rPr lang="en-US">
                <a:latin typeface="+mn-lt"/>
              </a:rPr>
              <a:t>An anxious investor’s main objective is to reduce current risk—not to plan ahead. Instead of making decisions based on long-term financial objectives, they will act upon how they feel in the moment.</a:t>
            </a:r>
          </a:p>
        </p:txBody>
      </p:sp>
      <p:sp>
        <p:nvSpPr>
          <p:cNvPr id="4" name="Header Placeholder 3"/>
          <p:cNvSpPr>
            <a:spLocks noGrp="1"/>
          </p:cNvSpPr>
          <p:nvPr>
            <p:ph type="hdr" sz="quarter"/>
          </p:nvPr>
        </p:nvSpPr>
        <p:spPr/>
        <p:txBody>
          <a:bodyPr lIns="95207" tIns="47604" rIns="95207" bIns="47604"/>
          <a:lstStyle/>
          <a:p>
            <a:pPr>
              <a:defRPr/>
            </a:pPr>
            <a:endParaRPr lang="en-US">
              <a:latin typeface="Calibri" panose="020F0502020204030204" pitchFamily="34" charset="0"/>
            </a:endParaRPr>
          </a:p>
        </p:txBody>
      </p:sp>
      <p:sp>
        <p:nvSpPr>
          <p:cNvPr id="5" name="Footer Placeholder 4"/>
          <p:cNvSpPr>
            <a:spLocks noGrp="1"/>
          </p:cNvSpPr>
          <p:nvPr>
            <p:ph type="ftr" sz="quarter" idx="4"/>
          </p:nvPr>
        </p:nvSpPr>
        <p:spPr/>
        <p:txBody>
          <a:bodyPr lIns="95207" tIns="47604" rIns="95207" bIns="47604"/>
          <a:lstStyle/>
          <a:p>
            <a:pPr>
              <a:defRPr/>
            </a:pPr>
            <a:endParaRPr lang="en-US">
              <a:latin typeface="Calibri" panose="020F0502020204030204" pitchFamily="34" charset="0"/>
            </a:endParaRPr>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9</a:t>
            </a:fld>
            <a:endParaRPr lang="en-US"/>
          </a:p>
        </p:txBody>
      </p:sp>
    </p:spTree>
    <p:extLst>
      <p:ext uri="{BB962C8B-B14F-4D97-AF65-F5344CB8AC3E}">
        <p14:creationId xmlns:p14="http://schemas.microsoft.com/office/powerpoint/2010/main" val="5590895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9181559" y="6248400"/>
            <a:ext cx="2844800" cy="609600"/>
          </a:xfrm>
          <a:ln/>
        </p:spPr>
        <p:txBody>
          <a:bodyPr anchor="ctr" anchorCtr="0"/>
          <a:lstStyle>
            <a:lvl1pPr>
              <a:defRPr/>
            </a:lvl1pPr>
          </a:lstStyle>
          <a:p>
            <a:pPr>
              <a:defRPr/>
            </a:pPr>
            <a:fld id="{8C305B3F-E5A9-4347-88D9-AB79E8B741D3}" type="slidenum">
              <a:rPr lang="en-US"/>
              <a:pPr>
                <a:defRPr/>
              </a:pPr>
              <a:t>‹#›</a:t>
            </a:fld>
            <a:endParaRPr lang="en-US"/>
          </a:p>
        </p:txBody>
      </p:sp>
      <p:pic>
        <p:nvPicPr>
          <p:cNvPr id="2" name="Picture 1" descr="A blue and black logo&#10;&#10;Description automatically generated">
            <a:extLst>
              <a:ext uri="{FF2B5EF4-FFF2-40B4-BE49-F238E27FC236}">
                <a16:creationId xmlns:a16="http://schemas.microsoft.com/office/drawing/2014/main" id="{FDFD6401-3D31-5233-A710-DAEB55924542}"/>
              </a:ext>
            </a:extLst>
          </p:cNvPr>
          <p:cNvPicPr>
            <a:picLocks noChangeAspect="1"/>
          </p:cNvPicPr>
          <p:nvPr userDrawn="1"/>
        </p:nvPicPr>
        <p:blipFill>
          <a:blip r:embed="rId2"/>
          <a:stretch>
            <a:fillRect/>
          </a:stretch>
        </p:blipFill>
        <p:spPr>
          <a:xfrm>
            <a:off x="457200" y="6448319"/>
            <a:ext cx="202232" cy="195513"/>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atin typeface="Calibri" panose="020F050202020403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5A2DF2E-FF7B-4887-A076-832A04D37969}"/>
              </a:ext>
            </a:extLst>
          </p:cNvPr>
          <p:cNvSpPr>
            <a:spLocks noGrp="1" noChangeArrowheads="1"/>
          </p:cNvSpPr>
          <p:nvPr>
            <p:ph type="sldNum" sz="quarter" idx="4"/>
          </p:nvPr>
        </p:nvSpPr>
        <p:spPr bwMode="auto">
          <a:xfrm>
            <a:off x="9217382" y="6251933"/>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100" b="0">
                <a:solidFill>
                  <a:srgbClr val="6A6D6E"/>
                </a:solidFill>
                <a:latin typeface="Calibri" panose="020F0502020204030204" pitchFamily="34" charset="0"/>
              </a:defRPr>
            </a:lvl1pPr>
          </a:lstStyle>
          <a:p>
            <a:pPr>
              <a:defRPr/>
            </a:pPr>
            <a:fld id="{098F27AE-F8A1-453E-8C2F-3FD5FC6AA2AE}" type="slidenum">
              <a:rPr lang="en-US" smtClean="0"/>
              <a:pPr>
                <a:defRPr/>
              </a:pPr>
              <a:t>‹#›</a:t>
            </a:fld>
            <a:endParaRPr lang="en-US"/>
          </a:p>
        </p:txBody>
      </p:sp>
      <p:sp>
        <p:nvSpPr>
          <p:cNvPr id="6" name="Footer Placeholder 5">
            <a:extLst>
              <a:ext uri="{FF2B5EF4-FFF2-40B4-BE49-F238E27FC236}">
                <a16:creationId xmlns:a16="http://schemas.microsoft.com/office/drawing/2014/main" id="{A7A2B600-6289-8A4F-EFCE-CA6CE47AB9BF}"/>
              </a:ext>
            </a:extLst>
          </p:cNvPr>
          <p:cNvSpPr>
            <a:spLocks noGrp="1" noChangeArrowheads="1"/>
          </p:cNvSpPr>
          <p:nvPr>
            <p:ph type="ftr" sz="quarter" idx="11"/>
          </p:nvPr>
        </p:nvSpPr>
        <p:spPr>
          <a:xfrm>
            <a:off x="3781697" y="6531424"/>
            <a:ext cx="4955905" cy="248829"/>
          </a:xfrm>
          <a:prstGeom prst="rect">
            <a:avLst/>
          </a:prstGeom>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ＭＳ Ｐゴシック"/>
            </a:endParaRPr>
          </a:p>
        </p:txBody>
      </p:sp>
    </p:spTree>
    <p:extLst>
      <p:ext uri="{BB962C8B-B14F-4D97-AF65-F5344CB8AC3E}">
        <p14:creationId xmlns:p14="http://schemas.microsoft.com/office/powerpoint/2010/main" val="202456447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4784"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784"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atin typeface="Calibri" panose="020F0502020204030204" pitchFamily="34" charset="0"/>
              </a:defRPr>
            </a:lvl1pPr>
          </a:lstStyle>
          <a:p>
            <a:pPr>
              <a:defRPr/>
            </a:pPr>
            <a:endParaRPr lang="en-US"/>
          </a:p>
        </p:txBody>
      </p:sp>
      <p:sp>
        <p:nvSpPr>
          <p:cNvPr id="8" name="Rectangle 6">
            <a:extLst>
              <a:ext uri="{FF2B5EF4-FFF2-40B4-BE49-F238E27FC236}">
                <a16:creationId xmlns:a16="http://schemas.microsoft.com/office/drawing/2014/main" id="{9BCBD494-932F-491A-89A9-A2D0CC5AB22B}"/>
              </a:ext>
            </a:extLst>
          </p:cNvPr>
          <p:cNvSpPr>
            <a:spLocks noGrp="1" noChangeArrowheads="1"/>
          </p:cNvSpPr>
          <p:nvPr>
            <p:ph type="sldNum" sz="quarter" idx="4"/>
          </p:nvPr>
        </p:nvSpPr>
        <p:spPr bwMode="auto">
          <a:xfrm>
            <a:off x="9217382" y="6251933"/>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100" b="0">
                <a:solidFill>
                  <a:srgbClr val="6A6D6E"/>
                </a:solidFill>
                <a:latin typeface="Calibri" panose="020F0502020204030204" pitchFamily="34" charset="0"/>
              </a:defRPr>
            </a:lvl1pPr>
          </a:lstStyle>
          <a:p>
            <a:pPr>
              <a:defRPr/>
            </a:pPr>
            <a:fld id="{098F27AE-F8A1-453E-8C2F-3FD5FC6AA2AE}" type="slidenum">
              <a:rPr lang="en-US" smtClean="0"/>
              <a:pPr>
                <a:defRPr/>
              </a:pPr>
              <a:t>‹#›</a:t>
            </a:fld>
            <a:endParaRPr lang="en-US"/>
          </a:p>
        </p:txBody>
      </p:sp>
      <p:sp>
        <p:nvSpPr>
          <p:cNvPr id="7" name="Rectangle 5">
            <a:extLst>
              <a:ext uri="{FF2B5EF4-FFF2-40B4-BE49-F238E27FC236}">
                <a16:creationId xmlns:a16="http://schemas.microsoft.com/office/drawing/2014/main" id="{B793B356-BFB1-7759-09DA-AE4C6A51D41D}"/>
              </a:ext>
            </a:extLst>
          </p:cNvPr>
          <p:cNvSpPr>
            <a:spLocks noGrp="1" noChangeArrowheads="1"/>
          </p:cNvSpPr>
          <p:nvPr>
            <p:ph type="ftr" sz="quarter" idx="11"/>
          </p:nvPr>
        </p:nvSpPr>
        <p:spPr>
          <a:xfrm>
            <a:off x="3781697" y="6531424"/>
            <a:ext cx="4955905" cy="248829"/>
          </a:xfrm>
          <a:prstGeom prst="rect">
            <a:avLst/>
          </a:prstGeom>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ＭＳ Ｐゴシック"/>
            </a:endParaRPr>
          </a:p>
        </p:txBody>
      </p:sp>
    </p:spTree>
    <p:extLst>
      <p:ext uri="{BB962C8B-B14F-4D97-AF65-F5344CB8AC3E}">
        <p14:creationId xmlns:p14="http://schemas.microsoft.com/office/powerpoint/2010/main" val="37220492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atin typeface="Calibri" panose="020F0502020204030204" pitchFamily="34" charset="0"/>
              </a:defRPr>
            </a:lvl1pPr>
          </a:lstStyle>
          <a:p>
            <a:pPr>
              <a:defRPr/>
            </a:pPr>
            <a:endParaRPr lang="en-US"/>
          </a:p>
        </p:txBody>
      </p:sp>
      <p:sp>
        <p:nvSpPr>
          <p:cNvPr id="8" name="Rectangle 6">
            <a:extLst>
              <a:ext uri="{FF2B5EF4-FFF2-40B4-BE49-F238E27FC236}">
                <a16:creationId xmlns:a16="http://schemas.microsoft.com/office/drawing/2014/main" id="{305813A9-FD56-463C-852C-81B890D7E474}"/>
              </a:ext>
            </a:extLst>
          </p:cNvPr>
          <p:cNvSpPr>
            <a:spLocks noGrp="1" noChangeArrowheads="1"/>
          </p:cNvSpPr>
          <p:nvPr>
            <p:ph type="sldNum" sz="quarter" idx="4"/>
          </p:nvPr>
        </p:nvSpPr>
        <p:spPr bwMode="auto">
          <a:xfrm>
            <a:off x="9217382" y="6251933"/>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100" b="0">
                <a:solidFill>
                  <a:srgbClr val="6A6D6E"/>
                </a:solidFill>
                <a:latin typeface="Calibri" panose="020F0502020204030204" pitchFamily="34" charset="0"/>
              </a:defRPr>
            </a:lvl1pPr>
          </a:lstStyle>
          <a:p>
            <a:pPr>
              <a:defRPr/>
            </a:pPr>
            <a:fld id="{098F27AE-F8A1-453E-8C2F-3FD5FC6AA2AE}" type="slidenum">
              <a:rPr lang="en-US" smtClean="0"/>
              <a:pPr>
                <a:defRPr/>
              </a:pPr>
              <a:t>‹#›</a:t>
            </a:fld>
            <a:endParaRPr lang="en-US"/>
          </a:p>
        </p:txBody>
      </p:sp>
      <p:sp>
        <p:nvSpPr>
          <p:cNvPr id="7" name="Rectangle 5">
            <a:extLst>
              <a:ext uri="{FF2B5EF4-FFF2-40B4-BE49-F238E27FC236}">
                <a16:creationId xmlns:a16="http://schemas.microsoft.com/office/drawing/2014/main" id="{F0773E74-6E59-10AC-92C1-325335968933}"/>
              </a:ext>
            </a:extLst>
          </p:cNvPr>
          <p:cNvSpPr>
            <a:spLocks noGrp="1" noChangeArrowheads="1"/>
          </p:cNvSpPr>
          <p:nvPr>
            <p:ph type="ftr" sz="quarter" idx="11"/>
          </p:nvPr>
        </p:nvSpPr>
        <p:spPr>
          <a:xfrm>
            <a:off x="3781697" y="6531424"/>
            <a:ext cx="4955905" cy="248829"/>
          </a:xfrm>
          <a:prstGeom prst="rect">
            <a:avLst/>
          </a:prstGeom>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ＭＳ Ｐゴシック"/>
            </a:endParaRPr>
          </a:p>
        </p:txBody>
      </p:sp>
    </p:spTree>
    <p:extLst>
      <p:ext uri="{BB962C8B-B14F-4D97-AF65-F5344CB8AC3E}">
        <p14:creationId xmlns:p14="http://schemas.microsoft.com/office/powerpoint/2010/main" val="29162711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atin typeface="Calibri" panose="020F050202020403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004CB3F-A66B-465D-89F3-BA41AB7123B7}"/>
              </a:ext>
            </a:extLst>
          </p:cNvPr>
          <p:cNvSpPr>
            <a:spLocks noGrp="1" noChangeArrowheads="1"/>
          </p:cNvSpPr>
          <p:nvPr>
            <p:ph type="sldNum" sz="quarter" idx="4"/>
          </p:nvPr>
        </p:nvSpPr>
        <p:spPr bwMode="auto">
          <a:xfrm>
            <a:off x="9217382" y="6251933"/>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100" b="0">
                <a:solidFill>
                  <a:srgbClr val="6A6D6E"/>
                </a:solidFill>
                <a:latin typeface="Calibri" panose="020F0502020204030204" pitchFamily="34" charset="0"/>
              </a:defRPr>
            </a:lvl1pPr>
          </a:lstStyle>
          <a:p>
            <a:pPr>
              <a:defRPr/>
            </a:pPr>
            <a:fld id="{098F27AE-F8A1-453E-8C2F-3FD5FC6AA2AE}" type="slidenum">
              <a:rPr lang="en-US" smtClean="0"/>
              <a:pPr>
                <a:defRPr/>
              </a:pPr>
              <a:t>‹#›</a:t>
            </a:fld>
            <a:endParaRPr lang="en-US"/>
          </a:p>
        </p:txBody>
      </p:sp>
      <p:sp>
        <p:nvSpPr>
          <p:cNvPr id="6" name="Footer Placeholder 5">
            <a:extLst>
              <a:ext uri="{FF2B5EF4-FFF2-40B4-BE49-F238E27FC236}">
                <a16:creationId xmlns:a16="http://schemas.microsoft.com/office/drawing/2014/main" id="{F0B46723-3728-71C9-13E1-849B8A7BB424}"/>
              </a:ext>
            </a:extLst>
          </p:cNvPr>
          <p:cNvSpPr>
            <a:spLocks noGrp="1" noChangeArrowheads="1"/>
          </p:cNvSpPr>
          <p:nvPr>
            <p:ph type="ftr" sz="quarter" idx="11"/>
          </p:nvPr>
        </p:nvSpPr>
        <p:spPr>
          <a:xfrm>
            <a:off x="3781697" y="6531424"/>
            <a:ext cx="4955905" cy="248829"/>
          </a:xfrm>
          <a:prstGeom prst="rect">
            <a:avLst/>
          </a:prstGeom>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ＭＳ Ｐゴシック"/>
            </a:endParaRPr>
          </a:p>
        </p:txBody>
      </p:sp>
    </p:spTree>
    <p:extLst>
      <p:ext uri="{BB962C8B-B14F-4D97-AF65-F5344CB8AC3E}">
        <p14:creationId xmlns:p14="http://schemas.microsoft.com/office/powerpoint/2010/main" val="38442464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4784"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784"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atin typeface="Calibri" panose="020F0502020204030204" pitchFamily="34" charset="0"/>
              </a:defRPr>
            </a:lvl1pPr>
          </a:lstStyle>
          <a:p>
            <a:pPr>
              <a:defRPr/>
            </a:pPr>
            <a:endParaRPr lang="en-US"/>
          </a:p>
        </p:txBody>
      </p:sp>
      <p:sp>
        <p:nvSpPr>
          <p:cNvPr id="8" name="Rectangle 6">
            <a:extLst>
              <a:ext uri="{FF2B5EF4-FFF2-40B4-BE49-F238E27FC236}">
                <a16:creationId xmlns:a16="http://schemas.microsoft.com/office/drawing/2014/main" id="{12A3B788-6144-4893-9765-C73A531E0D47}"/>
              </a:ext>
            </a:extLst>
          </p:cNvPr>
          <p:cNvSpPr>
            <a:spLocks noGrp="1" noChangeArrowheads="1"/>
          </p:cNvSpPr>
          <p:nvPr>
            <p:ph type="sldNum" sz="quarter" idx="4"/>
          </p:nvPr>
        </p:nvSpPr>
        <p:spPr bwMode="auto">
          <a:xfrm>
            <a:off x="9217382" y="6251933"/>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100" b="0">
                <a:solidFill>
                  <a:srgbClr val="6A6D6E"/>
                </a:solidFill>
                <a:latin typeface="Calibri" panose="020F0502020204030204" pitchFamily="34" charset="0"/>
              </a:defRPr>
            </a:lvl1pPr>
          </a:lstStyle>
          <a:p>
            <a:pPr>
              <a:defRPr/>
            </a:pPr>
            <a:fld id="{098F27AE-F8A1-453E-8C2F-3FD5FC6AA2AE}" type="slidenum">
              <a:rPr lang="en-US" smtClean="0"/>
              <a:pPr>
                <a:defRPr/>
              </a:pPr>
              <a:t>‹#›</a:t>
            </a:fld>
            <a:endParaRPr lang="en-US"/>
          </a:p>
        </p:txBody>
      </p:sp>
      <p:sp>
        <p:nvSpPr>
          <p:cNvPr id="7" name="Rectangle 5">
            <a:extLst>
              <a:ext uri="{FF2B5EF4-FFF2-40B4-BE49-F238E27FC236}">
                <a16:creationId xmlns:a16="http://schemas.microsoft.com/office/drawing/2014/main" id="{D827922B-7C4F-3B6F-5EA2-8896B7B30972}"/>
              </a:ext>
            </a:extLst>
          </p:cNvPr>
          <p:cNvSpPr>
            <a:spLocks noGrp="1" noChangeArrowheads="1"/>
          </p:cNvSpPr>
          <p:nvPr>
            <p:ph type="ftr" sz="quarter" idx="11"/>
          </p:nvPr>
        </p:nvSpPr>
        <p:spPr>
          <a:xfrm>
            <a:off x="3781697" y="6531424"/>
            <a:ext cx="4955905" cy="248829"/>
          </a:xfrm>
          <a:prstGeom prst="rect">
            <a:avLst/>
          </a:prstGeom>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ＭＳ Ｐゴシック"/>
            </a:endParaRPr>
          </a:p>
        </p:txBody>
      </p:sp>
    </p:spTree>
    <p:extLst>
      <p:ext uri="{BB962C8B-B14F-4D97-AF65-F5344CB8AC3E}">
        <p14:creationId xmlns:p14="http://schemas.microsoft.com/office/powerpoint/2010/main" val="127613341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atin typeface="Calibri" panose="020F0502020204030204" pitchFamily="34" charset="0"/>
              </a:defRPr>
            </a:lvl1pPr>
          </a:lstStyle>
          <a:p>
            <a:pPr>
              <a:defRPr/>
            </a:pPr>
            <a:endParaRPr lang="en-US"/>
          </a:p>
        </p:txBody>
      </p:sp>
      <p:sp>
        <p:nvSpPr>
          <p:cNvPr id="6" name="Footer Placeholder 5"/>
          <p:cNvSpPr>
            <a:spLocks noGrp="1" noChangeArrowheads="1"/>
          </p:cNvSpPr>
          <p:nvPr>
            <p:ph type="ftr" sz="quarter" idx="11"/>
          </p:nvPr>
        </p:nvSpPr>
        <p:spPr>
          <a:xfrm>
            <a:off x="3747592" y="6609804"/>
            <a:ext cx="4704080" cy="248829"/>
          </a:xfrm>
          <a:prstGeom prst="rect">
            <a:avLst/>
          </a:prstGeom>
          <a:ln/>
        </p:spPr>
        <p:txBody>
          <a:bodyPr/>
          <a:lstStyle>
            <a:lvl1pPr>
              <a:defRPr/>
            </a:lvl1pPr>
          </a:lstStyle>
          <a:p>
            <a:pPr algn="ctr" eaLnBrk="0" hangingPunct="0">
              <a:defRPr/>
            </a:pPr>
            <a:endParaRPr lang="en-US">
              <a:latin typeface="Calibri" panose="020F0502020204030204" pitchFamily="34" charset="0"/>
            </a:endParaRPr>
          </a:p>
        </p:txBody>
      </p:sp>
      <p:sp>
        <p:nvSpPr>
          <p:cNvPr id="8" name="Rectangle 6">
            <a:extLst>
              <a:ext uri="{FF2B5EF4-FFF2-40B4-BE49-F238E27FC236}">
                <a16:creationId xmlns:a16="http://schemas.microsoft.com/office/drawing/2014/main" id="{EFBC5DCE-8DFE-44D8-9A56-626327265B15}"/>
              </a:ext>
            </a:extLst>
          </p:cNvPr>
          <p:cNvSpPr>
            <a:spLocks noGrp="1" noChangeArrowheads="1"/>
          </p:cNvSpPr>
          <p:nvPr>
            <p:ph type="sldNum" sz="quarter" idx="4"/>
          </p:nvPr>
        </p:nvSpPr>
        <p:spPr bwMode="auto">
          <a:xfrm>
            <a:off x="9217382" y="6251933"/>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100" b="0">
                <a:solidFill>
                  <a:srgbClr val="6A6D6E"/>
                </a:solidFill>
                <a:latin typeface="Calibri" panose="020F0502020204030204" pitchFamily="34" charset="0"/>
              </a:defRPr>
            </a:lvl1pPr>
          </a:lstStyle>
          <a:p>
            <a:pPr>
              <a:defRPr/>
            </a:pPr>
            <a:fld id="{098F27AE-F8A1-453E-8C2F-3FD5FC6AA2AE}" type="slidenum">
              <a:rPr lang="en-US" smtClean="0"/>
              <a:pPr>
                <a:defRPr/>
              </a:pPr>
              <a:t>‹#›</a:t>
            </a:fld>
            <a:endParaRPr lang="en-US"/>
          </a:p>
        </p:txBody>
      </p:sp>
    </p:spTree>
    <p:extLst>
      <p:ext uri="{BB962C8B-B14F-4D97-AF65-F5344CB8AC3E}">
        <p14:creationId xmlns:p14="http://schemas.microsoft.com/office/powerpoint/2010/main" val="19542367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6"/>
          <p:cNvSpPr>
            <a:spLocks noGrp="1" noChangeArrowheads="1"/>
          </p:cNvSpPr>
          <p:nvPr>
            <p:ph type="sldNum" sz="quarter" idx="4"/>
          </p:nvPr>
        </p:nvSpPr>
        <p:spPr bwMode="auto">
          <a:xfrm>
            <a:off x="9181559" y="6248400"/>
            <a:ext cx="284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a:p>
        </p:txBody>
      </p:sp>
      <p:sp>
        <p:nvSpPr>
          <p:cNvPr id="8" name="TextBox 7">
            <a:extLst>
              <a:ext uri="{FF2B5EF4-FFF2-40B4-BE49-F238E27FC236}">
                <a16:creationId xmlns:a16="http://schemas.microsoft.com/office/drawing/2014/main" id="{23A37411-2843-F428-D474-1D9C4F8DAE8A}"/>
              </a:ext>
            </a:extLst>
          </p:cNvPr>
          <p:cNvSpPr txBox="1"/>
          <p:nvPr userDrawn="1"/>
        </p:nvSpPr>
        <p:spPr>
          <a:xfrm>
            <a:off x="3048719" y="6553200"/>
            <a:ext cx="6094562" cy="21544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2026 by Hartford Funds. For use only with financial services professionals. Only for continuing education purposes.</a:t>
            </a:r>
          </a:p>
        </p:txBody>
      </p:sp>
    </p:spTree>
    <p:extLst>
      <p:ext uri="{BB962C8B-B14F-4D97-AF65-F5344CB8AC3E}">
        <p14:creationId xmlns:p14="http://schemas.microsoft.com/office/powerpoint/2010/main" val="350512369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Opening Slide">
    <p:spTree>
      <p:nvGrpSpPr>
        <p:cNvPr id="1" name=""/>
        <p:cNvGrpSpPr/>
        <p:nvPr/>
      </p:nvGrpSpPr>
      <p:grpSpPr>
        <a:xfrm>
          <a:off x="0" y="0"/>
          <a:ext cx="0" cy="0"/>
          <a:chOff x="0" y="0"/>
          <a:chExt cx="0" cy="0"/>
        </a:xfrm>
      </p:grpSpPr>
      <p:sp>
        <p:nvSpPr>
          <p:cNvPr id="3" name="Slide Number Placeholder 24"/>
          <p:cNvSpPr>
            <a:spLocks noGrp="1"/>
          </p:cNvSpPr>
          <p:nvPr>
            <p:ph type="sldNum" sz="quarter" idx="4"/>
          </p:nvPr>
        </p:nvSpPr>
        <p:spPr>
          <a:xfrm>
            <a:off x="9144000" y="6248401"/>
            <a:ext cx="2844800" cy="593726"/>
          </a:xfrm>
          <a:prstGeom prst="rect">
            <a:avLst/>
          </a:prstGeom>
        </p:spPr>
        <p:txBody>
          <a:bodyPr vert="horz" lIns="91440" tIns="45720" rIns="91440" bIns="45720" rtlCol="0" anchor="ctr"/>
          <a:lstStyle>
            <a:lvl1pPr algn="r">
              <a:defRPr sz="1000" b="0">
                <a:solidFill>
                  <a:schemeClr val="tx1"/>
                </a:solidFill>
                <a:latin typeface="Calibri" panose="020F0502020204030204" pitchFamily="34" charset="0"/>
                <a:ea typeface="ＭＳ Ｐゴシック" pitchFamily="34" charset="-128"/>
                <a:cs typeface="+mn-cs"/>
              </a:defRPr>
            </a:lvl1pPr>
          </a:lstStyle>
          <a:p>
            <a:pPr>
              <a:defRPr/>
            </a:pPr>
            <a:fld id="{FA5A8862-80C2-408A-8382-EBC73C318804}" type="slidenum">
              <a:rPr lang="en-US" smtClean="0"/>
              <a:pPr>
                <a:defRPr/>
              </a:pPr>
              <a:t>‹#›</a:t>
            </a:fld>
            <a:endParaRPr lang="en-US"/>
          </a:p>
        </p:txBody>
      </p:sp>
      <p:sp>
        <p:nvSpPr>
          <p:cNvPr id="6" name="TextBox 5">
            <a:extLst>
              <a:ext uri="{FF2B5EF4-FFF2-40B4-BE49-F238E27FC236}">
                <a16:creationId xmlns:a16="http://schemas.microsoft.com/office/drawing/2014/main" id="{FD064047-3627-9277-9743-F1BF7E6C8349}"/>
              </a:ext>
            </a:extLst>
          </p:cNvPr>
          <p:cNvSpPr txBox="1"/>
          <p:nvPr userDrawn="1"/>
        </p:nvSpPr>
        <p:spPr>
          <a:xfrm>
            <a:off x="3142172" y="6545264"/>
            <a:ext cx="6094562" cy="21544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2026 by Hartford Funds. For use only with financial services professionals. Only for continuing education purposes.</a:t>
            </a:r>
          </a:p>
        </p:txBody>
      </p:sp>
    </p:spTree>
    <p:extLst>
      <p:ext uri="{BB962C8B-B14F-4D97-AF65-F5344CB8AC3E}">
        <p14:creationId xmlns:p14="http://schemas.microsoft.com/office/powerpoint/2010/main" val="3260204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0B8262-082D-8529-8FA7-94139ACD5D15}"/>
              </a:ext>
            </a:extLst>
          </p:cNvPr>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defRPr>
            </a:lvl1pPr>
          </a:lstStyle>
          <a:p>
            <a:fld id="{4CB6010D-5089-4235-AC73-F0C6CCD9AA33}" type="slidenum">
              <a:rPr lang="en-US" smtClean="0"/>
              <a:pPr/>
              <a:t>‹#›</a:t>
            </a:fld>
            <a:endParaRPr lang="en-US"/>
          </a:p>
        </p:txBody>
      </p:sp>
    </p:spTree>
    <p:extLst>
      <p:ext uri="{BB962C8B-B14F-4D97-AF65-F5344CB8AC3E}">
        <p14:creationId xmlns:p14="http://schemas.microsoft.com/office/powerpoint/2010/main" val="3297491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4"/>
          </p:nvPr>
        </p:nvSpPr>
        <p:spPr bwMode="auto">
          <a:xfrm>
            <a:off x="9181559" y="6248400"/>
            <a:ext cx="284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a:p>
        </p:txBody>
      </p:sp>
    </p:spTree>
    <p:extLst>
      <p:ext uri="{BB962C8B-B14F-4D97-AF65-F5344CB8AC3E}">
        <p14:creationId xmlns:p14="http://schemas.microsoft.com/office/powerpoint/2010/main" val="43096134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Opening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8940800" cy="687897"/>
          </a:xfrm>
          <a:prstGeom prst="rect">
            <a:avLst/>
          </a:prstGeom>
        </p:spPr>
        <p:txBody>
          <a:bodyPr anchor="ctr"/>
          <a:lstStyle>
            <a:lvl1pPr>
              <a:defRPr sz="2000" b="1">
                <a:solidFill>
                  <a:schemeClr val="bg1"/>
                </a:solidFill>
                <a:latin typeface="Calibri" panose="020F0502020204030204" pitchFamily="34" charset="0"/>
              </a:defRPr>
            </a:lvl1pPr>
          </a:lstStyle>
          <a:p>
            <a:r>
              <a:rPr lang="en-US"/>
              <a:t>Click to edit Master title style</a:t>
            </a:r>
          </a:p>
        </p:txBody>
      </p:sp>
      <p:sp>
        <p:nvSpPr>
          <p:cNvPr id="4" name="Rectangle 6"/>
          <p:cNvSpPr>
            <a:spLocks noGrp="1" noChangeArrowheads="1"/>
          </p:cNvSpPr>
          <p:nvPr>
            <p:ph type="sldNum" sz="quarter" idx="4"/>
          </p:nvPr>
        </p:nvSpPr>
        <p:spPr bwMode="auto">
          <a:xfrm>
            <a:off x="9181559" y="6248400"/>
            <a:ext cx="284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a:p>
        </p:txBody>
      </p:sp>
      <p:sp>
        <p:nvSpPr>
          <p:cNvPr id="3" name="TextBox 2">
            <a:extLst>
              <a:ext uri="{FF2B5EF4-FFF2-40B4-BE49-F238E27FC236}">
                <a16:creationId xmlns:a16="http://schemas.microsoft.com/office/drawing/2014/main" id="{EF072657-82B8-06BE-B087-D27A2D1B9522}"/>
              </a:ext>
            </a:extLst>
          </p:cNvPr>
          <p:cNvSpPr txBox="1"/>
          <p:nvPr userDrawn="1"/>
        </p:nvSpPr>
        <p:spPr>
          <a:xfrm>
            <a:off x="1146627" y="6250214"/>
            <a:ext cx="9927772" cy="595085"/>
          </a:xfrm>
          <a:prstGeom prst="rect">
            <a:avLst/>
          </a:prstGeom>
          <a:noFill/>
          <a:ln>
            <a:noFill/>
          </a:ln>
        </p:spPr>
        <p:txBody>
          <a:bodyPr wrap="square" anchor="ctr">
            <a:noAutofit/>
          </a:bodyPr>
          <a:lstStyle/>
          <a:p>
            <a:pPr algn="ctr" eaLnBrk="0" hangingPunct="0">
              <a:defRPr/>
            </a:pPr>
            <a:r>
              <a:rPr lang="en-US" sz="800" b="0">
                <a:latin typeface="Calibri" panose="020F0502020204030204" pitchFamily="34" charset="0"/>
                <a:cs typeface="ＭＳ Ｐゴシック"/>
              </a:rPr>
              <a:t>Copyright © 2026 by Hartford Funds</a:t>
            </a:r>
            <a:r>
              <a:rPr lang="en-US" sz="800" b="0">
                <a:latin typeface="Calibri" panose="020F0502020204030204" pitchFamily="34" charset="0"/>
              </a:rPr>
              <a:t>.</a:t>
            </a:r>
            <a:endParaRPr lang="en-US" sz="800" b="0" i="0">
              <a:latin typeface="Calibri" panose="020F0502020204030204" pitchFamily="34" charset="0"/>
              <a:cs typeface="ＭＳ Ｐゴシック"/>
            </a:endParaRPr>
          </a:p>
        </p:txBody>
      </p:sp>
    </p:spTree>
    <p:extLst>
      <p:ext uri="{BB962C8B-B14F-4D97-AF65-F5344CB8AC3E}">
        <p14:creationId xmlns:p14="http://schemas.microsoft.com/office/powerpoint/2010/main" val="1571001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Text Box 2"/>
          <p:cNvSpPr txBox="1">
            <a:spLocks noChangeArrowheads="1"/>
          </p:cNvSpPr>
          <p:nvPr userDrawn="1"/>
        </p:nvSpPr>
        <p:spPr bwMode="auto">
          <a:xfrm>
            <a:off x="457200" y="0"/>
            <a:ext cx="6783592" cy="594360"/>
          </a:xfrm>
          <a:prstGeom prst="rect">
            <a:avLst/>
          </a:prstGeom>
          <a:noFill/>
          <a:ln w="9525">
            <a:noFill/>
            <a:miter lim="800000"/>
            <a:headEnd/>
            <a:tailEnd/>
          </a:ln>
        </p:spPr>
        <p:txBody>
          <a:bodyPr wrap="square" lIns="0" tIns="0" rIns="0" bIns="0" anchor="ctr" anchorCtr="0">
            <a:noAutofit/>
          </a:bodyPr>
          <a:lstStyle/>
          <a:p>
            <a:pPr>
              <a:lnSpc>
                <a:spcPct val="75000"/>
              </a:lnSpc>
            </a:pPr>
            <a:r>
              <a:rPr lang="en-US" sz="1600">
                <a:solidFill>
                  <a:schemeClr val="bg1"/>
                </a:solidFill>
                <a:latin typeface="Calibri" panose="020F0502020204030204" pitchFamily="34" charset="0"/>
                <a:cs typeface="Calibri" panose="020F0502020204030204" pitchFamily="34" charset="0"/>
              </a:rPr>
              <a:t>MAINTAINING PERSPECTIVE</a:t>
            </a:r>
          </a:p>
        </p:txBody>
      </p:sp>
      <p:sp>
        <p:nvSpPr>
          <p:cNvPr id="4" name="Rectangle 6"/>
          <p:cNvSpPr>
            <a:spLocks noGrp="1" noChangeArrowheads="1"/>
          </p:cNvSpPr>
          <p:nvPr>
            <p:ph type="sldNum" sz="quarter" idx="4"/>
          </p:nvPr>
        </p:nvSpPr>
        <p:spPr bwMode="auto">
          <a:xfrm>
            <a:off x="9181559" y="6248400"/>
            <a:ext cx="284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a:p>
        </p:txBody>
      </p:sp>
    </p:spTree>
    <p:extLst>
      <p:ext uri="{BB962C8B-B14F-4D97-AF65-F5344CB8AC3E}">
        <p14:creationId xmlns:p14="http://schemas.microsoft.com/office/powerpoint/2010/main" val="40922813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opic layout">
    <p:spTree>
      <p:nvGrpSpPr>
        <p:cNvPr id="1" name=""/>
        <p:cNvGrpSpPr/>
        <p:nvPr/>
      </p:nvGrpSpPr>
      <p:grpSpPr>
        <a:xfrm>
          <a:off x="0" y="0"/>
          <a:ext cx="0" cy="0"/>
          <a:chOff x="0" y="0"/>
          <a:chExt cx="0" cy="0"/>
        </a:xfrm>
      </p:grpSpPr>
      <p:sp>
        <p:nvSpPr>
          <p:cNvPr id="3" name="Slide Number Placeholder 24"/>
          <p:cNvSpPr>
            <a:spLocks noGrp="1"/>
          </p:cNvSpPr>
          <p:nvPr>
            <p:ph type="sldNum" sz="quarter" idx="4"/>
          </p:nvPr>
        </p:nvSpPr>
        <p:spPr>
          <a:xfrm>
            <a:off x="9144000" y="6248401"/>
            <a:ext cx="2844800" cy="593726"/>
          </a:xfrm>
          <a:prstGeom prst="rect">
            <a:avLst/>
          </a:prstGeom>
        </p:spPr>
        <p:txBody>
          <a:bodyPr vert="horz" lIns="91440" tIns="45720" rIns="91440" bIns="45720" rtlCol="0" anchor="ctr"/>
          <a:lstStyle>
            <a:lvl1pPr algn="r">
              <a:defRPr sz="1000" b="0">
                <a:solidFill>
                  <a:schemeClr val="tx1"/>
                </a:solidFill>
                <a:latin typeface="Calibri" panose="020F0502020204030204" pitchFamily="34" charset="0"/>
                <a:ea typeface="ＭＳ Ｐゴシック" pitchFamily="34" charset="-128"/>
                <a:cs typeface="+mn-cs"/>
              </a:defRPr>
            </a:lvl1pPr>
          </a:lstStyle>
          <a:p>
            <a:pPr>
              <a:defRPr/>
            </a:pPr>
            <a:fld id="{FA5A8862-80C2-408A-8382-EBC73C318804}" type="slidenum">
              <a:rPr lang="en-US" smtClean="0"/>
              <a:pPr>
                <a:defRPr/>
              </a:pPr>
              <a:t>‹#›</a:t>
            </a:fld>
            <a:endParaRPr lang="en-US"/>
          </a:p>
        </p:txBody>
      </p:sp>
      <p:sp>
        <p:nvSpPr>
          <p:cNvPr id="4" name="Title 1"/>
          <p:cNvSpPr txBox="1">
            <a:spLocks/>
          </p:cNvSpPr>
          <p:nvPr userDrawn="1"/>
        </p:nvSpPr>
        <p:spPr>
          <a:xfrm>
            <a:off x="457200" y="0"/>
            <a:ext cx="8940800" cy="548640"/>
          </a:xfrm>
          <a:prstGeom prst="rect">
            <a:avLst/>
          </a:prstGeom>
        </p:spPr>
        <p:txBody>
          <a:bodyPr lIns="0" tIns="0" rIns="0" bIns="0" anchor="ctr"/>
          <a:lstStyle>
            <a:lvl1pPr algn="l" rtl="0" fontAlgn="base">
              <a:spcBef>
                <a:spcPct val="0"/>
              </a:spcBef>
              <a:spcAft>
                <a:spcPct val="0"/>
              </a:spcAft>
              <a:defRPr sz="2000" b="1">
                <a:solidFill>
                  <a:schemeClr val="bg1"/>
                </a:solidFill>
                <a:latin typeface="Calibri" panose="020F0502020204030204" pitchFamily="34" charset="0"/>
                <a:ea typeface="+mj-ea"/>
                <a:cs typeface="Arial" pitchFamily="34" charset="0"/>
              </a:defRPr>
            </a:lvl1pPr>
            <a:lvl2pPr algn="l" rtl="0" fontAlgn="base">
              <a:spcBef>
                <a:spcPct val="0"/>
              </a:spcBef>
              <a:spcAft>
                <a:spcPct val="0"/>
              </a:spcAft>
              <a:defRPr sz="3500">
                <a:solidFill>
                  <a:schemeClr val="tx1"/>
                </a:solidFill>
                <a:latin typeface="Arial" charset="0"/>
                <a:cs typeface="Arial" charset="0"/>
              </a:defRPr>
            </a:lvl2pPr>
            <a:lvl3pPr algn="l" rtl="0" fontAlgn="base">
              <a:spcBef>
                <a:spcPct val="0"/>
              </a:spcBef>
              <a:spcAft>
                <a:spcPct val="0"/>
              </a:spcAft>
              <a:defRPr sz="3500">
                <a:solidFill>
                  <a:schemeClr val="tx1"/>
                </a:solidFill>
                <a:latin typeface="Arial" charset="0"/>
                <a:cs typeface="Arial" charset="0"/>
              </a:defRPr>
            </a:lvl3pPr>
            <a:lvl4pPr algn="l" rtl="0" fontAlgn="base">
              <a:spcBef>
                <a:spcPct val="0"/>
              </a:spcBef>
              <a:spcAft>
                <a:spcPct val="0"/>
              </a:spcAft>
              <a:defRPr sz="3500">
                <a:solidFill>
                  <a:schemeClr val="tx1"/>
                </a:solidFill>
                <a:latin typeface="Arial" charset="0"/>
                <a:cs typeface="Arial" charset="0"/>
              </a:defRPr>
            </a:lvl4pPr>
            <a:lvl5pPr algn="l" rtl="0" fontAlgn="base">
              <a:spcBef>
                <a:spcPct val="0"/>
              </a:spcBef>
              <a:spcAft>
                <a:spcPct val="0"/>
              </a:spcAft>
              <a:defRPr sz="3500">
                <a:solidFill>
                  <a:schemeClr val="tx1"/>
                </a:solidFill>
                <a:latin typeface="Arial" charset="0"/>
                <a:cs typeface="Arial" charset="0"/>
              </a:defRPr>
            </a:lvl5pPr>
            <a:lvl6pPr marL="457200" algn="l" rtl="0" eaLnBrk="1" fontAlgn="base" hangingPunct="1">
              <a:spcBef>
                <a:spcPct val="0"/>
              </a:spcBef>
              <a:spcAft>
                <a:spcPct val="0"/>
              </a:spcAft>
              <a:defRPr sz="3500">
                <a:solidFill>
                  <a:schemeClr val="bg1"/>
                </a:solidFill>
                <a:latin typeface="Arial Narrow" pitchFamily="34" charset="0"/>
              </a:defRPr>
            </a:lvl6pPr>
            <a:lvl7pPr marL="914400" algn="l" rtl="0" eaLnBrk="1" fontAlgn="base" hangingPunct="1">
              <a:spcBef>
                <a:spcPct val="0"/>
              </a:spcBef>
              <a:spcAft>
                <a:spcPct val="0"/>
              </a:spcAft>
              <a:defRPr sz="3500">
                <a:solidFill>
                  <a:schemeClr val="bg1"/>
                </a:solidFill>
                <a:latin typeface="Arial Narrow" pitchFamily="34" charset="0"/>
              </a:defRPr>
            </a:lvl7pPr>
            <a:lvl8pPr marL="1371600" algn="l" rtl="0" eaLnBrk="1" fontAlgn="base" hangingPunct="1">
              <a:spcBef>
                <a:spcPct val="0"/>
              </a:spcBef>
              <a:spcAft>
                <a:spcPct val="0"/>
              </a:spcAft>
              <a:defRPr sz="3500">
                <a:solidFill>
                  <a:schemeClr val="bg1"/>
                </a:solidFill>
                <a:latin typeface="Arial Narrow" pitchFamily="34" charset="0"/>
              </a:defRPr>
            </a:lvl8pPr>
            <a:lvl9pPr marL="1828800" algn="l" rtl="0" eaLnBrk="1" fontAlgn="base" hangingPunct="1">
              <a:spcBef>
                <a:spcPct val="0"/>
              </a:spcBef>
              <a:spcAft>
                <a:spcPct val="0"/>
              </a:spcAft>
              <a:defRPr sz="3500">
                <a:solidFill>
                  <a:schemeClr val="bg1"/>
                </a:solidFill>
                <a:latin typeface="Arial Narrow" pitchFamily="34" charset="0"/>
              </a:defRPr>
            </a:lvl9pPr>
          </a:lstStyle>
          <a:p>
            <a:r>
              <a:rPr lang="en-US" sz="1600" kern="0">
                <a:cs typeface="Calibri" panose="020F0502020204030204" pitchFamily="34" charset="0"/>
              </a:rPr>
              <a:t>ULYSSES AGREEMENTS: THE SWEET SONG OF STICKING TO A PLAN</a:t>
            </a:r>
          </a:p>
        </p:txBody>
      </p:sp>
    </p:spTree>
    <p:extLst>
      <p:ext uri="{BB962C8B-B14F-4D97-AF65-F5344CB8AC3E}">
        <p14:creationId xmlns:p14="http://schemas.microsoft.com/office/powerpoint/2010/main" val="2920671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9181559" y="6248400"/>
            <a:ext cx="2844800" cy="609600"/>
          </a:xfrm>
          <a:ln/>
        </p:spPr>
        <p:txBody>
          <a:bodyPr anchor="ctr" anchorCtr="0"/>
          <a:lstStyle>
            <a:lvl1pPr>
              <a:defRPr/>
            </a:lvl1pPr>
          </a:lstStyle>
          <a:p>
            <a:pPr>
              <a:defRPr/>
            </a:pPr>
            <a:fld id="{8C305B3F-E5A9-4347-88D9-AB79E8B741D3}" type="slidenum">
              <a:rPr lang="en-US"/>
              <a:pPr>
                <a:defRPr/>
              </a:pPr>
              <a:t>‹#›</a:t>
            </a:fld>
            <a:endParaRPr lang="en-US"/>
          </a:p>
        </p:txBody>
      </p:sp>
      <p:pic>
        <p:nvPicPr>
          <p:cNvPr id="2" name="Picture 1" descr="A blue and black logo&#10;&#10;Description automatically generated">
            <a:extLst>
              <a:ext uri="{FF2B5EF4-FFF2-40B4-BE49-F238E27FC236}">
                <a16:creationId xmlns:a16="http://schemas.microsoft.com/office/drawing/2014/main" id="{FDFD6401-3D31-5233-A710-DAEB55924542}"/>
              </a:ext>
            </a:extLst>
          </p:cNvPr>
          <p:cNvPicPr>
            <a:picLocks noChangeAspect="1"/>
          </p:cNvPicPr>
          <p:nvPr userDrawn="1"/>
        </p:nvPicPr>
        <p:blipFill>
          <a:blip r:embed="rId2"/>
          <a:stretch>
            <a:fillRect/>
          </a:stretch>
        </p:blipFill>
        <p:spPr>
          <a:xfrm>
            <a:off x="457200" y="6448319"/>
            <a:ext cx="202232" cy="195513"/>
          </a:xfrm>
          <a:prstGeom prst="rect">
            <a:avLst/>
          </a:prstGeom>
        </p:spPr>
      </p:pic>
    </p:spTree>
    <p:extLst>
      <p:ext uri="{BB962C8B-B14F-4D97-AF65-F5344CB8AC3E}">
        <p14:creationId xmlns:p14="http://schemas.microsoft.com/office/powerpoint/2010/main" val="200600980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4"/>
          </p:nvPr>
        </p:nvSpPr>
        <p:spPr bwMode="auto">
          <a:xfrm>
            <a:off x="9181559" y="6248400"/>
            <a:ext cx="284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a:p>
        </p:txBody>
      </p:sp>
    </p:spTree>
    <p:extLst>
      <p:ext uri="{BB962C8B-B14F-4D97-AF65-F5344CB8AC3E}">
        <p14:creationId xmlns:p14="http://schemas.microsoft.com/office/powerpoint/2010/main" val="296299107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Text Box 4"/>
          <p:cNvSpPr txBox="1">
            <a:spLocks noChangeArrowheads="1"/>
          </p:cNvSpPr>
          <p:nvPr userDrawn="1"/>
        </p:nvSpPr>
        <p:spPr bwMode="auto">
          <a:xfrm>
            <a:off x="457200" y="0"/>
            <a:ext cx="7363628" cy="594360"/>
          </a:xfrm>
          <a:prstGeom prst="rect">
            <a:avLst/>
          </a:prstGeom>
          <a:noFill/>
          <a:ln w="9525">
            <a:noFill/>
            <a:miter lim="800000"/>
            <a:headEnd/>
            <a:tailEnd/>
          </a:ln>
        </p:spPr>
        <p:txBody>
          <a:bodyPr wrap="square" lIns="0" tIns="0" rIns="0" bIns="0" anchor="ctr" anchorCtr="0">
            <a:noAutofit/>
          </a:bodyPr>
          <a:lstStyle/>
          <a:p>
            <a:pPr>
              <a:lnSpc>
                <a:spcPct val="75000"/>
              </a:lnSpc>
            </a:pPr>
            <a:r>
              <a:rPr lang="en-US" sz="1600">
                <a:solidFill>
                  <a:schemeClr val="bg1"/>
                </a:solidFill>
                <a:latin typeface="Calibri" panose="020F0502020204030204" pitchFamily="34" charset="0"/>
                <a:cs typeface="Calibri" panose="020F0502020204030204" pitchFamily="34" charset="0"/>
              </a:rPr>
              <a:t>STRESS, ANXIETY,</a:t>
            </a:r>
            <a:r>
              <a:rPr lang="en-US" sz="1600" baseline="0">
                <a:solidFill>
                  <a:schemeClr val="bg1"/>
                </a:solidFill>
                <a:latin typeface="Calibri" panose="020F0502020204030204" pitchFamily="34" charset="0"/>
                <a:cs typeface="Calibri" panose="020F0502020204030204" pitchFamily="34" charset="0"/>
              </a:rPr>
              <a:t> AND CRISES</a:t>
            </a:r>
            <a:endParaRPr lang="en-US" sz="1600">
              <a:solidFill>
                <a:schemeClr val="bg1"/>
              </a:solidFill>
              <a:latin typeface="Calibri" panose="020F0502020204030204" pitchFamily="34" charset="0"/>
              <a:cs typeface="Calibri" panose="020F0502020204030204" pitchFamily="34" charset="0"/>
            </a:endParaRPr>
          </a:p>
        </p:txBody>
      </p:sp>
      <p:sp>
        <p:nvSpPr>
          <p:cNvPr id="4" name="Rectangle 6"/>
          <p:cNvSpPr>
            <a:spLocks noGrp="1" noChangeArrowheads="1"/>
          </p:cNvSpPr>
          <p:nvPr>
            <p:ph type="sldNum" sz="quarter" idx="4"/>
          </p:nvPr>
        </p:nvSpPr>
        <p:spPr bwMode="auto">
          <a:xfrm>
            <a:off x="9181559" y="6248400"/>
            <a:ext cx="284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a:p>
        </p:txBody>
      </p:sp>
    </p:spTree>
    <p:extLst>
      <p:ext uri="{BB962C8B-B14F-4D97-AF65-F5344CB8AC3E}">
        <p14:creationId xmlns:p14="http://schemas.microsoft.com/office/powerpoint/2010/main" val="222592212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4"/>
          </p:nvPr>
        </p:nvSpPr>
        <p:spPr bwMode="auto">
          <a:xfrm>
            <a:off x="9181559" y="6248400"/>
            <a:ext cx="284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a:p>
        </p:txBody>
      </p:sp>
    </p:spTree>
    <p:extLst>
      <p:ext uri="{BB962C8B-B14F-4D97-AF65-F5344CB8AC3E}">
        <p14:creationId xmlns:p14="http://schemas.microsoft.com/office/powerpoint/2010/main" val="157390681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6"/>
          <p:cNvSpPr>
            <a:spLocks noGrp="1" noChangeArrowheads="1"/>
          </p:cNvSpPr>
          <p:nvPr>
            <p:ph type="sldNum" sz="quarter" idx="4"/>
          </p:nvPr>
        </p:nvSpPr>
        <p:spPr bwMode="auto">
          <a:xfrm>
            <a:off x="9181559" y="6248400"/>
            <a:ext cx="284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a:p>
        </p:txBody>
      </p:sp>
    </p:spTree>
    <p:extLst>
      <p:ext uri="{BB962C8B-B14F-4D97-AF65-F5344CB8AC3E}">
        <p14:creationId xmlns:p14="http://schemas.microsoft.com/office/powerpoint/2010/main" val="108663390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4"/>
          </p:nvPr>
        </p:nvSpPr>
        <p:spPr bwMode="auto">
          <a:xfrm>
            <a:off x="9181559" y="6248400"/>
            <a:ext cx="284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a:p>
        </p:txBody>
      </p:sp>
    </p:spTree>
    <p:extLst>
      <p:ext uri="{BB962C8B-B14F-4D97-AF65-F5344CB8AC3E}">
        <p14:creationId xmlns:p14="http://schemas.microsoft.com/office/powerpoint/2010/main" val="21252238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6"/>
          <p:cNvSpPr>
            <a:spLocks noGrp="1" noChangeArrowheads="1"/>
          </p:cNvSpPr>
          <p:nvPr>
            <p:ph type="sldNum" sz="quarter" idx="4"/>
          </p:nvPr>
        </p:nvSpPr>
        <p:spPr bwMode="auto">
          <a:xfrm>
            <a:off x="9181559" y="6248400"/>
            <a:ext cx="284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a:p>
        </p:txBody>
      </p:sp>
    </p:spTree>
    <p:extLst>
      <p:ext uri="{BB962C8B-B14F-4D97-AF65-F5344CB8AC3E}">
        <p14:creationId xmlns:p14="http://schemas.microsoft.com/office/powerpoint/2010/main" val="14690151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Opening Slide">
    <p:spTree>
      <p:nvGrpSpPr>
        <p:cNvPr id="1" name=""/>
        <p:cNvGrpSpPr/>
        <p:nvPr/>
      </p:nvGrpSpPr>
      <p:grpSpPr>
        <a:xfrm>
          <a:off x="0" y="0"/>
          <a:ext cx="0" cy="0"/>
          <a:chOff x="0" y="0"/>
          <a:chExt cx="0" cy="0"/>
        </a:xfrm>
      </p:grpSpPr>
      <p:sp>
        <p:nvSpPr>
          <p:cNvPr id="3" name="Slide Number Placeholder 24"/>
          <p:cNvSpPr>
            <a:spLocks noGrp="1"/>
          </p:cNvSpPr>
          <p:nvPr>
            <p:ph type="sldNum" sz="quarter" idx="4"/>
          </p:nvPr>
        </p:nvSpPr>
        <p:spPr>
          <a:xfrm>
            <a:off x="9144000" y="6248401"/>
            <a:ext cx="2844800" cy="593726"/>
          </a:xfrm>
          <a:prstGeom prst="rect">
            <a:avLst/>
          </a:prstGeom>
        </p:spPr>
        <p:txBody>
          <a:bodyPr vert="horz" lIns="91440" tIns="45720" rIns="91440" bIns="45720" rtlCol="0" anchor="ctr"/>
          <a:lstStyle>
            <a:lvl1pPr algn="r">
              <a:defRPr sz="1000" b="0">
                <a:solidFill>
                  <a:schemeClr val="tx1"/>
                </a:solidFill>
                <a:latin typeface="Calibri" panose="020F0502020204030204" pitchFamily="34" charset="0"/>
                <a:ea typeface="ＭＳ Ｐゴシック" pitchFamily="34" charset="-128"/>
                <a:cs typeface="+mn-cs"/>
              </a:defRPr>
            </a:lvl1pPr>
          </a:lstStyle>
          <a:p>
            <a:pPr>
              <a:defRPr/>
            </a:pPr>
            <a:fld id="{FA5A8862-80C2-408A-8382-EBC73C318804}" type="slidenum">
              <a:rPr lang="en-US" smtClean="0"/>
              <a:pPr>
                <a:defRPr/>
              </a:pPr>
              <a:t>‹#›</a:t>
            </a:fld>
            <a:endParaRPr lang="en-US"/>
          </a:p>
        </p:txBody>
      </p:sp>
    </p:spTree>
    <p:extLst>
      <p:ext uri="{BB962C8B-B14F-4D97-AF65-F5344CB8AC3E}">
        <p14:creationId xmlns:p14="http://schemas.microsoft.com/office/powerpoint/2010/main" val="22339318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6.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9181559" y="6248400"/>
            <a:ext cx="284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 id="2147483689" r:id="rId2"/>
  </p:sldLayoutIdLst>
  <p:transition>
    <p:fade/>
  </p:transition>
  <p:hf hdr="0" ftr="0" dt="0"/>
  <p:txStyles>
    <p:title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50000"/>
        </a:spcBef>
        <a:spcAft>
          <a:spcPct val="0"/>
        </a:spcAft>
        <a:buChar char="–"/>
        <a:defRPr sz="2000">
          <a:solidFill>
            <a:schemeClr val="tx1"/>
          </a:solidFill>
          <a:latin typeface="+mn-lt"/>
        </a:defRPr>
      </a:lvl2pPr>
      <a:lvl3pPr marL="1143000" indent="-228600" algn="l" rtl="0" eaLnBrk="0" fontAlgn="base" hangingPunct="0">
        <a:spcBef>
          <a:spcPct val="50000"/>
        </a:spcBef>
        <a:spcAft>
          <a:spcPct val="0"/>
        </a:spcAft>
        <a:buChar char="•"/>
        <a:defRPr>
          <a:solidFill>
            <a:schemeClr val="tx1"/>
          </a:solidFill>
          <a:latin typeface="+mn-lt"/>
        </a:defRPr>
      </a:lvl3pPr>
      <a:lvl4pPr marL="1600200" indent="-228600" algn="l" rtl="0" eaLnBrk="0" fontAlgn="base" hangingPunct="0">
        <a:spcBef>
          <a:spcPct val="50000"/>
        </a:spcBef>
        <a:spcAft>
          <a:spcPct val="0"/>
        </a:spcAft>
        <a:buChar char="–"/>
        <a:defRPr sz="16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2" name="Rectangle 6"/>
          <p:cNvSpPr>
            <a:spLocks noGrp="1" noChangeArrowheads="1"/>
          </p:cNvSpPr>
          <p:nvPr>
            <p:ph type="sldNum" sz="quarter" idx="4"/>
          </p:nvPr>
        </p:nvSpPr>
        <p:spPr bwMode="auto">
          <a:xfrm>
            <a:off x="9181559" y="6248400"/>
            <a:ext cx="284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a:p>
        </p:txBody>
      </p:sp>
      <p:sp>
        <p:nvSpPr>
          <p:cNvPr id="4" name="Rectangle 3">
            <a:extLst>
              <a:ext uri="{FF2B5EF4-FFF2-40B4-BE49-F238E27FC236}">
                <a16:creationId xmlns:a16="http://schemas.microsoft.com/office/drawing/2014/main" id="{07DDDA0F-7EA6-EFB8-96F1-D1A5A6426739}"/>
              </a:ext>
            </a:extLst>
          </p:cNvPr>
          <p:cNvSpPr/>
          <p:nvPr userDrawn="1"/>
        </p:nvSpPr>
        <p:spPr>
          <a:xfrm>
            <a:off x="0" y="0"/>
            <a:ext cx="12192000" cy="548640"/>
          </a:xfrm>
          <a:prstGeom prst="rect">
            <a:avLst/>
          </a:prstGeom>
          <a:solidFill>
            <a:srgbClr val="562A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5" name="Picture 4" descr="A blue and black logo&#10;&#10;Description automatically generated">
            <a:extLst>
              <a:ext uri="{FF2B5EF4-FFF2-40B4-BE49-F238E27FC236}">
                <a16:creationId xmlns:a16="http://schemas.microsoft.com/office/drawing/2014/main" id="{540E808D-AC43-8C51-4504-54F22933938A}"/>
              </a:ext>
            </a:extLst>
          </p:cNvPr>
          <p:cNvPicPr>
            <a:picLocks noChangeAspect="1"/>
          </p:cNvPicPr>
          <p:nvPr userDrawn="1"/>
        </p:nvPicPr>
        <p:blipFill>
          <a:blip r:embed="rId4"/>
          <a:stretch>
            <a:fillRect/>
          </a:stretch>
        </p:blipFill>
        <p:spPr>
          <a:xfrm>
            <a:off x="457200" y="6448319"/>
            <a:ext cx="202232" cy="195513"/>
          </a:xfrm>
          <a:prstGeom prst="rect">
            <a:avLst/>
          </a:prstGeom>
        </p:spPr>
      </p:pic>
    </p:spTree>
    <p:extLst>
      <p:ext uri="{BB962C8B-B14F-4D97-AF65-F5344CB8AC3E}">
        <p14:creationId xmlns:p14="http://schemas.microsoft.com/office/powerpoint/2010/main" val="716735937"/>
      </p:ext>
    </p:extLst>
  </p:cSld>
  <p:clrMap bg1="lt1" tx1="dk1" bg2="lt2" tx2="dk2" accent1="accent1" accent2="accent2" accent3="accent3" accent4="accent4" accent5="accent5" accent6="accent6" hlink="hlink" folHlink="folHlink"/>
  <p:sldLayoutIdLst>
    <p:sldLayoutId id="2147483674" r:id="rId1"/>
    <p:sldLayoutId id="2147483684" r:id="rId2"/>
  </p:sldLayoutIdLst>
  <p:transition>
    <p:fade/>
  </p:transition>
  <p:hf hdr="0" ftr="0" dt="0"/>
  <p:txStyles>
    <p:title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50000"/>
        </a:spcBef>
        <a:spcAft>
          <a:spcPct val="0"/>
        </a:spcAft>
        <a:buChar char="–"/>
        <a:defRPr sz="2000">
          <a:solidFill>
            <a:schemeClr val="tx1"/>
          </a:solidFill>
          <a:latin typeface="+mn-lt"/>
        </a:defRPr>
      </a:lvl2pPr>
      <a:lvl3pPr marL="1143000" indent="-228600" algn="l" rtl="0" eaLnBrk="0" fontAlgn="base" hangingPunct="0">
        <a:spcBef>
          <a:spcPct val="50000"/>
        </a:spcBef>
        <a:spcAft>
          <a:spcPct val="0"/>
        </a:spcAft>
        <a:buChar char="•"/>
        <a:defRPr>
          <a:solidFill>
            <a:schemeClr val="tx1"/>
          </a:solidFill>
          <a:latin typeface="+mn-lt"/>
        </a:defRPr>
      </a:lvl3pPr>
      <a:lvl4pPr marL="1600200" indent="-228600" algn="l" rtl="0" eaLnBrk="0" fontAlgn="base" hangingPunct="0">
        <a:spcBef>
          <a:spcPct val="50000"/>
        </a:spcBef>
        <a:spcAft>
          <a:spcPct val="0"/>
        </a:spcAft>
        <a:buChar char="–"/>
        <a:defRPr sz="16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2" name="Rectangle 6"/>
          <p:cNvSpPr>
            <a:spLocks noGrp="1" noChangeArrowheads="1"/>
          </p:cNvSpPr>
          <p:nvPr>
            <p:ph type="sldNum" sz="quarter" idx="4"/>
          </p:nvPr>
        </p:nvSpPr>
        <p:spPr bwMode="auto">
          <a:xfrm>
            <a:off x="9181559" y="6248400"/>
            <a:ext cx="284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a:p>
        </p:txBody>
      </p:sp>
      <p:sp>
        <p:nvSpPr>
          <p:cNvPr id="2" name="Rectangle 1">
            <a:extLst>
              <a:ext uri="{FF2B5EF4-FFF2-40B4-BE49-F238E27FC236}">
                <a16:creationId xmlns:a16="http://schemas.microsoft.com/office/drawing/2014/main" id="{EE6BDEDB-7E17-1C7D-8002-BB9EA979875F}"/>
              </a:ext>
            </a:extLst>
          </p:cNvPr>
          <p:cNvSpPr/>
          <p:nvPr userDrawn="1"/>
        </p:nvSpPr>
        <p:spPr>
          <a:xfrm>
            <a:off x="0" y="0"/>
            <a:ext cx="12192000" cy="548640"/>
          </a:xfrm>
          <a:prstGeom prst="rect">
            <a:avLst/>
          </a:prstGeom>
          <a:solidFill>
            <a:srgbClr val="0089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eaLnBrk="1" hangingPunct="1"/>
            <a:endParaRPr lang="en-US" sz="1800" b="1" kern="0">
              <a:latin typeface="Calibri" panose="020F0502020204030204" pitchFamily="34" charset="0"/>
            </a:endParaRPr>
          </a:p>
        </p:txBody>
      </p:sp>
      <p:pic>
        <p:nvPicPr>
          <p:cNvPr id="4" name="Picture 3" descr="A blue and black logo&#10;&#10;Description automatically generated">
            <a:extLst>
              <a:ext uri="{FF2B5EF4-FFF2-40B4-BE49-F238E27FC236}">
                <a16:creationId xmlns:a16="http://schemas.microsoft.com/office/drawing/2014/main" id="{0B9332F5-E74C-935A-0F1F-DAF963D30922}"/>
              </a:ext>
            </a:extLst>
          </p:cNvPr>
          <p:cNvPicPr>
            <a:picLocks noChangeAspect="1"/>
          </p:cNvPicPr>
          <p:nvPr userDrawn="1"/>
        </p:nvPicPr>
        <p:blipFill>
          <a:blip r:embed="rId4"/>
          <a:stretch>
            <a:fillRect/>
          </a:stretch>
        </p:blipFill>
        <p:spPr>
          <a:xfrm>
            <a:off x="457200" y="6448319"/>
            <a:ext cx="202232" cy="195513"/>
          </a:xfrm>
          <a:prstGeom prst="rect">
            <a:avLst/>
          </a:prstGeom>
        </p:spPr>
      </p:pic>
      <p:sp>
        <p:nvSpPr>
          <p:cNvPr id="5" name="Text Box 2">
            <a:extLst>
              <a:ext uri="{FF2B5EF4-FFF2-40B4-BE49-F238E27FC236}">
                <a16:creationId xmlns:a16="http://schemas.microsoft.com/office/drawing/2014/main" id="{B6C9428B-7FA1-E358-103B-2F974607CC0A}"/>
              </a:ext>
            </a:extLst>
          </p:cNvPr>
          <p:cNvSpPr txBox="1">
            <a:spLocks noChangeArrowheads="1"/>
          </p:cNvSpPr>
          <p:nvPr userDrawn="1"/>
        </p:nvSpPr>
        <p:spPr bwMode="auto">
          <a:xfrm>
            <a:off x="457200" y="0"/>
            <a:ext cx="6783592" cy="594360"/>
          </a:xfrm>
          <a:prstGeom prst="rect">
            <a:avLst/>
          </a:prstGeom>
          <a:noFill/>
          <a:ln w="9525">
            <a:noFill/>
            <a:miter lim="800000"/>
            <a:headEnd/>
            <a:tailEnd/>
          </a:ln>
        </p:spPr>
        <p:txBody>
          <a:bodyPr wrap="square" lIns="0" tIns="0" rIns="0" bIns="0" anchor="ctr" anchorCtr="0">
            <a:noAutofit/>
          </a:bodyPr>
          <a:lstStyle/>
          <a:p>
            <a:pPr>
              <a:lnSpc>
                <a:spcPct val="75000"/>
              </a:lnSpc>
            </a:pPr>
            <a:r>
              <a:rPr lang="en-US" sz="1600">
                <a:solidFill>
                  <a:schemeClr val="bg1"/>
                </a:solidFill>
                <a:latin typeface="Calibri" panose="020F0502020204030204" pitchFamily="34" charset="0"/>
                <a:cs typeface="Calibri" panose="020F0502020204030204" pitchFamily="34" charset="0"/>
              </a:rPr>
              <a:t> MAINTAINING PERSPECTIVE</a:t>
            </a:r>
          </a:p>
        </p:txBody>
      </p:sp>
    </p:spTree>
    <p:extLst>
      <p:ext uri="{BB962C8B-B14F-4D97-AF65-F5344CB8AC3E}">
        <p14:creationId xmlns:p14="http://schemas.microsoft.com/office/powerpoint/2010/main" val="1024951308"/>
      </p:ext>
    </p:extLst>
  </p:cSld>
  <p:clrMap bg1="lt1" tx1="dk1" bg2="lt2" tx2="dk2" accent1="accent1" accent2="accent2" accent3="accent3" accent4="accent4" accent5="accent5" accent6="accent6" hlink="hlink" folHlink="folHlink"/>
  <p:sldLayoutIdLst>
    <p:sldLayoutId id="2147483677" r:id="rId1"/>
    <p:sldLayoutId id="2147483686" r:id="rId2"/>
  </p:sldLayoutIdLst>
  <p:transition>
    <p:fade/>
  </p:transition>
  <p:hf hdr="0" ftr="0" dt="0"/>
  <p:txStyles>
    <p:title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50000"/>
        </a:spcBef>
        <a:spcAft>
          <a:spcPct val="0"/>
        </a:spcAft>
        <a:buChar char="–"/>
        <a:defRPr sz="2000">
          <a:solidFill>
            <a:schemeClr val="tx1"/>
          </a:solidFill>
          <a:latin typeface="+mn-lt"/>
        </a:defRPr>
      </a:lvl2pPr>
      <a:lvl3pPr marL="1143000" indent="-228600" algn="l" rtl="0" eaLnBrk="0" fontAlgn="base" hangingPunct="0">
        <a:spcBef>
          <a:spcPct val="50000"/>
        </a:spcBef>
        <a:spcAft>
          <a:spcPct val="0"/>
        </a:spcAft>
        <a:buChar char="•"/>
        <a:defRPr>
          <a:solidFill>
            <a:schemeClr val="tx1"/>
          </a:solidFill>
          <a:latin typeface="+mn-lt"/>
        </a:defRPr>
      </a:lvl3pPr>
      <a:lvl4pPr marL="1600200" indent="-228600" algn="l" rtl="0" eaLnBrk="0" fontAlgn="base" hangingPunct="0">
        <a:spcBef>
          <a:spcPct val="50000"/>
        </a:spcBef>
        <a:spcAft>
          <a:spcPct val="0"/>
        </a:spcAft>
        <a:buChar char="–"/>
        <a:defRPr sz="16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2" name="Rectangle 6"/>
          <p:cNvSpPr>
            <a:spLocks noGrp="1" noChangeArrowheads="1"/>
          </p:cNvSpPr>
          <p:nvPr>
            <p:ph type="sldNum" sz="quarter" idx="4"/>
          </p:nvPr>
        </p:nvSpPr>
        <p:spPr bwMode="auto">
          <a:xfrm>
            <a:off x="9181559" y="6294198"/>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a:p>
        </p:txBody>
      </p:sp>
      <p:pic>
        <p:nvPicPr>
          <p:cNvPr id="4" name="Picture 3" descr="A blue and black logo&#10;&#10;Description automatically generated">
            <a:extLst>
              <a:ext uri="{FF2B5EF4-FFF2-40B4-BE49-F238E27FC236}">
                <a16:creationId xmlns:a16="http://schemas.microsoft.com/office/drawing/2014/main" id="{CE8DFD97-03D8-2EAE-82D5-6D67B10C5D88}"/>
              </a:ext>
            </a:extLst>
          </p:cNvPr>
          <p:cNvPicPr>
            <a:picLocks noChangeAspect="1"/>
          </p:cNvPicPr>
          <p:nvPr userDrawn="1"/>
        </p:nvPicPr>
        <p:blipFill>
          <a:blip r:embed="rId5"/>
          <a:stretch>
            <a:fillRect/>
          </a:stretch>
        </p:blipFill>
        <p:spPr>
          <a:xfrm>
            <a:off x="457200" y="6448319"/>
            <a:ext cx="202232" cy="195513"/>
          </a:xfrm>
          <a:prstGeom prst="rect">
            <a:avLst/>
          </a:prstGeom>
        </p:spPr>
      </p:pic>
      <p:sp>
        <p:nvSpPr>
          <p:cNvPr id="5" name="Rectangle 4">
            <a:extLst>
              <a:ext uri="{FF2B5EF4-FFF2-40B4-BE49-F238E27FC236}">
                <a16:creationId xmlns:a16="http://schemas.microsoft.com/office/drawing/2014/main" id="{A6AB4D6D-8220-7D3E-9930-E59766CD1511}"/>
              </a:ext>
            </a:extLst>
          </p:cNvPr>
          <p:cNvSpPr/>
          <p:nvPr userDrawn="1"/>
        </p:nvSpPr>
        <p:spPr>
          <a:xfrm>
            <a:off x="0" y="0"/>
            <a:ext cx="12192000" cy="548640"/>
          </a:xfrm>
          <a:prstGeom prst="rect">
            <a:avLst/>
          </a:prstGeom>
          <a:solidFill>
            <a:srgbClr val="598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Text Box 2">
            <a:extLst>
              <a:ext uri="{FF2B5EF4-FFF2-40B4-BE49-F238E27FC236}">
                <a16:creationId xmlns:a16="http://schemas.microsoft.com/office/drawing/2014/main" id="{38F23835-FB96-AB17-F8BA-8D195824435E}"/>
              </a:ext>
            </a:extLst>
          </p:cNvPr>
          <p:cNvSpPr txBox="1">
            <a:spLocks noChangeArrowheads="1"/>
          </p:cNvSpPr>
          <p:nvPr userDrawn="1"/>
        </p:nvSpPr>
        <p:spPr bwMode="auto">
          <a:xfrm>
            <a:off x="457200" y="0"/>
            <a:ext cx="6783592" cy="594360"/>
          </a:xfrm>
          <a:prstGeom prst="rect">
            <a:avLst/>
          </a:prstGeom>
          <a:noFill/>
          <a:ln w="9525">
            <a:noFill/>
            <a:miter lim="800000"/>
            <a:headEnd/>
            <a:tailEnd/>
          </a:ln>
        </p:spPr>
        <p:txBody>
          <a:bodyPr wrap="square" lIns="0" tIns="0" rIns="0" bIns="0" anchor="ctr" anchorCtr="0">
            <a:noAutofit/>
          </a:bodyPr>
          <a:lstStyle/>
          <a:p>
            <a:pPr>
              <a:lnSpc>
                <a:spcPct val="75000"/>
              </a:lnSpc>
            </a:pPr>
            <a:r>
              <a:rPr lang="en-US" sz="1600">
                <a:solidFill>
                  <a:schemeClr val="bg1"/>
                </a:solidFill>
                <a:latin typeface="Calibri" panose="020F0502020204030204" pitchFamily="34" charset="0"/>
                <a:cs typeface="Calibri" panose="020F0502020204030204" pitchFamily="34" charset="0"/>
              </a:rPr>
              <a:t>INSTINCTUAL BEHAVIOR</a:t>
            </a:r>
          </a:p>
        </p:txBody>
      </p:sp>
    </p:spTree>
    <p:extLst>
      <p:ext uri="{BB962C8B-B14F-4D97-AF65-F5344CB8AC3E}">
        <p14:creationId xmlns:p14="http://schemas.microsoft.com/office/powerpoint/2010/main" val="33255569"/>
      </p:ext>
    </p:extLst>
  </p:cSld>
  <p:clrMap bg1="lt1" tx1="dk1" bg2="lt2" tx2="dk2" accent1="accent1" accent2="accent2" accent3="accent3" accent4="accent4" accent5="accent5" accent6="accent6" hlink="hlink" folHlink="folHlink"/>
  <p:sldLayoutIdLst>
    <p:sldLayoutId id="2147483680" r:id="rId1"/>
    <p:sldLayoutId id="2147483688" r:id="rId2"/>
    <p:sldLayoutId id="2147483690" r:id="rId3"/>
  </p:sldLayoutIdLst>
  <p:transition>
    <p:fade/>
  </p:transition>
  <p:hf hdr="0" ftr="0" dt="0"/>
  <p:txStyles>
    <p:title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50000"/>
        </a:spcBef>
        <a:spcAft>
          <a:spcPct val="0"/>
        </a:spcAft>
        <a:buChar char="–"/>
        <a:defRPr sz="2000">
          <a:solidFill>
            <a:schemeClr val="tx1"/>
          </a:solidFill>
          <a:latin typeface="+mn-lt"/>
        </a:defRPr>
      </a:lvl2pPr>
      <a:lvl3pPr marL="1143000" indent="-228600" algn="l" rtl="0" eaLnBrk="0" fontAlgn="base" hangingPunct="0">
        <a:spcBef>
          <a:spcPct val="50000"/>
        </a:spcBef>
        <a:spcAft>
          <a:spcPct val="0"/>
        </a:spcAft>
        <a:buChar char="•"/>
        <a:defRPr>
          <a:solidFill>
            <a:schemeClr val="tx1"/>
          </a:solidFill>
          <a:latin typeface="+mn-lt"/>
        </a:defRPr>
      </a:lvl3pPr>
      <a:lvl4pPr marL="1600200" indent="-228600" algn="l" rtl="0" eaLnBrk="0" fontAlgn="base" hangingPunct="0">
        <a:spcBef>
          <a:spcPct val="50000"/>
        </a:spcBef>
        <a:spcAft>
          <a:spcPct val="0"/>
        </a:spcAft>
        <a:buChar char="–"/>
        <a:defRPr sz="16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94784" y="874487"/>
            <a:ext cx="11027304" cy="7257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Slide Title</a:t>
            </a:r>
          </a:p>
        </p:txBody>
      </p:sp>
      <p:sp>
        <p:nvSpPr>
          <p:cNvPr id="6147" name="Rectangle 3"/>
          <p:cNvSpPr>
            <a:spLocks noGrp="1" noChangeArrowheads="1"/>
          </p:cNvSpPr>
          <p:nvPr>
            <p:ph type="body" idx="1"/>
          </p:nvPr>
        </p:nvSpPr>
        <p:spPr bwMode="auto">
          <a:xfrm>
            <a:off x="594784"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Rectangle 6">
            <a:extLst>
              <a:ext uri="{FF2B5EF4-FFF2-40B4-BE49-F238E27FC236}">
                <a16:creationId xmlns:a16="http://schemas.microsoft.com/office/drawing/2014/main" id="{5D39CF5C-F7A5-46F7-92E5-66E1586B204B}"/>
              </a:ext>
            </a:extLst>
          </p:cNvPr>
          <p:cNvSpPr>
            <a:spLocks noGrp="1" noChangeArrowheads="1"/>
          </p:cNvSpPr>
          <p:nvPr>
            <p:ph type="sldNum" sz="quarter" idx="4"/>
          </p:nvPr>
        </p:nvSpPr>
        <p:spPr bwMode="auto">
          <a:xfrm>
            <a:off x="9217382" y="6251933"/>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100" b="0">
                <a:solidFill>
                  <a:srgbClr val="6A6D6E"/>
                </a:solidFill>
                <a:latin typeface="Calibri" panose="020F0502020204030204" pitchFamily="34" charset="0"/>
              </a:defRPr>
            </a:lvl1pPr>
          </a:lstStyle>
          <a:p>
            <a:pPr>
              <a:defRPr/>
            </a:pPr>
            <a:fld id="{098F27AE-F8A1-453E-8C2F-3FD5FC6AA2AE}" type="slidenum">
              <a:rPr lang="en-US" smtClean="0"/>
              <a:pPr>
                <a:defRPr/>
              </a:pPr>
              <a:t>‹#›</a:t>
            </a:fld>
            <a:endParaRPr lang="en-US"/>
          </a:p>
        </p:txBody>
      </p:sp>
      <p:sp>
        <p:nvSpPr>
          <p:cNvPr id="2" name="Rectangle 1">
            <a:extLst>
              <a:ext uri="{FF2B5EF4-FFF2-40B4-BE49-F238E27FC236}">
                <a16:creationId xmlns:a16="http://schemas.microsoft.com/office/drawing/2014/main" id="{0E94210C-E312-845F-0156-BB3652680373}"/>
              </a:ext>
            </a:extLst>
          </p:cNvPr>
          <p:cNvSpPr/>
          <p:nvPr userDrawn="1"/>
        </p:nvSpPr>
        <p:spPr>
          <a:xfrm>
            <a:off x="0" y="0"/>
            <a:ext cx="12192000" cy="548640"/>
          </a:xfrm>
          <a:prstGeom prst="rect">
            <a:avLst/>
          </a:prstGeom>
          <a:solidFill>
            <a:srgbClr val="9D6C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3" name="Picture 2" descr="A blue and black logo&#10;&#10;Description automatically generated">
            <a:extLst>
              <a:ext uri="{FF2B5EF4-FFF2-40B4-BE49-F238E27FC236}">
                <a16:creationId xmlns:a16="http://schemas.microsoft.com/office/drawing/2014/main" id="{F1F8A4E1-E80A-85AC-BFFC-BF5D4B60D62F}"/>
              </a:ext>
            </a:extLst>
          </p:cNvPr>
          <p:cNvPicPr>
            <a:picLocks noChangeAspect="1"/>
          </p:cNvPicPr>
          <p:nvPr userDrawn="1"/>
        </p:nvPicPr>
        <p:blipFill>
          <a:blip r:embed="rId5"/>
          <a:stretch>
            <a:fillRect/>
          </a:stretch>
        </p:blipFill>
        <p:spPr>
          <a:xfrm>
            <a:off x="457200" y="6448319"/>
            <a:ext cx="202232" cy="195513"/>
          </a:xfrm>
          <a:prstGeom prst="rect">
            <a:avLst/>
          </a:prstGeom>
        </p:spPr>
      </p:pic>
      <p:sp>
        <p:nvSpPr>
          <p:cNvPr id="5" name="Rectangle 5">
            <a:extLst>
              <a:ext uri="{FF2B5EF4-FFF2-40B4-BE49-F238E27FC236}">
                <a16:creationId xmlns:a16="http://schemas.microsoft.com/office/drawing/2014/main" id="{67A7F88A-C666-9572-D79A-678D22583A11}"/>
              </a:ext>
            </a:extLst>
          </p:cNvPr>
          <p:cNvSpPr>
            <a:spLocks noGrp="1" noChangeArrowheads="1"/>
          </p:cNvSpPr>
          <p:nvPr>
            <p:ph type="ftr" sz="quarter" idx="3"/>
          </p:nvPr>
        </p:nvSpPr>
        <p:spPr>
          <a:xfrm>
            <a:off x="3781697" y="6531424"/>
            <a:ext cx="4955905" cy="248829"/>
          </a:xfrm>
          <a:prstGeom prst="rect">
            <a:avLst/>
          </a:prstGeom>
          <a:ln/>
        </p:spPr>
        <p:txBody>
          <a:bodyPr/>
          <a:lstStyle>
            <a:lvl1pPr>
              <a:defRPr/>
            </a:lvl1pPr>
          </a:lstStyle>
          <a:p>
            <a:pPr algn="ctr" eaLnBrk="0" hangingPunct="0">
              <a:defRPr/>
            </a:pPr>
            <a:endParaRPr lang="en-US" sz="800" b="0" i="0">
              <a:latin typeface="Calibri" panose="020F0502020204030204" pitchFamily="34" charset="0"/>
              <a:cs typeface="ＭＳ Ｐゴシック"/>
            </a:endParaRPr>
          </a:p>
        </p:txBody>
      </p:sp>
    </p:spTree>
    <p:extLst>
      <p:ext uri="{BB962C8B-B14F-4D97-AF65-F5344CB8AC3E}">
        <p14:creationId xmlns:p14="http://schemas.microsoft.com/office/powerpoint/2010/main" val="198079364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transition>
    <p:fade/>
  </p:transition>
  <p:hf hdr="0" ftr="0" dt="0"/>
  <p:txStyles>
    <p:titleStyle>
      <a:lvl1pPr algn="ctr" rtl="0" eaLnBrk="0" fontAlgn="base" hangingPunct="0">
        <a:spcBef>
          <a:spcPct val="0"/>
        </a:spcBef>
        <a:spcAft>
          <a:spcPct val="0"/>
        </a:spcAft>
        <a:defRPr sz="3400" b="0">
          <a:solidFill>
            <a:schemeClr val="tx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2400">
          <a:solidFill>
            <a:schemeClr val="tx1"/>
          </a:solidFill>
          <a:latin typeface="Calibri" panose="020F0502020204030204" pitchFamily="34" charset="0"/>
          <a:ea typeface="+mn-ea"/>
          <a:cs typeface="+mn-cs"/>
        </a:defRPr>
      </a:lvl1pPr>
      <a:lvl2pPr marL="742950" indent="-285750" algn="l" rtl="0" eaLnBrk="0" fontAlgn="base" hangingPunct="0">
        <a:spcBef>
          <a:spcPct val="50000"/>
        </a:spcBef>
        <a:spcAft>
          <a:spcPct val="0"/>
        </a:spcAft>
        <a:buChar char="–"/>
        <a:defRPr sz="2000">
          <a:solidFill>
            <a:schemeClr val="tx1"/>
          </a:solidFill>
          <a:latin typeface="Calibri" panose="020F0502020204030204" pitchFamily="34" charset="0"/>
        </a:defRPr>
      </a:lvl2pPr>
      <a:lvl3pPr marL="1143000" indent="-228600" algn="l" rtl="0" eaLnBrk="0" fontAlgn="base" hangingPunct="0">
        <a:spcBef>
          <a:spcPct val="50000"/>
        </a:spcBef>
        <a:spcAft>
          <a:spcPct val="0"/>
        </a:spcAft>
        <a:buChar char="•"/>
        <a:defRPr>
          <a:solidFill>
            <a:schemeClr val="tx1"/>
          </a:solidFill>
          <a:latin typeface="Calibri" panose="020F0502020204030204" pitchFamily="34" charset="0"/>
        </a:defRPr>
      </a:lvl3pPr>
      <a:lvl4pPr marL="1600200" indent="-228600" algn="l" rtl="0" eaLnBrk="0" fontAlgn="base" hangingPunct="0">
        <a:spcBef>
          <a:spcPct val="50000"/>
        </a:spcBef>
        <a:spcAft>
          <a:spcPct val="0"/>
        </a:spcAft>
        <a:buChar char="–"/>
        <a:defRPr sz="1600">
          <a:solidFill>
            <a:schemeClr val="tx1"/>
          </a:solidFill>
          <a:latin typeface="Calibri" panose="020F0502020204030204" pitchFamily="34" charset="0"/>
        </a:defRPr>
      </a:lvl4pPr>
      <a:lvl5pPr marL="2057400" indent="-228600" algn="l" rtl="0" eaLnBrk="0" fontAlgn="base" hangingPunct="0">
        <a:spcBef>
          <a:spcPct val="50000"/>
        </a:spcBef>
        <a:spcAft>
          <a:spcPct val="0"/>
        </a:spcAft>
        <a:buChar char="»"/>
        <a:defRPr sz="1400">
          <a:solidFill>
            <a:schemeClr val="tx1"/>
          </a:solidFill>
          <a:latin typeface="Calibri" panose="020F0502020204030204" pitchFamily="34" charset="0"/>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94784" y="1187089"/>
            <a:ext cx="11002432" cy="56629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Slide Title</a:t>
            </a:r>
          </a:p>
        </p:txBody>
      </p:sp>
      <p:sp>
        <p:nvSpPr>
          <p:cNvPr id="6147" name="Rectangle 3"/>
          <p:cNvSpPr>
            <a:spLocks noGrp="1" noChangeArrowheads="1"/>
          </p:cNvSpPr>
          <p:nvPr>
            <p:ph type="body" idx="1"/>
          </p:nvPr>
        </p:nvSpPr>
        <p:spPr bwMode="auto">
          <a:xfrm>
            <a:off x="594784"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Rectangle 6">
            <a:extLst>
              <a:ext uri="{FF2B5EF4-FFF2-40B4-BE49-F238E27FC236}">
                <a16:creationId xmlns:a16="http://schemas.microsoft.com/office/drawing/2014/main" id="{4F584719-793D-4213-8867-C943CD49D5FC}"/>
              </a:ext>
            </a:extLst>
          </p:cNvPr>
          <p:cNvSpPr>
            <a:spLocks noGrp="1" noChangeArrowheads="1"/>
          </p:cNvSpPr>
          <p:nvPr>
            <p:ph type="sldNum" sz="quarter" idx="4"/>
          </p:nvPr>
        </p:nvSpPr>
        <p:spPr bwMode="auto">
          <a:xfrm>
            <a:off x="9217382" y="6251933"/>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100" b="0">
                <a:solidFill>
                  <a:srgbClr val="6A6D6E"/>
                </a:solidFill>
                <a:latin typeface="Calibri" panose="020F0502020204030204" pitchFamily="34" charset="0"/>
              </a:defRPr>
            </a:lvl1pPr>
          </a:lstStyle>
          <a:p>
            <a:pPr>
              <a:defRPr/>
            </a:pPr>
            <a:fld id="{098F27AE-F8A1-453E-8C2F-3FD5FC6AA2AE}" type="slidenum">
              <a:rPr lang="en-US" smtClean="0"/>
              <a:pPr>
                <a:defRPr/>
              </a:pPr>
              <a:t>‹#›</a:t>
            </a:fld>
            <a:endParaRPr lang="en-US"/>
          </a:p>
        </p:txBody>
      </p:sp>
      <p:pic>
        <p:nvPicPr>
          <p:cNvPr id="4" name="Picture 3" descr="A blue and black logo&#10;&#10;Description automatically generated">
            <a:extLst>
              <a:ext uri="{FF2B5EF4-FFF2-40B4-BE49-F238E27FC236}">
                <a16:creationId xmlns:a16="http://schemas.microsoft.com/office/drawing/2014/main" id="{1A4D29E7-33BD-F1FB-8721-A5D3DB8B531B}"/>
              </a:ext>
            </a:extLst>
          </p:cNvPr>
          <p:cNvPicPr>
            <a:picLocks noChangeAspect="1"/>
          </p:cNvPicPr>
          <p:nvPr userDrawn="1"/>
        </p:nvPicPr>
        <p:blipFill>
          <a:blip r:embed="rId7"/>
          <a:stretch>
            <a:fillRect/>
          </a:stretch>
        </p:blipFill>
        <p:spPr>
          <a:xfrm>
            <a:off x="457200" y="6448319"/>
            <a:ext cx="202232" cy="195513"/>
          </a:xfrm>
          <a:prstGeom prst="rect">
            <a:avLst/>
          </a:prstGeom>
        </p:spPr>
      </p:pic>
      <p:sp>
        <p:nvSpPr>
          <p:cNvPr id="2" name="Rectangle 5">
            <a:extLst>
              <a:ext uri="{FF2B5EF4-FFF2-40B4-BE49-F238E27FC236}">
                <a16:creationId xmlns:a16="http://schemas.microsoft.com/office/drawing/2014/main" id="{37C7E89D-B546-558A-C656-9AFA3C4604AF}"/>
              </a:ext>
            </a:extLst>
          </p:cNvPr>
          <p:cNvSpPr>
            <a:spLocks noGrp="1" noChangeArrowheads="1"/>
          </p:cNvSpPr>
          <p:nvPr>
            <p:ph type="ftr" sz="quarter" idx="3"/>
          </p:nvPr>
        </p:nvSpPr>
        <p:spPr>
          <a:xfrm>
            <a:off x="3781697" y="6531424"/>
            <a:ext cx="4955905" cy="248829"/>
          </a:xfrm>
          <a:prstGeom prst="rect">
            <a:avLst/>
          </a:prstGeom>
          <a:ln/>
        </p:spPr>
        <p:txBody>
          <a:bodyPr/>
          <a:lstStyle>
            <a:lvl1pPr>
              <a:defRPr/>
            </a:lvl1pPr>
          </a:lstStyle>
          <a:p>
            <a:pPr algn="ctr" eaLnBrk="0" hangingPunct="0">
              <a:defRPr/>
            </a:pPr>
            <a:endParaRPr lang="en-US" sz="800" b="0" i="0">
              <a:latin typeface="Calibri" panose="020F0502020204030204" pitchFamily="34" charset="0"/>
              <a:cs typeface="ＭＳ Ｐゴシック"/>
            </a:endParaRPr>
          </a:p>
        </p:txBody>
      </p:sp>
      <p:sp>
        <p:nvSpPr>
          <p:cNvPr id="5" name="Rectangle 4">
            <a:extLst>
              <a:ext uri="{FF2B5EF4-FFF2-40B4-BE49-F238E27FC236}">
                <a16:creationId xmlns:a16="http://schemas.microsoft.com/office/drawing/2014/main" id="{701C9B7C-1D4F-FF04-6E4D-EB92F7FB72D0}"/>
              </a:ext>
            </a:extLst>
          </p:cNvPr>
          <p:cNvSpPr/>
          <p:nvPr userDrawn="1"/>
        </p:nvSpPr>
        <p:spPr>
          <a:xfrm>
            <a:off x="0" y="0"/>
            <a:ext cx="12192000" cy="548640"/>
          </a:xfrm>
          <a:prstGeom prst="rect">
            <a:avLst/>
          </a:prstGeom>
          <a:solidFill>
            <a:srgbClr val="0085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Tree>
    <p:extLst>
      <p:ext uri="{BB962C8B-B14F-4D97-AF65-F5344CB8AC3E}">
        <p14:creationId xmlns:p14="http://schemas.microsoft.com/office/powerpoint/2010/main" val="15400852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ransition>
    <p:fade/>
  </p:transition>
  <p:hf hdr="0" ftr="0" dt="0"/>
  <p:txStyles>
    <p:titleStyle>
      <a:lvl1pPr algn="ctr" rtl="0" eaLnBrk="0" fontAlgn="base" hangingPunct="0">
        <a:spcBef>
          <a:spcPct val="0"/>
        </a:spcBef>
        <a:spcAft>
          <a:spcPct val="0"/>
        </a:spcAft>
        <a:defRPr sz="3400" b="0">
          <a:solidFill>
            <a:schemeClr val="tx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2400">
          <a:solidFill>
            <a:schemeClr val="tx1"/>
          </a:solidFill>
          <a:latin typeface="Calibri" panose="020F0502020204030204" pitchFamily="34" charset="0"/>
          <a:ea typeface="+mn-ea"/>
          <a:cs typeface="+mn-cs"/>
        </a:defRPr>
      </a:lvl1pPr>
      <a:lvl2pPr marL="742950" indent="-285750" algn="l" rtl="0" eaLnBrk="0" fontAlgn="base" hangingPunct="0">
        <a:spcBef>
          <a:spcPct val="50000"/>
        </a:spcBef>
        <a:spcAft>
          <a:spcPct val="0"/>
        </a:spcAft>
        <a:buChar char="–"/>
        <a:defRPr sz="2000">
          <a:solidFill>
            <a:schemeClr val="tx1"/>
          </a:solidFill>
          <a:latin typeface="Calibri" panose="020F0502020204030204" pitchFamily="34" charset="0"/>
        </a:defRPr>
      </a:lvl2pPr>
      <a:lvl3pPr marL="1143000" indent="-228600" algn="l" rtl="0" eaLnBrk="0" fontAlgn="base" hangingPunct="0">
        <a:spcBef>
          <a:spcPct val="50000"/>
        </a:spcBef>
        <a:spcAft>
          <a:spcPct val="0"/>
        </a:spcAft>
        <a:buChar char="•"/>
        <a:defRPr>
          <a:solidFill>
            <a:schemeClr val="tx1"/>
          </a:solidFill>
          <a:latin typeface="Calibri" panose="020F0502020204030204" pitchFamily="34" charset="0"/>
        </a:defRPr>
      </a:lvl3pPr>
      <a:lvl4pPr marL="1600200" indent="-228600" algn="l" rtl="0" eaLnBrk="0" fontAlgn="base" hangingPunct="0">
        <a:spcBef>
          <a:spcPct val="50000"/>
        </a:spcBef>
        <a:spcAft>
          <a:spcPct val="0"/>
        </a:spcAft>
        <a:buChar char="–"/>
        <a:defRPr sz="1600">
          <a:solidFill>
            <a:schemeClr val="tx1"/>
          </a:solidFill>
          <a:latin typeface="Calibri" panose="020F0502020204030204" pitchFamily="34" charset="0"/>
        </a:defRPr>
      </a:lvl4pPr>
      <a:lvl5pPr marL="2057400" indent="-228600" algn="l" rtl="0" eaLnBrk="0" fontAlgn="base" hangingPunct="0">
        <a:spcBef>
          <a:spcPct val="50000"/>
        </a:spcBef>
        <a:spcAft>
          <a:spcPct val="0"/>
        </a:spcAft>
        <a:buChar char="»"/>
        <a:defRPr sz="1400">
          <a:solidFill>
            <a:schemeClr val="tx1"/>
          </a:solidFill>
          <a:latin typeface="Calibri" panose="020F0502020204030204" pitchFamily="34" charset="0"/>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13B459-DD1E-078D-886A-297C6AB9A5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EDD5DF-CCFF-BDCE-DD95-A8E436B999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9FB6F448-6D47-FC0F-8E8C-A0B421367568}"/>
              </a:ext>
            </a:extLst>
          </p:cNvPr>
          <p:cNvSpPr txBox="1"/>
          <p:nvPr userDrawn="1"/>
        </p:nvSpPr>
        <p:spPr>
          <a:xfrm>
            <a:off x="1146627" y="6248400"/>
            <a:ext cx="9927772" cy="595085"/>
          </a:xfrm>
          <a:prstGeom prst="rect">
            <a:avLst/>
          </a:prstGeom>
          <a:noFill/>
          <a:ln>
            <a:noFill/>
          </a:ln>
        </p:spPr>
        <p:txBody>
          <a:bodyPr wrap="square" anchor="ctr">
            <a:noAutofit/>
          </a:bodyPr>
          <a:lstStyle/>
          <a:p>
            <a:pPr algn="ctr" eaLnBrk="0" hangingPunct="0">
              <a:defRPr/>
            </a:pPr>
            <a:r>
              <a:rPr lang="en-US" sz="800" b="0">
                <a:latin typeface="Calibri" panose="020F0502020204030204" pitchFamily="34" charset="0"/>
                <a:cs typeface="ＭＳ Ｐゴシック"/>
              </a:rPr>
              <a:t>Copyright © 2026 by Hartford Funds</a:t>
            </a:r>
            <a:r>
              <a:rPr lang="en-US" sz="800" b="0">
                <a:latin typeface="Calibri" panose="020F0502020204030204" pitchFamily="34" charset="0"/>
              </a:rPr>
              <a:t>.</a:t>
            </a:r>
            <a:endParaRPr lang="en-US" sz="800" b="0" i="0">
              <a:latin typeface="Calibri" panose="020F0502020204030204" pitchFamily="34" charset="0"/>
              <a:cs typeface="ＭＳ Ｐゴシック"/>
            </a:endParaRPr>
          </a:p>
        </p:txBody>
      </p:sp>
    </p:spTree>
    <p:extLst>
      <p:ext uri="{BB962C8B-B14F-4D97-AF65-F5344CB8AC3E}">
        <p14:creationId xmlns:p14="http://schemas.microsoft.com/office/powerpoint/2010/main" val="1065587254"/>
      </p:ext>
    </p:extLst>
  </p:cSld>
  <p:clrMap bg1="lt1" tx1="dk1" bg2="lt2" tx2="dk2" accent1="accent1" accent2="accent2" accent3="accent3" accent4="accent4" accent5="accent5" accent6="accent6" hlink="hlink" folHlink="folHlink"/>
  <p:sldLayoutIdLst>
    <p:sldLayoutId id="214748370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2" name="Rectangle 6"/>
          <p:cNvSpPr>
            <a:spLocks noGrp="1" noChangeArrowheads="1"/>
          </p:cNvSpPr>
          <p:nvPr>
            <p:ph type="sldNum" sz="quarter" idx="4"/>
          </p:nvPr>
        </p:nvSpPr>
        <p:spPr bwMode="auto">
          <a:xfrm>
            <a:off x="9181559" y="6248400"/>
            <a:ext cx="284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a:p>
        </p:txBody>
      </p:sp>
      <p:sp>
        <p:nvSpPr>
          <p:cNvPr id="2" name="Rectangle 1">
            <a:extLst>
              <a:ext uri="{FF2B5EF4-FFF2-40B4-BE49-F238E27FC236}">
                <a16:creationId xmlns:a16="http://schemas.microsoft.com/office/drawing/2014/main" id="{EE6BDEDB-7E17-1C7D-8002-BB9EA979875F}"/>
              </a:ext>
            </a:extLst>
          </p:cNvPr>
          <p:cNvSpPr/>
          <p:nvPr userDrawn="1"/>
        </p:nvSpPr>
        <p:spPr>
          <a:xfrm>
            <a:off x="0" y="0"/>
            <a:ext cx="12192000" cy="548640"/>
          </a:xfrm>
          <a:prstGeom prst="rect">
            <a:avLst/>
          </a:prstGeom>
          <a:solidFill>
            <a:srgbClr val="0085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4" name="Picture 3" descr="A blue and black logo&#10;&#10;Description automatically generated">
            <a:extLst>
              <a:ext uri="{FF2B5EF4-FFF2-40B4-BE49-F238E27FC236}">
                <a16:creationId xmlns:a16="http://schemas.microsoft.com/office/drawing/2014/main" id="{0B9332F5-E74C-935A-0F1F-DAF963D30922}"/>
              </a:ext>
            </a:extLst>
          </p:cNvPr>
          <p:cNvPicPr>
            <a:picLocks noChangeAspect="1"/>
          </p:cNvPicPr>
          <p:nvPr userDrawn="1"/>
        </p:nvPicPr>
        <p:blipFill>
          <a:blip r:embed="rId5"/>
          <a:stretch>
            <a:fillRect/>
          </a:stretch>
        </p:blipFill>
        <p:spPr>
          <a:xfrm>
            <a:off x="457200" y="6448319"/>
            <a:ext cx="202232" cy="195513"/>
          </a:xfrm>
          <a:prstGeom prst="rect">
            <a:avLst/>
          </a:prstGeom>
        </p:spPr>
      </p:pic>
    </p:spTree>
    <p:extLst>
      <p:ext uri="{BB962C8B-B14F-4D97-AF65-F5344CB8AC3E}">
        <p14:creationId xmlns:p14="http://schemas.microsoft.com/office/powerpoint/2010/main" val="156664288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transition>
    <p:fade/>
  </p:transition>
  <p:hf hdr="0" ftr="0" dt="0"/>
  <p:txStyles>
    <p:title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50000"/>
        </a:spcBef>
        <a:spcAft>
          <a:spcPct val="0"/>
        </a:spcAft>
        <a:buChar char="–"/>
        <a:defRPr sz="2000">
          <a:solidFill>
            <a:schemeClr val="tx1"/>
          </a:solidFill>
          <a:latin typeface="+mn-lt"/>
        </a:defRPr>
      </a:lvl2pPr>
      <a:lvl3pPr marL="1143000" indent="-228600" algn="l" rtl="0" eaLnBrk="0" fontAlgn="base" hangingPunct="0">
        <a:spcBef>
          <a:spcPct val="50000"/>
        </a:spcBef>
        <a:spcAft>
          <a:spcPct val="0"/>
        </a:spcAft>
        <a:buChar char="•"/>
        <a:defRPr>
          <a:solidFill>
            <a:schemeClr val="tx1"/>
          </a:solidFill>
          <a:latin typeface="+mn-lt"/>
        </a:defRPr>
      </a:lvl3pPr>
      <a:lvl4pPr marL="1600200" indent="-228600" algn="l" rtl="0" eaLnBrk="0" fontAlgn="base" hangingPunct="0">
        <a:spcBef>
          <a:spcPct val="50000"/>
        </a:spcBef>
        <a:spcAft>
          <a:spcPct val="0"/>
        </a:spcAft>
        <a:buChar char="–"/>
        <a:defRPr sz="16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9181559" y="6248400"/>
            <a:ext cx="284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a:p>
        </p:txBody>
      </p:sp>
    </p:spTree>
    <p:extLst>
      <p:ext uri="{BB962C8B-B14F-4D97-AF65-F5344CB8AC3E}">
        <p14:creationId xmlns:p14="http://schemas.microsoft.com/office/powerpoint/2010/main" val="2002901732"/>
      </p:ext>
    </p:extLst>
  </p:cSld>
  <p:clrMap bg1="lt1" tx1="dk1" bg2="lt2" tx2="dk2" accent1="accent1" accent2="accent2" accent3="accent3" accent4="accent4" accent5="accent5" accent6="accent6" hlink="hlink" folHlink="folHlink"/>
  <p:sldLayoutIdLst>
    <p:sldLayoutId id="2147483711" r:id="rId1"/>
  </p:sldLayoutIdLst>
  <p:transition>
    <p:fade/>
  </p:transition>
  <p:hf hdr="0" ftr="0" dt="0"/>
  <p:txStyles>
    <p:title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50000"/>
        </a:spcBef>
        <a:spcAft>
          <a:spcPct val="0"/>
        </a:spcAft>
        <a:buChar char="–"/>
        <a:defRPr sz="2000">
          <a:solidFill>
            <a:schemeClr val="tx1"/>
          </a:solidFill>
          <a:latin typeface="+mn-lt"/>
        </a:defRPr>
      </a:lvl2pPr>
      <a:lvl3pPr marL="1143000" indent="-228600" algn="l" rtl="0" eaLnBrk="0" fontAlgn="base" hangingPunct="0">
        <a:spcBef>
          <a:spcPct val="50000"/>
        </a:spcBef>
        <a:spcAft>
          <a:spcPct val="0"/>
        </a:spcAft>
        <a:buChar char="•"/>
        <a:defRPr>
          <a:solidFill>
            <a:schemeClr val="tx1"/>
          </a:solidFill>
          <a:latin typeface="+mn-lt"/>
        </a:defRPr>
      </a:lvl3pPr>
      <a:lvl4pPr marL="1600200" indent="-228600" algn="l" rtl="0" eaLnBrk="0" fontAlgn="base" hangingPunct="0">
        <a:spcBef>
          <a:spcPct val="50000"/>
        </a:spcBef>
        <a:spcAft>
          <a:spcPct val="0"/>
        </a:spcAft>
        <a:buChar char="–"/>
        <a:defRPr sz="16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file:///M:\Art\Art%20Images\MediaReplay\TimeTime1a-PowerPoint.p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5.emf"/></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2.svg"/></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396D4-A1E3-50F9-2246-D67B9B681D6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91BEC10-425D-BD49-D817-ED631C221C15}"/>
              </a:ext>
            </a:extLst>
          </p:cNvPr>
          <p:cNvPicPr>
            <a:picLocks noChangeAspect="1"/>
          </p:cNvPicPr>
          <p:nvPr/>
        </p:nvPicPr>
        <p:blipFill>
          <a:blip r:embed="rId3"/>
          <a:stretch>
            <a:fillRect/>
          </a:stretch>
        </p:blipFill>
        <p:spPr>
          <a:xfrm>
            <a:off x="4568019" y="-41148"/>
            <a:ext cx="7696200" cy="5875020"/>
          </a:xfrm>
          <a:prstGeom prst="rect">
            <a:avLst/>
          </a:prstGeom>
        </p:spPr>
      </p:pic>
      <p:grpSp>
        <p:nvGrpSpPr>
          <p:cNvPr id="255" name="Group 254">
            <a:extLst>
              <a:ext uri="{FF2B5EF4-FFF2-40B4-BE49-F238E27FC236}">
                <a16:creationId xmlns:a16="http://schemas.microsoft.com/office/drawing/2014/main" id="{A444E06D-1057-6471-4CE6-4CE7F30A32C5}"/>
              </a:ext>
            </a:extLst>
          </p:cNvPr>
          <p:cNvGrpSpPr/>
          <p:nvPr/>
        </p:nvGrpSpPr>
        <p:grpSpPr>
          <a:xfrm>
            <a:off x="9453021" y="6143625"/>
            <a:ext cx="2301876" cy="430213"/>
            <a:chOff x="6370637" y="280988"/>
            <a:chExt cx="2301876" cy="430213"/>
          </a:xfrm>
        </p:grpSpPr>
        <p:sp>
          <p:nvSpPr>
            <p:cNvPr id="9" name="Freeform 5">
              <a:extLst>
                <a:ext uri="{FF2B5EF4-FFF2-40B4-BE49-F238E27FC236}">
                  <a16:creationId xmlns:a16="http://schemas.microsoft.com/office/drawing/2014/main" id="{66B192B0-1ABF-A7C4-EFFC-DF64CEFB683F}"/>
                </a:ext>
              </a:extLst>
            </p:cNvPr>
            <p:cNvSpPr>
              <a:spLocks/>
            </p:cNvSpPr>
            <p:nvPr/>
          </p:nvSpPr>
          <p:spPr bwMode="auto">
            <a:xfrm>
              <a:off x="6375400" y="284163"/>
              <a:ext cx="142875" cy="168275"/>
            </a:xfrm>
            <a:custGeom>
              <a:avLst/>
              <a:gdLst>
                <a:gd name="T0" fmla="*/ 0 w 90"/>
                <a:gd name="T1" fmla="*/ 0 h 106"/>
                <a:gd name="T2" fmla="*/ 23 w 90"/>
                <a:gd name="T3" fmla="*/ 0 h 106"/>
                <a:gd name="T4" fmla="*/ 23 w 90"/>
                <a:gd name="T5" fmla="*/ 42 h 106"/>
                <a:gd name="T6" fmla="*/ 66 w 90"/>
                <a:gd name="T7" fmla="*/ 42 h 106"/>
                <a:gd name="T8" fmla="*/ 66 w 90"/>
                <a:gd name="T9" fmla="*/ 0 h 106"/>
                <a:gd name="T10" fmla="*/ 90 w 90"/>
                <a:gd name="T11" fmla="*/ 0 h 106"/>
                <a:gd name="T12" fmla="*/ 90 w 90"/>
                <a:gd name="T13" fmla="*/ 106 h 106"/>
                <a:gd name="T14" fmla="*/ 66 w 90"/>
                <a:gd name="T15" fmla="*/ 106 h 106"/>
                <a:gd name="T16" fmla="*/ 66 w 90"/>
                <a:gd name="T17" fmla="*/ 64 h 106"/>
                <a:gd name="T18" fmla="*/ 23 w 90"/>
                <a:gd name="T19" fmla="*/ 64 h 106"/>
                <a:gd name="T20" fmla="*/ 23 w 90"/>
                <a:gd name="T21" fmla="*/ 106 h 106"/>
                <a:gd name="T22" fmla="*/ 0 w 90"/>
                <a:gd name="T23" fmla="*/ 106 h 106"/>
                <a:gd name="T24" fmla="*/ 0 w 90"/>
                <a:gd name="T2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06">
                  <a:moveTo>
                    <a:pt x="0" y="0"/>
                  </a:moveTo>
                  <a:lnTo>
                    <a:pt x="23" y="0"/>
                  </a:lnTo>
                  <a:lnTo>
                    <a:pt x="23" y="42"/>
                  </a:lnTo>
                  <a:lnTo>
                    <a:pt x="66" y="42"/>
                  </a:lnTo>
                  <a:lnTo>
                    <a:pt x="66" y="0"/>
                  </a:lnTo>
                  <a:lnTo>
                    <a:pt x="90" y="0"/>
                  </a:lnTo>
                  <a:lnTo>
                    <a:pt x="90" y="106"/>
                  </a:lnTo>
                  <a:lnTo>
                    <a:pt x="66" y="106"/>
                  </a:lnTo>
                  <a:lnTo>
                    <a:pt x="66" y="64"/>
                  </a:lnTo>
                  <a:lnTo>
                    <a:pt x="23" y="64"/>
                  </a:lnTo>
                  <a:lnTo>
                    <a:pt x="23" y="106"/>
                  </a:lnTo>
                  <a:lnTo>
                    <a:pt x="0" y="106"/>
                  </a:lnTo>
                  <a:lnTo>
                    <a:pt x="0" y="0"/>
                  </a:lnTo>
                  <a:close/>
                </a:path>
              </a:pathLst>
            </a:custGeom>
            <a:solidFill>
              <a:srgbClr val="003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0" name="Freeform 6">
              <a:extLst>
                <a:ext uri="{FF2B5EF4-FFF2-40B4-BE49-F238E27FC236}">
                  <a16:creationId xmlns:a16="http://schemas.microsoft.com/office/drawing/2014/main" id="{F934EACD-3971-110B-832D-6F85CCC1F728}"/>
                </a:ext>
              </a:extLst>
            </p:cNvPr>
            <p:cNvSpPr>
              <a:spLocks noEditPoints="1"/>
            </p:cNvSpPr>
            <p:nvPr/>
          </p:nvSpPr>
          <p:spPr bwMode="auto">
            <a:xfrm>
              <a:off x="6546850" y="282576"/>
              <a:ext cx="177800" cy="169863"/>
            </a:xfrm>
            <a:custGeom>
              <a:avLst/>
              <a:gdLst>
                <a:gd name="T0" fmla="*/ 45 w 112"/>
                <a:gd name="T1" fmla="*/ 0 h 107"/>
                <a:gd name="T2" fmla="*/ 66 w 112"/>
                <a:gd name="T3" fmla="*/ 0 h 107"/>
                <a:gd name="T4" fmla="*/ 112 w 112"/>
                <a:gd name="T5" fmla="*/ 107 h 107"/>
                <a:gd name="T6" fmla="*/ 88 w 112"/>
                <a:gd name="T7" fmla="*/ 107 h 107"/>
                <a:gd name="T8" fmla="*/ 78 w 112"/>
                <a:gd name="T9" fmla="*/ 83 h 107"/>
                <a:gd name="T10" fmla="*/ 33 w 112"/>
                <a:gd name="T11" fmla="*/ 83 h 107"/>
                <a:gd name="T12" fmla="*/ 23 w 112"/>
                <a:gd name="T13" fmla="*/ 107 h 107"/>
                <a:gd name="T14" fmla="*/ 0 w 112"/>
                <a:gd name="T15" fmla="*/ 107 h 107"/>
                <a:gd name="T16" fmla="*/ 45 w 112"/>
                <a:gd name="T17" fmla="*/ 0 h 107"/>
                <a:gd name="T18" fmla="*/ 70 w 112"/>
                <a:gd name="T19" fmla="*/ 63 h 107"/>
                <a:gd name="T20" fmla="*/ 55 w 112"/>
                <a:gd name="T21" fmla="*/ 28 h 107"/>
                <a:gd name="T22" fmla="*/ 41 w 112"/>
                <a:gd name="T23" fmla="*/ 63 h 107"/>
                <a:gd name="T24" fmla="*/ 70 w 112"/>
                <a:gd name="T25" fmla="*/ 6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07">
                  <a:moveTo>
                    <a:pt x="45" y="0"/>
                  </a:moveTo>
                  <a:lnTo>
                    <a:pt x="66" y="0"/>
                  </a:lnTo>
                  <a:lnTo>
                    <a:pt x="112" y="107"/>
                  </a:lnTo>
                  <a:lnTo>
                    <a:pt x="88" y="107"/>
                  </a:lnTo>
                  <a:lnTo>
                    <a:pt x="78" y="83"/>
                  </a:lnTo>
                  <a:lnTo>
                    <a:pt x="33" y="83"/>
                  </a:lnTo>
                  <a:lnTo>
                    <a:pt x="23" y="107"/>
                  </a:lnTo>
                  <a:lnTo>
                    <a:pt x="0" y="107"/>
                  </a:lnTo>
                  <a:lnTo>
                    <a:pt x="45" y="0"/>
                  </a:lnTo>
                  <a:close/>
                  <a:moveTo>
                    <a:pt x="70" y="63"/>
                  </a:moveTo>
                  <a:lnTo>
                    <a:pt x="55" y="28"/>
                  </a:lnTo>
                  <a:lnTo>
                    <a:pt x="41" y="63"/>
                  </a:lnTo>
                  <a:lnTo>
                    <a:pt x="70" y="63"/>
                  </a:lnTo>
                  <a:close/>
                </a:path>
              </a:pathLst>
            </a:custGeom>
            <a:solidFill>
              <a:srgbClr val="003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1" name="Freeform 7">
              <a:extLst>
                <a:ext uri="{FF2B5EF4-FFF2-40B4-BE49-F238E27FC236}">
                  <a16:creationId xmlns:a16="http://schemas.microsoft.com/office/drawing/2014/main" id="{6CD712B0-87A1-ECF3-4D45-F47451E27EA3}"/>
                </a:ext>
              </a:extLst>
            </p:cNvPr>
            <p:cNvSpPr>
              <a:spLocks noEditPoints="1"/>
            </p:cNvSpPr>
            <p:nvPr/>
          </p:nvSpPr>
          <p:spPr bwMode="auto">
            <a:xfrm>
              <a:off x="6753225" y="284163"/>
              <a:ext cx="146050" cy="168275"/>
            </a:xfrm>
            <a:custGeom>
              <a:avLst/>
              <a:gdLst>
                <a:gd name="T0" fmla="*/ 0 w 143"/>
                <a:gd name="T1" fmla="*/ 0 h 165"/>
                <a:gd name="T2" fmla="*/ 76 w 143"/>
                <a:gd name="T3" fmla="*/ 0 h 165"/>
                <a:gd name="T4" fmla="*/ 124 w 143"/>
                <a:gd name="T5" fmla="*/ 16 h 165"/>
                <a:gd name="T6" fmla="*/ 138 w 143"/>
                <a:gd name="T7" fmla="*/ 54 h 165"/>
                <a:gd name="T8" fmla="*/ 138 w 143"/>
                <a:gd name="T9" fmla="*/ 55 h 165"/>
                <a:gd name="T10" fmla="*/ 103 w 143"/>
                <a:gd name="T11" fmla="*/ 106 h 165"/>
                <a:gd name="T12" fmla="*/ 143 w 143"/>
                <a:gd name="T13" fmla="*/ 165 h 165"/>
                <a:gd name="T14" fmla="*/ 101 w 143"/>
                <a:gd name="T15" fmla="*/ 165 h 165"/>
                <a:gd name="T16" fmla="*/ 65 w 143"/>
                <a:gd name="T17" fmla="*/ 112 h 165"/>
                <a:gd name="T18" fmla="*/ 65 w 143"/>
                <a:gd name="T19" fmla="*/ 112 h 165"/>
                <a:gd name="T20" fmla="*/ 37 w 143"/>
                <a:gd name="T21" fmla="*/ 112 h 165"/>
                <a:gd name="T22" fmla="*/ 37 w 143"/>
                <a:gd name="T23" fmla="*/ 165 h 165"/>
                <a:gd name="T24" fmla="*/ 0 w 143"/>
                <a:gd name="T25" fmla="*/ 165 h 165"/>
                <a:gd name="T26" fmla="*/ 0 w 143"/>
                <a:gd name="T27" fmla="*/ 0 h 165"/>
                <a:gd name="T28" fmla="*/ 74 w 143"/>
                <a:gd name="T29" fmla="*/ 80 h 165"/>
                <a:gd name="T30" fmla="*/ 101 w 143"/>
                <a:gd name="T31" fmla="*/ 57 h 165"/>
                <a:gd name="T32" fmla="*/ 101 w 143"/>
                <a:gd name="T33" fmla="*/ 56 h 165"/>
                <a:gd name="T34" fmla="*/ 73 w 143"/>
                <a:gd name="T35" fmla="*/ 33 h 165"/>
                <a:gd name="T36" fmla="*/ 37 w 143"/>
                <a:gd name="T37" fmla="*/ 33 h 165"/>
                <a:gd name="T38" fmla="*/ 37 w 143"/>
                <a:gd name="T39" fmla="*/ 80 h 165"/>
                <a:gd name="T40" fmla="*/ 74 w 143"/>
                <a:gd name="T41" fmla="*/ 8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 h="165">
                  <a:moveTo>
                    <a:pt x="0" y="0"/>
                  </a:moveTo>
                  <a:cubicBezTo>
                    <a:pt x="76" y="0"/>
                    <a:pt x="76" y="0"/>
                    <a:pt x="76" y="0"/>
                  </a:cubicBezTo>
                  <a:cubicBezTo>
                    <a:pt x="97" y="0"/>
                    <a:pt x="113" y="6"/>
                    <a:pt x="124" y="16"/>
                  </a:cubicBezTo>
                  <a:cubicBezTo>
                    <a:pt x="133" y="26"/>
                    <a:pt x="138" y="39"/>
                    <a:pt x="138" y="54"/>
                  </a:cubicBezTo>
                  <a:cubicBezTo>
                    <a:pt x="138" y="55"/>
                    <a:pt x="138" y="55"/>
                    <a:pt x="138" y="55"/>
                  </a:cubicBezTo>
                  <a:cubicBezTo>
                    <a:pt x="138" y="81"/>
                    <a:pt x="124" y="98"/>
                    <a:pt x="103" y="106"/>
                  </a:cubicBezTo>
                  <a:cubicBezTo>
                    <a:pt x="143" y="165"/>
                    <a:pt x="143" y="165"/>
                    <a:pt x="143" y="165"/>
                  </a:cubicBezTo>
                  <a:cubicBezTo>
                    <a:pt x="101" y="165"/>
                    <a:pt x="101" y="165"/>
                    <a:pt x="101" y="165"/>
                  </a:cubicBezTo>
                  <a:cubicBezTo>
                    <a:pt x="65" y="112"/>
                    <a:pt x="65" y="112"/>
                    <a:pt x="65" y="112"/>
                  </a:cubicBezTo>
                  <a:cubicBezTo>
                    <a:pt x="65" y="112"/>
                    <a:pt x="65" y="112"/>
                    <a:pt x="65" y="112"/>
                  </a:cubicBezTo>
                  <a:cubicBezTo>
                    <a:pt x="37" y="112"/>
                    <a:pt x="37" y="112"/>
                    <a:pt x="37" y="112"/>
                  </a:cubicBezTo>
                  <a:cubicBezTo>
                    <a:pt x="37" y="165"/>
                    <a:pt x="37" y="165"/>
                    <a:pt x="37" y="165"/>
                  </a:cubicBezTo>
                  <a:cubicBezTo>
                    <a:pt x="0" y="165"/>
                    <a:pt x="0" y="165"/>
                    <a:pt x="0" y="165"/>
                  </a:cubicBezTo>
                  <a:lnTo>
                    <a:pt x="0" y="0"/>
                  </a:lnTo>
                  <a:close/>
                  <a:moveTo>
                    <a:pt x="74" y="80"/>
                  </a:moveTo>
                  <a:cubicBezTo>
                    <a:pt x="91" y="80"/>
                    <a:pt x="101" y="71"/>
                    <a:pt x="101" y="57"/>
                  </a:cubicBezTo>
                  <a:cubicBezTo>
                    <a:pt x="101" y="56"/>
                    <a:pt x="101" y="56"/>
                    <a:pt x="101" y="56"/>
                  </a:cubicBezTo>
                  <a:cubicBezTo>
                    <a:pt x="101" y="41"/>
                    <a:pt x="91" y="33"/>
                    <a:pt x="73" y="33"/>
                  </a:cubicBezTo>
                  <a:cubicBezTo>
                    <a:pt x="37" y="33"/>
                    <a:pt x="37" y="33"/>
                    <a:pt x="37" y="33"/>
                  </a:cubicBezTo>
                  <a:cubicBezTo>
                    <a:pt x="37" y="80"/>
                    <a:pt x="37" y="80"/>
                    <a:pt x="37" y="80"/>
                  </a:cubicBezTo>
                  <a:lnTo>
                    <a:pt x="74" y="80"/>
                  </a:lnTo>
                  <a:close/>
                </a:path>
              </a:pathLst>
            </a:custGeom>
            <a:solidFill>
              <a:srgbClr val="003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2" name="Freeform 8">
              <a:extLst>
                <a:ext uri="{FF2B5EF4-FFF2-40B4-BE49-F238E27FC236}">
                  <a16:creationId xmlns:a16="http://schemas.microsoft.com/office/drawing/2014/main" id="{BD3AFFE3-6F6F-E8A7-43F7-D0E60F5CB9DF}"/>
                </a:ext>
              </a:extLst>
            </p:cNvPr>
            <p:cNvSpPr>
              <a:spLocks/>
            </p:cNvSpPr>
            <p:nvPr/>
          </p:nvSpPr>
          <p:spPr bwMode="auto">
            <a:xfrm>
              <a:off x="6918325" y="284163"/>
              <a:ext cx="139700" cy="168275"/>
            </a:xfrm>
            <a:custGeom>
              <a:avLst/>
              <a:gdLst>
                <a:gd name="T0" fmla="*/ 32 w 88"/>
                <a:gd name="T1" fmla="*/ 21 h 106"/>
                <a:gd name="T2" fmla="*/ 0 w 88"/>
                <a:gd name="T3" fmla="*/ 21 h 106"/>
                <a:gd name="T4" fmla="*/ 0 w 88"/>
                <a:gd name="T5" fmla="*/ 0 h 106"/>
                <a:gd name="T6" fmla="*/ 88 w 88"/>
                <a:gd name="T7" fmla="*/ 0 h 106"/>
                <a:gd name="T8" fmla="*/ 88 w 88"/>
                <a:gd name="T9" fmla="*/ 21 h 106"/>
                <a:gd name="T10" fmla="*/ 56 w 88"/>
                <a:gd name="T11" fmla="*/ 21 h 106"/>
                <a:gd name="T12" fmla="*/ 56 w 88"/>
                <a:gd name="T13" fmla="*/ 106 h 106"/>
                <a:gd name="T14" fmla="*/ 32 w 88"/>
                <a:gd name="T15" fmla="*/ 106 h 106"/>
                <a:gd name="T16" fmla="*/ 32 w 88"/>
                <a:gd name="T17" fmla="*/ 2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06">
                  <a:moveTo>
                    <a:pt x="32" y="21"/>
                  </a:moveTo>
                  <a:lnTo>
                    <a:pt x="0" y="21"/>
                  </a:lnTo>
                  <a:lnTo>
                    <a:pt x="0" y="0"/>
                  </a:lnTo>
                  <a:lnTo>
                    <a:pt x="88" y="0"/>
                  </a:lnTo>
                  <a:lnTo>
                    <a:pt x="88" y="21"/>
                  </a:lnTo>
                  <a:lnTo>
                    <a:pt x="56" y="21"/>
                  </a:lnTo>
                  <a:lnTo>
                    <a:pt x="56" y="106"/>
                  </a:lnTo>
                  <a:lnTo>
                    <a:pt x="32" y="106"/>
                  </a:lnTo>
                  <a:lnTo>
                    <a:pt x="32" y="21"/>
                  </a:lnTo>
                  <a:close/>
                </a:path>
              </a:pathLst>
            </a:custGeom>
            <a:solidFill>
              <a:srgbClr val="003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3" name="Freeform 9">
              <a:extLst>
                <a:ext uri="{FF2B5EF4-FFF2-40B4-BE49-F238E27FC236}">
                  <a16:creationId xmlns:a16="http://schemas.microsoft.com/office/drawing/2014/main" id="{4A87274B-017F-BF36-5D08-70F189AA296D}"/>
                </a:ext>
              </a:extLst>
            </p:cNvPr>
            <p:cNvSpPr>
              <a:spLocks/>
            </p:cNvSpPr>
            <p:nvPr/>
          </p:nvSpPr>
          <p:spPr bwMode="auto">
            <a:xfrm>
              <a:off x="7089775" y="284163"/>
              <a:ext cx="127000" cy="168275"/>
            </a:xfrm>
            <a:custGeom>
              <a:avLst/>
              <a:gdLst>
                <a:gd name="T0" fmla="*/ 0 w 80"/>
                <a:gd name="T1" fmla="*/ 0 h 106"/>
                <a:gd name="T2" fmla="*/ 80 w 80"/>
                <a:gd name="T3" fmla="*/ 0 h 106"/>
                <a:gd name="T4" fmla="*/ 80 w 80"/>
                <a:gd name="T5" fmla="*/ 21 h 106"/>
                <a:gd name="T6" fmla="*/ 23 w 80"/>
                <a:gd name="T7" fmla="*/ 21 h 106"/>
                <a:gd name="T8" fmla="*/ 23 w 80"/>
                <a:gd name="T9" fmla="*/ 44 h 106"/>
                <a:gd name="T10" fmla="*/ 73 w 80"/>
                <a:gd name="T11" fmla="*/ 44 h 106"/>
                <a:gd name="T12" fmla="*/ 73 w 80"/>
                <a:gd name="T13" fmla="*/ 65 h 106"/>
                <a:gd name="T14" fmla="*/ 23 w 80"/>
                <a:gd name="T15" fmla="*/ 65 h 106"/>
                <a:gd name="T16" fmla="*/ 23 w 80"/>
                <a:gd name="T17" fmla="*/ 106 h 106"/>
                <a:gd name="T18" fmla="*/ 0 w 80"/>
                <a:gd name="T19" fmla="*/ 106 h 106"/>
                <a:gd name="T20" fmla="*/ 0 w 80"/>
                <a:gd name="T2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06">
                  <a:moveTo>
                    <a:pt x="0" y="0"/>
                  </a:moveTo>
                  <a:lnTo>
                    <a:pt x="80" y="0"/>
                  </a:lnTo>
                  <a:lnTo>
                    <a:pt x="80" y="21"/>
                  </a:lnTo>
                  <a:lnTo>
                    <a:pt x="23" y="21"/>
                  </a:lnTo>
                  <a:lnTo>
                    <a:pt x="23" y="44"/>
                  </a:lnTo>
                  <a:lnTo>
                    <a:pt x="73" y="44"/>
                  </a:lnTo>
                  <a:lnTo>
                    <a:pt x="73" y="65"/>
                  </a:lnTo>
                  <a:lnTo>
                    <a:pt x="23" y="65"/>
                  </a:lnTo>
                  <a:lnTo>
                    <a:pt x="23" y="106"/>
                  </a:lnTo>
                  <a:lnTo>
                    <a:pt x="0" y="106"/>
                  </a:lnTo>
                  <a:lnTo>
                    <a:pt x="0" y="0"/>
                  </a:lnTo>
                  <a:close/>
                </a:path>
              </a:pathLst>
            </a:custGeom>
            <a:solidFill>
              <a:srgbClr val="003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4" name="Freeform 10">
              <a:extLst>
                <a:ext uri="{FF2B5EF4-FFF2-40B4-BE49-F238E27FC236}">
                  <a16:creationId xmlns:a16="http://schemas.microsoft.com/office/drawing/2014/main" id="{44F8B95D-0786-9CEC-9E6E-CAE4E5D8BEF4}"/>
                </a:ext>
              </a:extLst>
            </p:cNvPr>
            <p:cNvSpPr>
              <a:spLocks noEditPoints="1"/>
            </p:cNvSpPr>
            <p:nvPr/>
          </p:nvSpPr>
          <p:spPr bwMode="auto">
            <a:xfrm>
              <a:off x="7242175" y="280988"/>
              <a:ext cx="179388" cy="174625"/>
            </a:xfrm>
            <a:custGeom>
              <a:avLst/>
              <a:gdLst>
                <a:gd name="T0" fmla="*/ 0 w 176"/>
                <a:gd name="T1" fmla="*/ 86 h 171"/>
                <a:gd name="T2" fmla="*/ 0 w 176"/>
                <a:gd name="T3" fmla="*/ 85 h 171"/>
                <a:gd name="T4" fmla="*/ 88 w 176"/>
                <a:gd name="T5" fmla="*/ 0 h 171"/>
                <a:gd name="T6" fmla="*/ 176 w 176"/>
                <a:gd name="T7" fmla="*/ 85 h 171"/>
                <a:gd name="T8" fmla="*/ 176 w 176"/>
                <a:gd name="T9" fmla="*/ 85 h 171"/>
                <a:gd name="T10" fmla="*/ 87 w 176"/>
                <a:gd name="T11" fmla="*/ 171 h 171"/>
                <a:gd name="T12" fmla="*/ 0 w 176"/>
                <a:gd name="T13" fmla="*/ 86 h 171"/>
                <a:gd name="T14" fmla="*/ 138 w 176"/>
                <a:gd name="T15" fmla="*/ 86 h 171"/>
                <a:gd name="T16" fmla="*/ 138 w 176"/>
                <a:gd name="T17" fmla="*/ 85 h 171"/>
                <a:gd name="T18" fmla="*/ 87 w 176"/>
                <a:gd name="T19" fmla="*/ 33 h 171"/>
                <a:gd name="T20" fmla="*/ 38 w 176"/>
                <a:gd name="T21" fmla="*/ 85 h 171"/>
                <a:gd name="T22" fmla="*/ 38 w 176"/>
                <a:gd name="T23" fmla="*/ 85 h 171"/>
                <a:gd name="T24" fmla="*/ 88 w 176"/>
                <a:gd name="T25" fmla="*/ 137 h 171"/>
                <a:gd name="T26" fmla="*/ 138 w 176"/>
                <a:gd name="T27" fmla="*/ 8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6" h="171">
                  <a:moveTo>
                    <a:pt x="0" y="86"/>
                  </a:moveTo>
                  <a:cubicBezTo>
                    <a:pt x="0" y="85"/>
                    <a:pt x="0" y="85"/>
                    <a:pt x="0" y="85"/>
                  </a:cubicBezTo>
                  <a:cubicBezTo>
                    <a:pt x="0" y="38"/>
                    <a:pt x="37" y="0"/>
                    <a:pt x="88" y="0"/>
                  </a:cubicBezTo>
                  <a:cubicBezTo>
                    <a:pt x="139" y="0"/>
                    <a:pt x="176" y="38"/>
                    <a:pt x="176" y="85"/>
                  </a:cubicBezTo>
                  <a:cubicBezTo>
                    <a:pt x="176" y="85"/>
                    <a:pt x="176" y="85"/>
                    <a:pt x="176" y="85"/>
                  </a:cubicBezTo>
                  <a:cubicBezTo>
                    <a:pt x="176" y="132"/>
                    <a:pt x="138" y="171"/>
                    <a:pt x="87" y="171"/>
                  </a:cubicBezTo>
                  <a:cubicBezTo>
                    <a:pt x="36" y="171"/>
                    <a:pt x="0" y="133"/>
                    <a:pt x="0" y="86"/>
                  </a:cubicBezTo>
                  <a:moveTo>
                    <a:pt x="138" y="86"/>
                  </a:moveTo>
                  <a:cubicBezTo>
                    <a:pt x="138" y="85"/>
                    <a:pt x="138" y="85"/>
                    <a:pt x="138" y="85"/>
                  </a:cubicBezTo>
                  <a:cubicBezTo>
                    <a:pt x="138" y="57"/>
                    <a:pt x="117" y="33"/>
                    <a:pt x="87" y="33"/>
                  </a:cubicBezTo>
                  <a:cubicBezTo>
                    <a:pt x="58" y="33"/>
                    <a:pt x="38" y="57"/>
                    <a:pt x="38" y="85"/>
                  </a:cubicBezTo>
                  <a:cubicBezTo>
                    <a:pt x="38" y="85"/>
                    <a:pt x="38" y="85"/>
                    <a:pt x="38" y="85"/>
                  </a:cubicBezTo>
                  <a:cubicBezTo>
                    <a:pt x="38" y="114"/>
                    <a:pt x="59" y="137"/>
                    <a:pt x="88" y="137"/>
                  </a:cubicBezTo>
                  <a:cubicBezTo>
                    <a:pt x="117" y="137"/>
                    <a:pt x="138" y="114"/>
                    <a:pt x="138" y="86"/>
                  </a:cubicBezTo>
                </a:path>
              </a:pathLst>
            </a:custGeom>
            <a:solidFill>
              <a:srgbClr val="003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5" name="Freeform 11">
              <a:extLst>
                <a:ext uri="{FF2B5EF4-FFF2-40B4-BE49-F238E27FC236}">
                  <a16:creationId xmlns:a16="http://schemas.microsoft.com/office/drawing/2014/main" id="{F989EE0B-42F4-EC42-8D7E-B0D99C1C1FCF}"/>
                </a:ext>
              </a:extLst>
            </p:cNvPr>
            <p:cNvSpPr>
              <a:spLocks noEditPoints="1"/>
            </p:cNvSpPr>
            <p:nvPr/>
          </p:nvSpPr>
          <p:spPr bwMode="auto">
            <a:xfrm>
              <a:off x="7456488" y="284163"/>
              <a:ext cx="144463" cy="168275"/>
            </a:xfrm>
            <a:custGeom>
              <a:avLst/>
              <a:gdLst>
                <a:gd name="T0" fmla="*/ 0 w 142"/>
                <a:gd name="T1" fmla="*/ 0 h 165"/>
                <a:gd name="T2" fmla="*/ 75 w 142"/>
                <a:gd name="T3" fmla="*/ 0 h 165"/>
                <a:gd name="T4" fmla="*/ 123 w 142"/>
                <a:gd name="T5" fmla="*/ 16 h 165"/>
                <a:gd name="T6" fmla="*/ 137 w 142"/>
                <a:gd name="T7" fmla="*/ 54 h 165"/>
                <a:gd name="T8" fmla="*/ 137 w 142"/>
                <a:gd name="T9" fmla="*/ 55 h 165"/>
                <a:gd name="T10" fmla="*/ 102 w 142"/>
                <a:gd name="T11" fmla="*/ 106 h 165"/>
                <a:gd name="T12" fmla="*/ 142 w 142"/>
                <a:gd name="T13" fmla="*/ 165 h 165"/>
                <a:gd name="T14" fmla="*/ 100 w 142"/>
                <a:gd name="T15" fmla="*/ 165 h 165"/>
                <a:gd name="T16" fmla="*/ 65 w 142"/>
                <a:gd name="T17" fmla="*/ 112 h 165"/>
                <a:gd name="T18" fmla="*/ 64 w 142"/>
                <a:gd name="T19" fmla="*/ 112 h 165"/>
                <a:gd name="T20" fmla="*/ 36 w 142"/>
                <a:gd name="T21" fmla="*/ 112 h 165"/>
                <a:gd name="T22" fmla="*/ 36 w 142"/>
                <a:gd name="T23" fmla="*/ 165 h 165"/>
                <a:gd name="T24" fmla="*/ 0 w 142"/>
                <a:gd name="T25" fmla="*/ 165 h 165"/>
                <a:gd name="T26" fmla="*/ 0 w 142"/>
                <a:gd name="T27" fmla="*/ 0 h 165"/>
                <a:gd name="T28" fmla="*/ 73 w 142"/>
                <a:gd name="T29" fmla="*/ 80 h 165"/>
                <a:gd name="T30" fmla="*/ 101 w 142"/>
                <a:gd name="T31" fmla="*/ 57 h 165"/>
                <a:gd name="T32" fmla="*/ 101 w 142"/>
                <a:gd name="T33" fmla="*/ 56 h 165"/>
                <a:gd name="T34" fmla="*/ 72 w 142"/>
                <a:gd name="T35" fmla="*/ 33 h 165"/>
                <a:gd name="T36" fmla="*/ 36 w 142"/>
                <a:gd name="T37" fmla="*/ 33 h 165"/>
                <a:gd name="T38" fmla="*/ 36 w 142"/>
                <a:gd name="T39" fmla="*/ 80 h 165"/>
                <a:gd name="T40" fmla="*/ 73 w 142"/>
                <a:gd name="T41" fmla="*/ 8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 h="165">
                  <a:moveTo>
                    <a:pt x="0" y="0"/>
                  </a:moveTo>
                  <a:cubicBezTo>
                    <a:pt x="75" y="0"/>
                    <a:pt x="75" y="0"/>
                    <a:pt x="75" y="0"/>
                  </a:cubicBezTo>
                  <a:cubicBezTo>
                    <a:pt x="96" y="0"/>
                    <a:pt x="112" y="6"/>
                    <a:pt x="123" y="16"/>
                  </a:cubicBezTo>
                  <a:cubicBezTo>
                    <a:pt x="133" y="26"/>
                    <a:pt x="137" y="39"/>
                    <a:pt x="137" y="54"/>
                  </a:cubicBezTo>
                  <a:cubicBezTo>
                    <a:pt x="137" y="55"/>
                    <a:pt x="137" y="55"/>
                    <a:pt x="137" y="55"/>
                  </a:cubicBezTo>
                  <a:cubicBezTo>
                    <a:pt x="137" y="81"/>
                    <a:pt x="123" y="98"/>
                    <a:pt x="102" y="106"/>
                  </a:cubicBezTo>
                  <a:cubicBezTo>
                    <a:pt x="142" y="165"/>
                    <a:pt x="142" y="165"/>
                    <a:pt x="142" y="165"/>
                  </a:cubicBezTo>
                  <a:cubicBezTo>
                    <a:pt x="100" y="165"/>
                    <a:pt x="100" y="165"/>
                    <a:pt x="100" y="165"/>
                  </a:cubicBezTo>
                  <a:cubicBezTo>
                    <a:pt x="65" y="112"/>
                    <a:pt x="65" y="112"/>
                    <a:pt x="65" y="112"/>
                  </a:cubicBezTo>
                  <a:cubicBezTo>
                    <a:pt x="64" y="112"/>
                    <a:pt x="64" y="112"/>
                    <a:pt x="64" y="112"/>
                  </a:cubicBezTo>
                  <a:cubicBezTo>
                    <a:pt x="36" y="112"/>
                    <a:pt x="36" y="112"/>
                    <a:pt x="36" y="112"/>
                  </a:cubicBezTo>
                  <a:cubicBezTo>
                    <a:pt x="36" y="165"/>
                    <a:pt x="36" y="165"/>
                    <a:pt x="36" y="165"/>
                  </a:cubicBezTo>
                  <a:cubicBezTo>
                    <a:pt x="0" y="165"/>
                    <a:pt x="0" y="165"/>
                    <a:pt x="0" y="165"/>
                  </a:cubicBezTo>
                  <a:lnTo>
                    <a:pt x="0" y="0"/>
                  </a:lnTo>
                  <a:close/>
                  <a:moveTo>
                    <a:pt x="73" y="80"/>
                  </a:moveTo>
                  <a:cubicBezTo>
                    <a:pt x="91" y="80"/>
                    <a:pt x="101" y="71"/>
                    <a:pt x="101" y="57"/>
                  </a:cubicBezTo>
                  <a:cubicBezTo>
                    <a:pt x="101" y="56"/>
                    <a:pt x="101" y="56"/>
                    <a:pt x="101" y="56"/>
                  </a:cubicBezTo>
                  <a:cubicBezTo>
                    <a:pt x="101" y="41"/>
                    <a:pt x="90" y="33"/>
                    <a:pt x="72" y="33"/>
                  </a:cubicBezTo>
                  <a:cubicBezTo>
                    <a:pt x="36" y="33"/>
                    <a:pt x="36" y="33"/>
                    <a:pt x="36" y="33"/>
                  </a:cubicBezTo>
                  <a:cubicBezTo>
                    <a:pt x="36" y="80"/>
                    <a:pt x="36" y="80"/>
                    <a:pt x="36" y="80"/>
                  </a:cubicBezTo>
                  <a:lnTo>
                    <a:pt x="73" y="80"/>
                  </a:lnTo>
                  <a:close/>
                </a:path>
              </a:pathLst>
            </a:custGeom>
            <a:solidFill>
              <a:srgbClr val="003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6" name="Freeform 12">
              <a:extLst>
                <a:ext uri="{FF2B5EF4-FFF2-40B4-BE49-F238E27FC236}">
                  <a16:creationId xmlns:a16="http://schemas.microsoft.com/office/drawing/2014/main" id="{FBE0523C-D513-1171-8D2B-4965EC15CA60}"/>
                </a:ext>
              </a:extLst>
            </p:cNvPr>
            <p:cNvSpPr>
              <a:spLocks noEditPoints="1"/>
            </p:cNvSpPr>
            <p:nvPr/>
          </p:nvSpPr>
          <p:spPr bwMode="auto">
            <a:xfrm>
              <a:off x="7632700" y="284163"/>
              <a:ext cx="155575" cy="168275"/>
            </a:xfrm>
            <a:custGeom>
              <a:avLst/>
              <a:gdLst>
                <a:gd name="T0" fmla="*/ 0 w 152"/>
                <a:gd name="T1" fmla="*/ 0 h 165"/>
                <a:gd name="T2" fmla="*/ 65 w 152"/>
                <a:gd name="T3" fmla="*/ 0 h 165"/>
                <a:gd name="T4" fmla="*/ 152 w 152"/>
                <a:gd name="T5" fmla="*/ 82 h 165"/>
                <a:gd name="T6" fmla="*/ 152 w 152"/>
                <a:gd name="T7" fmla="*/ 82 h 165"/>
                <a:gd name="T8" fmla="*/ 65 w 152"/>
                <a:gd name="T9" fmla="*/ 165 h 165"/>
                <a:gd name="T10" fmla="*/ 0 w 152"/>
                <a:gd name="T11" fmla="*/ 165 h 165"/>
                <a:gd name="T12" fmla="*/ 0 w 152"/>
                <a:gd name="T13" fmla="*/ 0 h 165"/>
                <a:gd name="T14" fmla="*/ 65 w 152"/>
                <a:gd name="T15" fmla="*/ 132 h 165"/>
                <a:gd name="T16" fmla="*/ 114 w 152"/>
                <a:gd name="T17" fmla="*/ 83 h 165"/>
                <a:gd name="T18" fmla="*/ 114 w 152"/>
                <a:gd name="T19" fmla="*/ 82 h 165"/>
                <a:gd name="T20" fmla="*/ 65 w 152"/>
                <a:gd name="T21" fmla="*/ 33 h 165"/>
                <a:gd name="T22" fmla="*/ 36 w 152"/>
                <a:gd name="T23" fmla="*/ 33 h 165"/>
                <a:gd name="T24" fmla="*/ 36 w 152"/>
                <a:gd name="T25" fmla="*/ 132 h 165"/>
                <a:gd name="T26" fmla="*/ 65 w 152"/>
                <a:gd name="T27" fmla="*/ 13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165">
                  <a:moveTo>
                    <a:pt x="0" y="0"/>
                  </a:moveTo>
                  <a:cubicBezTo>
                    <a:pt x="65" y="0"/>
                    <a:pt x="65" y="0"/>
                    <a:pt x="65" y="0"/>
                  </a:cubicBezTo>
                  <a:cubicBezTo>
                    <a:pt x="116" y="0"/>
                    <a:pt x="152" y="35"/>
                    <a:pt x="152" y="82"/>
                  </a:cubicBezTo>
                  <a:cubicBezTo>
                    <a:pt x="152" y="82"/>
                    <a:pt x="152" y="82"/>
                    <a:pt x="152" y="82"/>
                  </a:cubicBezTo>
                  <a:cubicBezTo>
                    <a:pt x="152" y="129"/>
                    <a:pt x="116" y="165"/>
                    <a:pt x="65" y="165"/>
                  </a:cubicBezTo>
                  <a:cubicBezTo>
                    <a:pt x="0" y="165"/>
                    <a:pt x="0" y="165"/>
                    <a:pt x="0" y="165"/>
                  </a:cubicBezTo>
                  <a:lnTo>
                    <a:pt x="0" y="0"/>
                  </a:lnTo>
                  <a:close/>
                  <a:moveTo>
                    <a:pt x="65" y="132"/>
                  </a:moveTo>
                  <a:cubicBezTo>
                    <a:pt x="94" y="132"/>
                    <a:pt x="114" y="112"/>
                    <a:pt x="114" y="83"/>
                  </a:cubicBezTo>
                  <a:cubicBezTo>
                    <a:pt x="114" y="82"/>
                    <a:pt x="114" y="82"/>
                    <a:pt x="114" y="82"/>
                  </a:cubicBezTo>
                  <a:cubicBezTo>
                    <a:pt x="114" y="53"/>
                    <a:pt x="94" y="33"/>
                    <a:pt x="65" y="33"/>
                  </a:cubicBezTo>
                  <a:cubicBezTo>
                    <a:pt x="36" y="33"/>
                    <a:pt x="36" y="33"/>
                    <a:pt x="36" y="33"/>
                  </a:cubicBezTo>
                  <a:cubicBezTo>
                    <a:pt x="36" y="132"/>
                    <a:pt x="36" y="132"/>
                    <a:pt x="36" y="132"/>
                  </a:cubicBezTo>
                  <a:lnTo>
                    <a:pt x="65" y="132"/>
                  </a:lnTo>
                  <a:close/>
                </a:path>
              </a:pathLst>
            </a:custGeom>
            <a:solidFill>
              <a:srgbClr val="003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7" name="Freeform 13">
              <a:extLst>
                <a:ext uri="{FF2B5EF4-FFF2-40B4-BE49-F238E27FC236}">
                  <a16:creationId xmlns:a16="http://schemas.microsoft.com/office/drawing/2014/main" id="{78378461-0839-AC63-BC34-0E9A2C26644D}"/>
                </a:ext>
              </a:extLst>
            </p:cNvPr>
            <p:cNvSpPr>
              <a:spLocks/>
            </p:cNvSpPr>
            <p:nvPr/>
          </p:nvSpPr>
          <p:spPr bwMode="auto">
            <a:xfrm>
              <a:off x="7827963" y="284163"/>
              <a:ext cx="120650" cy="168275"/>
            </a:xfrm>
            <a:custGeom>
              <a:avLst/>
              <a:gdLst>
                <a:gd name="T0" fmla="*/ 0 w 76"/>
                <a:gd name="T1" fmla="*/ 0 h 106"/>
                <a:gd name="T2" fmla="*/ 76 w 76"/>
                <a:gd name="T3" fmla="*/ 0 h 106"/>
                <a:gd name="T4" fmla="*/ 76 w 76"/>
                <a:gd name="T5" fmla="*/ 11 h 106"/>
                <a:gd name="T6" fmla="*/ 12 w 76"/>
                <a:gd name="T7" fmla="*/ 11 h 106"/>
                <a:gd name="T8" fmla="*/ 12 w 76"/>
                <a:gd name="T9" fmla="*/ 49 h 106"/>
                <a:gd name="T10" fmla="*/ 69 w 76"/>
                <a:gd name="T11" fmla="*/ 49 h 106"/>
                <a:gd name="T12" fmla="*/ 69 w 76"/>
                <a:gd name="T13" fmla="*/ 60 h 106"/>
                <a:gd name="T14" fmla="*/ 12 w 76"/>
                <a:gd name="T15" fmla="*/ 60 h 106"/>
                <a:gd name="T16" fmla="*/ 12 w 76"/>
                <a:gd name="T17" fmla="*/ 106 h 106"/>
                <a:gd name="T18" fmla="*/ 0 w 76"/>
                <a:gd name="T19" fmla="*/ 106 h 106"/>
                <a:gd name="T20" fmla="*/ 0 w 76"/>
                <a:gd name="T2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6">
                  <a:moveTo>
                    <a:pt x="0" y="0"/>
                  </a:moveTo>
                  <a:lnTo>
                    <a:pt x="76" y="0"/>
                  </a:lnTo>
                  <a:lnTo>
                    <a:pt x="76" y="11"/>
                  </a:lnTo>
                  <a:lnTo>
                    <a:pt x="12" y="11"/>
                  </a:lnTo>
                  <a:lnTo>
                    <a:pt x="12" y="49"/>
                  </a:lnTo>
                  <a:lnTo>
                    <a:pt x="69" y="49"/>
                  </a:lnTo>
                  <a:lnTo>
                    <a:pt x="69" y="60"/>
                  </a:lnTo>
                  <a:lnTo>
                    <a:pt x="12" y="60"/>
                  </a:lnTo>
                  <a:lnTo>
                    <a:pt x="12" y="106"/>
                  </a:lnTo>
                  <a:lnTo>
                    <a:pt x="0" y="106"/>
                  </a:lnTo>
                  <a:lnTo>
                    <a:pt x="0" y="0"/>
                  </a:lnTo>
                  <a:close/>
                </a:path>
              </a:pathLst>
            </a:custGeom>
            <a:solidFill>
              <a:srgbClr val="003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8" name="Freeform 14">
              <a:extLst>
                <a:ext uri="{FF2B5EF4-FFF2-40B4-BE49-F238E27FC236}">
                  <a16:creationId xmlns:a16="http://schemas.microsoft.com/office/drawing/2014/main" id="{8DAC6B42-D76F-1AD8-616D-902C67BC9596}"/>
                </a:ext>
              </a:extLst>
            </p:cNvPr>
            <p:cNvSpPr>
              <a:spLocks/>
            </p:cNvSpPr>
            <p:nvPr/>
          </p:nvSpPr>
          <p:spPr bwMode="auto">
            <a:xfrm>
              <a:off x="7985125" y="284163"/>
              <a:ext cx="141288" cy="171450"/>
            </a:xfrm>
            <a:custGeom>
              <a:avLst/>
              <a:gdLst>
                <a:gd name="T0" fmla="*/ 0 w 138"/>
                <a:gd name="T1" fmla="*/ 96 h 168"/>
                <a:gd name="T2" fmla="*/ 0 w 138"/>
                <a:gd name="T3" fmla="*/ 0 h 168"/>
                <a:gd name="T4" fmla="*/ 19 w 138"/>
                <a:gd name="T5" fmla="*/ 0 h 168"/>
                <a:gd name="T6" fmla="*/ 19 w 138"/>
                <a:gd name="T7" fmla="*/ 95 h 168"/>
                <a:gd name="T8" fmla="*/ 69 w 138"/>
                <a:gd name="T9" fmla="*/ 150 h 168"/>
                <a:gd name="T10" fmla="*/ 119 w 138"/>
                <a:gd name="T11" fmla="*/ 96 h 168"/>
                <a:gd name="T12" fmla="*/ 119 w 138"/>
                <a:gd name="T13" fmla="*/ 0 h 168"/>
                <a:gd name="T14" fmla="*/ 138 w 138"/>
                <a:gd name="T15" fmla="*/ 0 h 168"/>
                <a:gd name="T16" fmla="*/ 138 w 138"/>
                <a:gd name="T17" fmla="*/ 94 h 168"/>
                <a:gd name="T18" fmla="*/ 69 w 138"/>
                <a:gd name="T19" fmla="*/ 168 h 168"/>
                <a:gd name="T20" fmla="*/ 0 w 138"/>
                <a:gd name="T21" fmla="*/ 9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 h="168">
                  <a:moveTo>
                    <a:pt x="0" y="96"/>
                  </a:moveTo>
                  <a:cubicBezTo>
                    <a:pt x="0" y="0"/>
                    <a:pt x="0" y="0"/>
                    <a:pt x="0" y="0"/>
                  </a:cubicBezTo>
                  <a:cubicBezTo>
                    <a:pt x="19" y="0"/>
                    <a:pt x="19" y="0"/>
                    <a:pt x="19" y="0"/>
                  </a:cubicBezTo>
                  <a:cubicBezTo>
                    <a:pt x="19" y="95"/>
                    <a:pt x="19" y="95"/>
                    <a:pt x="19" y="95"/>
                  </a:cubicBezTo>
                  <a:cubicBezTo>
                    <a:pt x="19" y="130"/>
                    <a:pt x="38" y="150"/>
                    <a:pt x="69" y="150"/>
                  </a:cubicBezTo>
                  <a:cubicBezTo>
                    <a:pt x="100" y="150"/>
                    <a:pt x="119" y="132"/>
                    <a:pt x="119" y="96"/>
                  </a:cubicBezTo>
                  <a:cubicBezTo>
                    <a:pt x="119" y="0"/>
                    <a:pt x="119" y="0"/>
                    <a:pt x="119" y="0"/>
                  </a:cubicBezTo>
                  <a:cubicBezTo>
                    <a:pt x="138" y="0"/>
                    <a:pt x="138" y="0"/>
                    <a:pt x="138" y="0"/>
                  </a:cubicBezTo>
                  <a:cubicBezTo>
                    <a:pt x="138" y="94"/>
                    <a:pt x="138" y="94"/>
                    <a:pt x="138" y="94"/>
                  </a:cubicBezTo>
                  <a:cubicBezTo>
                    <a:pt x="138" y="143"/>
                    <a:pt x="110" y="168"/>
                    <a:pt x="69" y="168"/>
                  </a:cubicBezTo>
                  <a:cubicBezTo>
                    <a:pt x="28" y="168"/>
                    <a:pt x="0" y="143"/>
                    <a:pt x="0" y="96"/>
                  </a:cubicBezTo>
                </a:path>
              </a:pathLst>
            </a:custGeom>
            <a:solidFill>
              <a:srgbClr val="003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19" name="Freeform 15">
              <a:extLst>
                <a:ext uri="{FF2B5EF4-FFF2-40B4-BE49-F238E27FC236}">
                  <a16:creationId xmlns:a16="http://schemas.microsoft.com/office/drawing/2014/main" id="{F620E7F8-81BE-E500-DBE5-DE9E36D1468A}"/>
                </a:ext>
              </a:extLst>
            </p:cNvPr>
            <p:cNvSpPr>
              <a:spLocks/>
            </p:cNvSpPr>
            <p:nvPr/>
          </p:nvSpPr>
          <p:spPr bwMode="auto">
            <a:xfrm>
              <a:off x="8174038" y="284163"/>
              <a:ext cx="141288" cy="168275"/>
            </a:xfrm>
            <a:custGeom>
              <a:avLst/>
              <a:gdLst>
                <a:gd name="T0" fmla="*/ 0 w 89"/>
                <a:gd name="T1" fmla="*/ 0 h 106"/>
                <a:gd name="T2" fmla="*/ 11 w 89"/>
                <a:gd name="T3" fmla="*/ 0 h 106"/>
                <a:gd name="T4" fmla="*/ 77 w 89"/>
                <a:gd name="T5" fmla="*/ 85 h 106"/>
                <a:gd name="T6" fmla="*/ 77 w 89"/>
                <a:gd name="T7" fmla="*/ 0 h 106"/>
                <a:gd name="T8" fmla="*/ 89 w 89"/>
                <a:gd name="T9" fmla="*/ 0 h 106"/>
                <a:gd name="T10" fmla="*/ 89 w 89"/>
                <a:gd name="T11" fmla="*/ 106 h 106"/>
                <a:gd name="T12" fmla="*/ 79 w 89"/>
                <a:gd name="T13" fmla="*/ 106 h 106"/>
                <a:gd name="T14" fmla="*/ 11 w 89"/>
                <a:gd name="T15" fmla="*/ 19 h 106"/>
                <a:gd name="T16" fmla="*/ 11 w 89"/>
                <a:gd name="T17" fmla="*/ 106 h 106"/>
                <a:gd name="T18" fmla="*/ 0 w 89"/>
                <a:gd name="T19" fmla="*/ 106 h 106"/>
                <a:gd name="T20" fmla="*/ 0 w 89"/>
                <a:gd name="T2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6">
                  <a:moveTo>
                    <a:pt x="0" y="0"/>
                  </a:moveTo>
                  <a:lnTo>
                    <a:pt x="11" y="0"/>
                  </a:lnTo>
                  <a:lnTo>
                    <a:pt x="77" y="85"/>
                  </a:lnTo>
                  <a:lnTo>
                    <a:pt x="77" y="0"/>
                  </a:lnTo>
                  <a:lnTo>
                    <a:pt x="89" y="0"/>
                  </a:lnTo>
                  <a:lnTo>
                    <a:pt x="89" y="106"/>
                  </a:lnTo>
                  <a:lnTo>
                    <a:pt x="79" y="106"/>
                  </a:lnTo>
                  <a:lnTo>
                    <a:pt x="11" y="19"/>
                  </a:lnTo>
                  <a:lnTo>
                    <a:pt x="11" y="106"/>
                  </a:lnTo>
                  <a:lnTo>
                    <a:pt x="0" y="106"/>
                  </a:lnTo>
                  <a:lnTo>
                    <a:pt x="0" y="0"/>
                  </a:lnTo>
                  <a:close/>
                </a:path>
              </a:pathLst>
            </a:custGeom>
            <a:solidFill>
              <a:srgbClr val="003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0" name="Freeform 16">
              <a:extLst>
                <a:ext uri="{FF2B5EF4-FFF2-40B4-BE49-F238E27FC236}">
                  <a16:creationId xmlns:a16="http://schemas.microsoft.com/office/drawing/2014/main" id="{33C696AF-FF28-3FA2-BD3D-DE0602B82EF7}"/>
                </a:ext>
              </a:extLst>
            </p:cNvPr>
            <p:cNvSpPr>
              <a:spLocks noEditPoints="1"/>
            </p:cNvSpPr>
            <p:nvPr/>
          </p:nvSpPr>
          <p:spPr bwMode="auto">
            <a:xfrm>
              <a:off x="8366125" y="284163"/>
              <a:ext cx="147638" cy="168275"/>
            </a:xfrm>
            <a:custGeom>
              <a:avLst/>
              <a:gdLst>
                <a:gd name="T0" fmla="*/ 0 w 145"/>
                <a:gd name="T1" fmla="*/ 0 h 165"/>
                <a:gd name="T2" fmla="*/ 57 w 145"/>
                <a:gd name="T3" fmla="*/ 0 h 165"/>
                <a:gd name="T4" fmla="*/ 145 w 145"/>
                <a:gd name="T5" fmla="*/ 82 h 165"/>
                <a:gd name="T6" fmla="*/ 145 w 145"/>
                <a:gd name="T7" fmla="*/ 82 h 165"/>
                <a:gd name="T8" fmla="*/ 57 w 145"/>
                <a:gd name="T9" fmla="*/ 165 h 165"/>
                <a:gd name="T10" fmla="*/ 0 w 145"/>
                <a:gd name="T11" fmla="*/ 165 h 165"/>
                <a:gd name="T12" fmla="*/ 0 w 145"/>
                <a:gd name="T13" fmla="*/ 0 h 165"/>
                <a:gd name="T14" fmla="*/ 57 w 145"/>
                <a:gd name="T15" fmla="*/ 148 h 165"/>
                <a:gd name="T16" fmla="*/ 126 w 145"/>
                <a:gd name="T17" fmla="*/ 83 h 165"/>
                <a:gd name="T18" fmla="*/ 126 w 145"/>
                <a:gd name="T19" fmla="*/ 82 h 165"/>
                <a:gd name="T20" fmla="*/ 57 w 145"/>
                <a:gd name="T21" fmla="*/ 17 h 165"/>
                <a:gd name="T22" fmla="*/ 19 w 145"/>
                <a:gd name="T23" fmla="*/ 17 h 165"/>
                <a:gd name="T24" fmla="*/ 19 w 145"/>
                <a:gd name="T25" fmla="*/ 148 h 165"/>
                <a:gd name="T26" fmla="*/ 57 w 145"/>
                <a:gd name="T27" fmla="*/ 14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5" h="165">
                  <a:moveTo>
                    <a:pt x="0" y="0"/>
                  </a:moveTo>
                  <a:cubicBezTo>
                    <a:pt x="57" y="0"/>
                    <a:pt x="57" y="0"/>
                    <a:pt x="57" y="0"/>
                  </a:cubicBezTo>
                  <a:cubicBezTo>
                    <a:pt x="109" y="0"/>
                    <a:pt x="145" y="35"/>
                    <a:pt x="145" y="82"/>
                  </a:cubicBezTo>
                  <a:cubicBezTo>
                    <a:pt x="145" y="82"/>
                    <a:pt x="145" y="82"/>
                    <a:pt x="145" y="82"/>
                  </a:cubicBezTo>
                  <a:cubicBezTo>
                    <a:pt x="145" y="129"/>
                    <a:pt x="109" y="165"/>
                    <a:pt x="57" y="165"/>
                  </a:cubicBezTo>
                  <a:cubicBezTo>
                    <a:pt x="0" y="165"/>
                    <a:pt x="0" y="165"/>
                    <a:pt x="0" y="165"/>
                  </a:cubicBezTo>
                  <a:lnTo>
                    <a:pt x="0" y="0"/>
                  </a:lnTo>
                  <a:close/>
                  <a:moveTo>
                    <a:pt x="57" y="148"/>
                  </a:moveTo>
                  <a:cubicBezTo>
                    <a:pt x="99" y="148"/>
                    <a:pt x="126" y="119"/>
                    <a:pt x="126" y="83"/>
                  </a:cubicBezTo>
                  <a:cubicBezTo>
                    <a:pt x="126" y="82"/>
                    <a:pt x="126" y="82"/>
                    <a:pt x="126" y="82"/>
                  </a:cubicBezTo>
                  <a:cubicBezTo>
                    <a:pt x="126" y="46"/>
                    <a:pt x="99" y="17"/>
                    <a:pt x="57" y="17"/>
                  </a:cubicBezTo>
                  <a:cubicBezTo>
                    <a:pt x="19" y="17"/>
                    <a:pt x="19" y="17"/>
                    <a:pt x="19" y="17"/>
                  </a:cubicBezTo>
                  <a:cubicBezTo>
                    <a:pt x="19" y="148"/>
                    <a:pt x="19" y="148"/>
                    <a:pt x="19" y="148"/>
                  </a:cubicBezTo>
                  <a:lnTo>
                    <a:pt x="57" y="148"/>
                  </a:lnTo>
                  <a:close/>
                </a:path>
              </a:pathLst>
            </a:custGeom>
            <a:solidFill>
              <a:srgbClr val="003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1" name="Freeform 17">
              <a:extLst>
                <a:ext uri="{FF2B5EF4-FFF2-40B4-BE49-F238E27FC236}">
                  <a16:creationId xmlns:a16="http://schemas.microsoft.com/office/drawing/2014/main" id="{CC648394-8A64-15DB-5108-BA7F70423B5D}"/>
                </a:ext>
              </a:extLst>
            </p:cNvPr>
            <p:cNvSpPr>
              <a:spLocks/>
            </p:cNvSpPr>
            <p:nvPr/>
          </p:nvSpPr>
          <p:spPr bwMode="auto">
            <a:xfrm>
              <a:off x="8543925" y="280988"/>
              <a:ext cx="125413" cy="173038"/>
            </a:xfrm>
            <a:custGeom>
              <a:avLst/>
              <a:gdLst>
                <a:gd name="T0" fmla="*/ 0 w 124"/>
                <a:gd name="T1" fmla="*/ 144 h 170"/>
                <a:gd name="T2" fmla="*/ 12 w 124"/>
                <a:gd name="T3" fmla="*/ 130 h 170"/>
                <a:gd name="T4" fmla="*/ 68 w 124"/>
                <a:gd name="T5" fmla="*/ 154 h 170"/>
                <a:gd name="T6" fmla="*/ 105 w 124"/>
                <a:gd name="T7" fmla="*/ 125 h 170"/>
                <a:gd name="T8" fmla="*/ 105 w 124"/>
                <a:gd name="T9" fmla="*/ 125 h 170"/>
                <a:gd name="T10" fmla="*/ 62 w 124"/>
                <a:gd name="T11" fmla="*/ 94 h 170"/>
                <a:gd name="T12" fmla="*/ 7 w 124"/>
                <a:gd name="T13" fmla="*/ 46 h 170"/>
                <a:gd name="T14" fmla="*/ 7 w 124"/>
                <a:gd name="T15" fmla="*/ 45 h 170"/>
                <a:gd name="T16" fmla="*/ 61 w 124"/>
                <a:gd name="T17" fmla="*/ 0 h 170"/>
                <a:gd name="T18" fmla="*/ 119 w 124"/>
                <a:gd name="T19" fmla="*/ 21 h 170"/>
                <a:gd name="T20" fmla="*/ 108 w 124"/>
                <a:gd name="T21" fmla="*/ 35 h 170"/>
                <a:gd name="T22" fmla="*/ 60 w 124"/>
                <a:gd name="T23" fmla="*/ 17 h 170"/>
                <a:gd name="T24" fmla="*/ 25 w 124"/>
                <a:gd name="T25" fmla="*/ 44 h 170"/>
                <a:gd name="T26" fmla="*/ 25 w 124"/>
                <a:gd name="T27" fmla="*/ 44 h 170"/>
                <a:gd name="T28" fmla="*/ 70 w 124"/>
                <a:gd name="T29" fmla="*/ 76 h 170"/>
                <a:gd name="T30" fmla="*/ 124 w 124"/>
                <a:gd name="T31" fmla="*/ 123 h 170"/>
                <a:gd name="T32" fmla="*/ 124 w 124"/>
                <a:gd name="T33" fmla="*/ 124 h 170"/>
                <a:gd name="T34" fmla="*/ 68 w 124"/>
                <a:gd name="T35" fmla="*/ 170 h 170"/>
                <a:gd name="T36" fmla="*/ 0 w 124"/>
                <a:gd name="T37" fmla="*/ 14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170">
                  <a:moveTo>
                    <a:pt x="0" y="144"/>
                  </a:moveTo>
                  <a:cubicBezTo>
                    <a:pt x="12" y="130"/>
                    <a:pt x="12" y="130"/>
                    <a:pt x="12" y="130"/>
                  </a:cubicBezTo>
                  <a:cubicBezTo>
                    <a:pt x="29" y="146"/>
                    <a:pt x="45" y="154"/>
                    <a:pt x="68" y="154"/>
                  </a:cubicBezTo>
                  <a:cubicBezTo>
                    <a:pt x="90" y="154"/>
                    <a:pt x="105" y="142"/>
                    <a:pt x="105" y="125"/>
                  </a:cubicBezTo>
                  <a:cubicBezTo>
                    <a:pt x="105" y="125"/>
                    <a:pt x="105" y="125"/>
                    <a:pt x="105" y="125"/>
                  </a:cubicBezTo>
                  <a:cubicBezTo>
                    <a:pt x="105" y="110"/>
                    <a:pt x="97" y="101"/>
                    <a:pt x="62" y="94"/>
                  </a:cubicBezTo>
                  <a:cubicBezTo>
                    <a:pt x="24" y="85"/>
                    <a:pt x="7" y="73"/>
                    <a:pt x="7" y="46"/>
                  </a:cubicBezTo>
                  <a:cubicBezTo>
                    <a:pt x="7" y="45"/>
                    <a:pt x="7" y="45"/>
                    <a:pt x="7" y="45"/>
                  </a:cubicBezTo>
                  <a:cubicBezTo>
                    <a:pt x="7" y="19"/>
                    <a:pt x="30" y="0"/>
                    <a:pt x="61" y="0"/>
                  </a:cubicBezTo>
                  <a:cubicBezTo>
                    <a:pt x="85" y="0"/>
                    <a:pt x="102" y="7"/>
                    <a:pt x="119" y="21"/>
                  </a:cubicBezTo>
                  <a:cubicBezTo>
                    <a:pt x="108" y="35"/>
                    <a:pt x="108" y="35"/>
                    <a:pt x="108" y="35"/>
                  </a:cubicBezTo>
                  <a:cubicBezTo>
                    <a:pt x="93" y="23"/>
                    <a:pt x="77" y="17"/>
                    <a:pt x="60" y="17"/>
                  </a:cubicBezTo>
                  <a:cubicBezTo>
                    <a:pt x="39" y="17"/>
                    <a:pt x="25" y="29"/>
                    <a:pt x="25" y="44"/>
                  </a:cubicBezTo>
                  <a:cubicBezTo>
                    <a:pt x="25" y="44"/>
                    <a:pt x="25" y="44"/>
                    <a:pt x="25" y="44"/>
                  </a:cubicBezTo>
                  <a:cubicBezTo>
                    <a:pt x="25" y="60"/>
                    <a:pt x="34" y="69"/>
                    <a:pt x="70" y="76"/>
                  </a:cubicBezTo>
                  <a:cubicBezTo>
                    <a:pt x="107" y="84"/>
                    <a:pt x="124" y="98"/>
                    <a:pt x="124" y="123"/>
                  </a:cubicBezTo>
                  <a:cubicBezTo>
                    <a:pt x="124" y="124"/>
                    <a:pt x="124" y="124"/>
                    <a:pt x="124" y="124"/>
                  </a:cubicBezTo>
                  <a:cubicBezTo>
                    <a:pt x="124" y="152"/>
                    <a:pt x="100" y="170"/>
                    <a:pt x="68" y="170"/>
                  </a:cubicBezTo>
                  <a:cubicBezTo>
                    <a:pt x="41" y="170"/>
                    <a:pt x="20" y="162"/>
                    <a:pt x="0" y="144"/>
                  </a:cubicBezTo>
                </a:path>
              </a:pathLst>
            </a:custGeom>
            <a:solidFill>
              <a:srgbClr val="003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2" name="Line 18">
              <a:extLst>
                <a:ext uri="{FF2B5EF4-FFF2-40B4-BE49-F238E27FC236}">
                  <a16:creationId xmlns:a16="http://schemas.microsoft.com/office/drawing/2014/main" id="{48FA23DE-D479-CD39-228C-A229A6A84CF6}"/>
                </a:ext>
              </a:extLst>
            </p:cNvPr>
            <p:cNvSpPr>
              <a:spLocks noChangeShapeType="1"/>
            </p:cNvSpPr>
            <p:nvPr/>
          </p:nvSpPr>
          <p:spPr bwMode="auto">
            <a:xfrm>
              <a:off x="6370637" y="538163"/>
              <a:ext cx="2301876" cy="0"/>
            </a:xfrm>
            <a:prstGeom prst="line">
              <a:avLst/>
            </a:prstGeom>
            <a:noFill/>
            <a:ln w="11113" cap="flat">
              <a:solidFill>
                <a:srgbClr val="F5A8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3" name="Freeform 19">
              <a:extLst>
                <a:ext uri="{FF2B5EF4-FFF2-40B4-BE49-F238E27FC236}">
                  <a16:creationId xmlns:a16="http://schemas.microsoft.com/office/drawing/2014/main" id="{ADF18457-C0DB-D4CF-62CF-FAD37F2B822C}"/>
                </a:ext>
              </a:extLst>
            </p:cNvPr>
            <p:cNvSpPr>
              <a:spLocks noEditPoints="1"/>
            </p:cNvSpPr>
            <p:nvPr/>
          </p:nvSpPr>
          <p:spPr bwMode="auto">
            <a:xfrm>
              <a:off x="6561138" y="620713"/>
              <a:ext cx="90488" cy="90488"/>
            </a:xfrm>
            <a:custGeom>
              <a:avLst/>
              <a:gdLst>
                <a:gd name="T0" fmla="*/ 0 w 89"/>
                <a:gd name="T1" fmla="*/ 45 h 89"/>
                <a:gd name="T2" fmla="*/ 0 w 89"/>
                <a:gd name="T3" fmla="*/ 45 h 89"/>
                <a:gd name="T4" fmla="*/ 45 w 89"/>
                <a:gd name="T5" fmla="*/ 0 h 89"/>
                <a:gd name="T6" fmla="*/ 89 w 89"/>
                <a:gd name="T7" fmla="*/ 44 h 89"/>
                <a:gd name="T8" fmla="*/ 89 w 89"/>
                <a:gd name="T9" fmla="*/ 45 h 89"/>
                <a:gd name="T10" fmla="*/ 44 w 89"/>
                <a:gd name="T11" fmla="*/ 89 h 89"/>
                <a:gd name="T12" fmla="*/ 0 w 89"/>
                <a:gd name="T13" fmla="*/ 45 h 89"/>
                <a:gd name="T14" fmla="*/ 79 w 89"/>
                <a:gd name="T15" fmla="*/ 45 h 89"/>
                <a:gd name="T16" fmla="*/ 79 w 89"/>
                <a:gd name="T17" fmla="*/ 45 h 89"/>
                <a:gd name="T18" fmla="*/ 44 w 89"/>
                <a:gd name="T19" fmla="*/ 9 h 89"/>
                <a:gd name="T20" fmla="*/ 10 w 89"/>
                <a:gd name="T21" fmla="*/ 44 h 89"/>
                <a:gd name="T22" fmla="*/ 10 w 89"/>
                <a:gd name="T23" fmla="*/ 45 h 89"/>
                <a:gd name="T24" fmla="*/ 45 w 89"/>
                <a:gd name="T25" fmla="*/ 80 h 89"/>
                <a:gd name="T26" fmla="*/ 79 w 89"/>
                <a:gd name="T27" fmla="*/ 4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89">
                  <a:moveTo>
                    <a:pt x="0" y="45"/>
                  </a:moveTo>
                  <a:cubicBezTo>
                    <a:pt x="0" y="45"/>
                    <a:pt x="0" y="45"/>
                    <a:pt x="0" y="45"/>
                  </a:cubicBezTo>
                  <a:cubicBezTo>
                    <a:pt x="0" y="21"/>
                    <a:pt x="18" y="0"/>
                    <a:pt x="45" y="0"/>
                  </a:cubicBezTo>
                  <a:cubicBezTo>
                    <a:pt x="71" y="0"/>
                    <a:pt x="89" y="20"/>
                    <a:pt x="89" y="44"/>
                  </a:cubicBezTo>
                  <a:cubicBezTo>
                    <a:pt x="89" y="44"/>
                    <a:pt x="89" y="44"/>
                    <a:pt x="89" y="45"/>
                  </a:cubicBezTo>
                  <a:cubicBezTo>
                    <a:pt x="89" y="68"/>
                    <a:pt x="71" y="89"/>
                    <a:pt x="44" y="89"/>
                  </a:cubicBezTo>
                  <a:cubicBezTo>
                    <a:pt x="18" y="89"/>
                    <a:pt x="0" y="69"/>
                    <a:pt x="0" y="45"/>
                  </a:cubicBezTo>
                  <a:moveTo>
                    <a:pt x="79" y="45"/>
                  </a:moveTo>
                  <a:cubicBezTo>
                    <a:pt x="79" y="45"/>
                    <a:pt x="79" y="45"/>
                    <a:pt x="79" y="45"/>
                  </a:cubicBezTo>
                  <a:cubicBezTo>
                    <a:pt x="79" y="25"/>
                    <a:pt x="64" y="9"/>
                    <a:pt x="44" y="9"/>
                  </a:cubicBezTo>
                  <a:cubicBezTo>
                    <a:pt x="25" y="9"/>
                    <a:pt x="10" y="25"/>
                    <a:pt x="10" y="44"/>
                  </a:cubicBezTo>
                  <a:cubicBezTo>
                    <a:pt x="10" y="45"/>
                    <a:pt x="10" y="45"/>
                    <a:pt x="10" y="45"/>
                  </a:cubicBezTo>
                  <a:cubicBezTo>
                    <a:pt x="10" y="64"/>
                    <a:pt x="25" y="80"/>
                    <a:pt x="45" y="80"/>
                  </a:cubicBezTo>
                  <a:cubicBezTo>
                    <a:pt x="65" y="80"/>
                    <a:pt x="79" y="65"/>
                    <a:pt x="79" y="4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4" name="Freeform 20">
              <a:extLst>
                <a:ext uri="{FF2B5EF4-FFF2-40B4-BE49-F238E27FC236}">
                  <a16:creationId xmlns:a16="http://schemas.microsoft.com/office/drawing/2014/main" id="{2A3C1440-646A-1715-DFE4-4B88C5D3060C}"/>
                </a:ext>
              </a:extLst>
            </p:cNvPr>
            <p:cNvSpPr>
              <a:spLocks/>
            </p:cNvSpPr>
            <p:nvPr/>
          </p:nvSpPr>
          <p:spPr bwMode="auto">
            <a:xfrm>
              <a:off x="6672263" y="646113"/>
              <a:ext cx="55563" cy="65088"/>
            </a:xfrm>
            <a:custGeom>
              <a:avLst/>
              <a:gdLst>
                <a:gd name="T0" fmla="*/ 0 w 56"/>
                <a:gd name="T1" fmla="*/ 40 h 65"/>
                <a:gd name="T2" fmla="*/ 0 w 56"/>
                <a:gd name="T3" fmla="*/ 0 h 65"/>
                <a:gd name="T4" fmla="*/ 10 w 56"/>
                <a:gd name="T5" fmla="*/ 0 h 65"/>
                <a:gd name="T6" fmla="*/ 10 w 56"/>
                <a:gd name="T7" fmla="*/ 37 h 65"/>
                <a:gd name="T8" fmla="*/ 28 w 56"/>
                <a:gd name="T9" fmla="*/ 57 h 65"/>
                <a:gd name="T10" fmla="*/ 47 w 56"/>
                <a:gd name="T11" fmla="*/ 37 h 65"/>
                <a:gd name="T12" fmla="*/ 47 w 56"/>
                <a:gd name="T13" fmla="*/ 0 h 65"/>
                <a:gd name="T14" fmla="*/ 56 w 56"/>
                <a:gd name="T15" fmla="*/ 0 h 65"/>
                <a:gd name="T16" fmla="*/ 56 w 56"/>
                <a:gd name="T17" fmla="*/ 64 h 65"/>
                <a:gd name="T18" fmla="*/ 47 w 56"/>
                <a:gd name="T19" fmla="*/ 64 h 65"/>
                <a:gd name="T20" fmla="*/ 47 w 56"/>
                <a:gd name="T21" fmla="*/ 53 h 65"/>
                <a:gd name="T22" fmla="*/ 25 w 56"/>
                <a:gd name="T23" fmla="*/ 65 h 65"/>
                <a:gd name="T24" fmla="*/ 0 w 56"/>
                <a:gd name="T25" fmla="*/ 4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65">
                  <a:moveTo>
                    <a:pt x="0" y="40"/>
                  </a:moveTo>
                  <a:cubicBezTo>
                    <a:pt x="0" y="0"/>
                    <a:pt x="0" y="0"/>
                    <a:pt x="0" y="0"/>
                  </a:cubicBezTo>
                  <a:cubicBezTo>
                    <a:pt x="10" y="0"/>
                    <a:pt x="10" y="0"/>
                    <a:pt x="10" y="0"/>
                  </a:cubicBezTo>
                  <a:cubicBezTo>
                    <a:pt x="10" y="37"/>
                    <a:pt x="10" y="37"/>
                    <a:pt x="10" y="37"/>
                  </a:cubicBezTo>
                  <a:cubicBezTo>
                    <a:pt x="10" y="49"/>
                    <a:pt x="16" y="57"/>
                    <a:pt x="28" y="57"/>
                  </a:cubicBezTo>
                  <a:cubicBezTo>
                    <a:pt x="39" y="57"/>
                    <a:pt x="47" y="49"/>
                    <a:pt x="47" y="37"/>
                  </a:cubicBezTo>
                  <a:cubicBezTo>
                    <a:pt x="47" y="0"/>
                    <a:pt x="47" y="0"/>
                    <a:pt x="47" y="0"/>
                  </a:cubicBezTo>
                  <a:cubicBezTo>
                    <a:pt x="56" y="0"/>
                    <a:pt x="56" y="0"/>
                    <a:pt x="56" y="0"/>
                  </a:cubicBezTo>
                  <a:cubicBezTo>
                    <a:pt x="56" y="64"/>
                    <a:pt x="56" y="64"/>
                    <a:pt x="56" y="64"/>
                  </a:cubicBezTo>
                  <a:cubicBezTo>
                    <a:pt x="47" y="64"/>
                    <a:pt x="47" y="64"/>
                    <a:pt x="47" y="64"/>
                  </a:cubicBezTo>
                  <a:cubicBezTo>
                    <a:pt x="47" y="53"/>
                    <a:pt x="47" y="53"/>
                    <a:pt x="47" y="53"/>
                  </a:cubicBezTo>
                  <a:cubicBezTo>
                    <a:pt x="43" y="60"/>
                    <a:pt x="36" y="65"/>
                    <a:pt x="25" y="65"/>
                  </a:cubicBezTo>
                  <a:cubicBezTo>
                    <a:pt x="9" y="65"/>
                    <a:pt x="0" y="55"/>
                    <a:pt x="0" y="4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5" name="Freeform 21">
              <a:extLst>
                <a:ext uri="{FF2B5EF4-FFF2-40B4-BE49-F238E27FC236}">
                  <a16:creationId xmlns:a16="http://schemas.microsoft.com/office/drawing/2014/main" id="{5686CC7C-991C-BAFF-7B66-0CD1C59D81F8}"/>
                </a:ext>
              </a:extLst>
            </p:cNvPr>
            <p:cNvSpPr>
              <a:spLocks/>
            </p:cNvSpPr>
            <p:nvPr/>
          </p:nvSpPr>
          <p:spPr bwMode="auto">
            <a:xfrm>
              <a:off x="6751638" y="642938"/>
              <a:ext cx="36513" cy="68263"/>
            </a:xfrm>
            <a:custGeom>
              <a:avLst/>
              <a:gdLst>
                <a:gd name="T0" fmla="*/ 0 w 36"/>
                <a:gd name="T1" fmla="*/ 2 h 66"/>
                <a:gd name="T2" fmla="*/ 10 w 36"/>
                <a:gd name="T3" fmla="*/ 2 h 66"/>
                <a:gd name="T4" fmla="*/ 10 w 36"/>
                <a:gd name="T5" fmla="*/ 19 h 66"/>
                <a:gd name="T6" fmla="*/ 36 w 36"/>
                <a:gd name="T7" fmla="*/ 1 h 66"/>
                <a:gd name="T8" fmla="*/ 36 w 36"/>
                <a:gd name="T9" fmla="*/ 11 h 66"/>
                <a:gd name="T10" fmla="*/ 35 w 36"/>
                <a:gd name="T11" fmla="*/ 11 h 66"/>
                <a:gd name="T12" fmla="*/ 10 w 36"/>
                <a:gd name="T13" fmla="*/ 40 h 66"/>
                <a:gd name="T14" fmla="*/ 10 w 36"/>
                <a:gd name="T15" fmla="*/ 66 h 66"/>
                <a:gd name="T16" fmla="*/ 0 w 36"/>
                <a:gd name="T17" fmla="*/ 66 h 66"/>
                <a:gd name="T18" fmla="*/ 0 w 36"/>
                <a:gd name="T1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66">
                  <a:moveTo>
                    <a:pt x="0" y="2"/>
                  </a:moveTo>
                  <a:cubicBezTo>
                    <a:pt x="10" y="2"/>
                    <a:pt x="10" y="2"/>
                    <a:pt x="10" y="2"/>
                  </a:cubicBezTo>
                  <a:cubicBezTo>
                    <a:pt x="10" y="19"/>
                    <a:pt x="10" y="19"/>
                    <a:pt x="10" y="19"/>
                  </a:cubicBezTo>
                  <a:cubicBezTo>
                    <a:pt x="15" y="8"/>
                    <a:pt x="24" y="0"/>
                    <a:pt x="36" y="1"/>
                  </a:cubicBezTo>
                  <a:cubicBezTo>
                    <a:pt x="36" y="11"/>
                    <a:pt x="36" y="11"/>
                    <a:pt x="36" y="11"/>
                  </a:cubicBezTo>
                  <a:cubicBezTo>
                    <a:pt x="35" y="11"/>
                    <a:pt x="35" y="11"/>
                    <a:pt x="35" y="11"/>
                  </a:cubicBezTo>
                  <a:cubicBezTo>
                    <a:pt x="21" y="11"/>
                    <a:pt x="10" y="21"/>
                    <a:pt x="10" y="40"/>
                  </a:cubicBezTo>
                  <a:cubicBezTo>
                    <a:pt x="10" y="66"/>
                    <a:pt x="10" y="66"/>
                    <a:pt x="10" y="66"/>
                  </a:cubicBezTo>
                  <a:cubicBezTo>
                    <a:pt x="0" y="66"/>
                    <a:pt x="0" y="66"/>
                    <a:pt x="0" y="66"/>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6" name="Freeform 22">
              <a:extLst>
                <a:ext uri="{FF2B5EF4-FFF2-40B4-BE49-F238E27FC236}">
                  <a16:creationId xmlns:a16="http://schemas.microsoft.com/office/drawing/2014/main" id="{80BBDC0D-D1A7-18BC-2766-47AC1E077A5C}"/>
                </a:ext>
              </a:extLst>
            </p:cNvPr>
            <p:cNvSpPr>
              <a:spLocks noEditPoints="1"/>
            </p:cNvSpPr>
            <p:nvPr/>
          </p:nvSpPr>
          <p:spPr bwMode="auto">
            <a:xfrm>
              <a:off x="6845300" y="617538"/>
              <a:ext cx="65088" cy="93663"/>
            </a:xfrm>
            <a:custGeom>
              <a:avLst/>
              <a:gdLst>
                <a:gd name="T0" fmla="*/ 9 w 64"/>
                <a:gd name="T1" fmla="*/ 79 h 92"/>
                <a:gd name="T2" fmla="*/ 9 w 64"/>
                <a:gd name="T3" fmla="*/ 91 h 92"/>
                <a:gd name="T4" fmla="*/ 0 w 64"/>
                <a:gd name="T5" fmla="*/ 91 h 92"/>
                <a:gd name="T6" fmla="*/ 0 w 64"/>
                <a:gd name="T7" fmla="*/ 0 h 92"/>
                <a:gd name="T8" fmla="*/ 9 w 64"/>
                <a:gd name="T9" fmla="*/ 0 h 92"/>
                <a:gd name="T10" fmla="*/ 9 w 64"/>
                <a:gd name="T11" fmla="*/ 40 h 92"/>
                <a:gd name="T12" fmla="*/ 34 w 64"/>
                <a:gd name="T13" fmla="*/ 25 h 92"/>
                <a:gd name="T14" fmla="*/ 64 w 64"/>
                <a:gd name="T15" fmla="*/ 59 h 92"/>
                <a:gd name="T16" fmla="*/ 64 w 64"/>
                <a:gd name="T17" fmla="*/ 59 h 92"/>
                <a:gd name="T18" fmla="*/ 34 w 64"/>
                <a:gd name="T19" fmla="*/ 92 h 92"/>
                <a:gd name="T20" fmla="*/ 9 w 64"/>
                <a:gd name="T21" fmla="*/ 79 h 92"/>
                <a:gd name="T22" fmla="*/ 55 w 64"/>
                <a:gd name="T23" fmla="*/ 59 h 92"/>
                <a:gd name="T24" fmla="*/ 55 w 64"/>
                <a:gd name="T25" fmla="*/ 59 h 92"/>
                <a:gd name="T26" fmla="*/ 32 w 64"/>
                <a:gd name="T27" fmla="*/ 34 h 92"/>
                <a:gd name="T28" fmla="*/ 9 w 64"/>
                <a:gd name="T29" fmla="*/ 59 h 92"/>
                <a:gd name="T30" fmla="*/ 9 w 64"/>
                <a:gd name="T31" fmla="*/ 59 h 92"/>
                <a:gd name="T32" fmla="*/ 32 w 64"/>
                <a:gd name="T33" fmla="*/ 84 h 92"/>
                <a:gd name="T34" fmla="*/ 55 w 64"/>
                <a:gd name="T35" fmla="*/ 5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92">
                  <a:moveTo>
                    <a:pt x="9" y="79"/>
                  </a:moveTo>
                  <a:cubicBezTo>
                    <a:pt x="9" y="91"/>
                    <a:pt x="9" y="91"/>
                    <a:pt x="9" y="91"/>
                  </a:cubicBezTo>
                  <a:cubicBezTo>
                    <a:pt x="0" y="91"/>
                    <a:pt x="0" y="91"/>
                    <a:pt x="0" y="91"/>
                  </a:cubicBezTo>
                  <a:cubicBezTo>
                    <a:pt x="0" y="0"/>
                    <a:pt x="0" y="0"/>
                    <a:pt x="0" y="0"/>
                  </a:cubicBezTo>
                  <a:cubicBezTo>
                    <a:pt x="9" y="0"/>
                    <a:pt x="9" y="0"/>
                    <a:pt x="9" y="0"/>
                  </a:cubicBezTo>
                  <a:cubicBezTo>
                    <a:pt x="9" y="40"/>
                    <a:pt x="9" y="40"/>
                    <a:pt x="9" y="40"/>
                  </a:cubicBezTo>
                  <a:cubicBezTo>
                    <a:pt x="14" y="32"/>
                    <a:pt x="22" y="25"/>
                    <a:pt x="34" y="25"/>
                  </a:cubicBezTo>
                  <a:cubicBezTo>
                    <a:pt x="49" y="25"/>
                    <a:pt x="64" y="38"/>
                    <a:pt x="64" y="59"/>
                  </a:cubicBezTo>
                  <a:cubicBezTo>
                    <a:pt x="64" y="59"/>
                    <a:pt x="64" y="59"/>
                    <a:pt x="64" y="59"/>
                  </a:cubicBezTo>
                  <a:cubicBezTo>
                    <a:pt x="64" y="80"/>
                    <a:pt x="49" y="92"/>
                    <a:pt x="34" y="92"/>
                  </a:cubicBezTo>
                  <a:cubicBezTo>
                    <a:pt x="22" y="92"/>
                    <a:pt x="14" y="86"/>
                    <a:pt x="9" y="79"/>
                  </a:cubicBezTo>
                  <a:moveTo>
                    <a:pt x="55" y="59"/>
                  </a:moveTo>
                  <a:cubicBezTo>
                    <a:pt x="55" y="59"/>
                    <a:pt x="55" y="59"/>
                    <a:pt x="55" y="59"/>
                  </a:cubicBezTo>
                  <a:cubicBezTo>
                    <a:pt x="55" y="44"/>
                    <a:pt x="44" y="34"/>
                    <a:pt x="32" y="34"/>
                  </a:cubicBezTo>
                  <a:cubicBezTo>
                    <a:pt x="20" y="34"/>
                    <a:pt x="9" y="44"/>
                    <a:pt x="9" y="59"/>
                  </a:cubicBezTo>
                  <a:cubicBezTo>
                    <a:pt x="9" y="59"/>
                    <a:pt x="9" y="59"/>
                    <a:pt x="9" y="59"/>
                  </a:cubicBezTo>
                  <a:cubicBezTo>
                    <a:pt x="9" y="74"/>
                    <a:pt x="20" y="84"/>
                    <a:pt x="32" y="84"/>
                  </a:cubicBezTo>
                  <a:cubicBezTo>
                    <a:pt x="44" y="84"/>
                    <a:pt x="55" y="75"/>
                    <a:pt x="55" y="59"/>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7" name="Freeform 23">
              <a:extLst>
                <a:ext uri="{FF2B5EF4-FFF2-40B4-BE49-F238E27FC236}">
                  <a16:creationId xmlns:a16="http://schemas.microsoft.com/office/drawing/2014/main" id="{E57814B7-4441-051E-7449-906D44E682A4}"/>
                </a:ext>
              </a:extLst>
            </p:cNvPr>
            <p:cNvSpPr>
              <a:spLocks noEditPoints="1"/>
            </p:cNvSpPr>
            <p:nvPr/>
          </p:nvSpPr>
          <p:spPr bwMode="auto">
            <a:xfrm>
              <a:off x="6926263" y="642938"/>
              <a:ext cx="60325" cy="68263"/>
            </a:xfrm>
            <a:custGeom>
              <a:avLst/>
              <a:gdLst>
                <a:gd name="T0" fmla="*/ 32 w 60"/>
                <a:gd name="T1" fmla="*/ 59 h 67"/>
                <a:gd name="T2" fmla="*/ 52 w 60"/>
                <a:gd name="T3" fmla="*/ 50 h 67"/>
                <a:gd name="T4" fmla="*/ 58 w 60"/>
                <a:gd name="T5" fmla="*/ 55 h 67"/>
                <a:gd name="T6" fmla="*/ 32 w 60"/>
                <a:gd name="T7" fmla="*/ 67 h 67"/>
                <a:gd name="T8" fmla="*/ 0 w 60"/>
                <a:gd name="T9" fmla="*/ 34 h 67"/>
                <a:gd name="T10" fmla="*/ 30 w 60"/>
                <a:gd name="T11" fmla="*/ 0 h 67"/>
                <a:gd name="T12" fmla="*/ 60 w 60"/>
                <a:gd name="T13" fmla="*/ 34 h 67"/>
                <a:gd name="T14" fmla="*/ 60 w 60"/>
                <a:gd name="T15" fmla="*/ 38 h 67"/>
                <a:gd name="T16" fmla="*/ 9 w 60"/>
                <a:gd name="T17" fmla="*/ 38 h 67"/>
                <a:gd name="T18" fmla="*/ 32 w 60"/>
                <a:gd name="T19" fmla="*/ 59 h 67"/>
                <a:gd name="T20" fmla="*/ 51 w 60"/>
                <a:gd name="T21" fmla="*/ 30 h 67"/>
                <a:gd name="T22" fmla="*/ 30 w 60"/>
                <a:gd name="T23" fmla="*/ 9 h 67"/>
                <a:gd name="T24" fmla="*/ 9 w 60"/>
                <a:gd name="T25" fmla="*/ 30 h 67"/>
                <a:gd name="T26" fmla="*/ 51 w 60"/>
                <a:gd name="T27" fmla="*/ 3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7">
                  <a:moveTo>
                    <a:pt x="32" y="59"/>
                  </a:moveTo>
                  <a:cubicBezTo>
                    <a:pt x="41" y="59"/>
                    <a:pt x="47" y="56"/>
                    <a:pt x="52" y="50"/>
                  </a:cubicBezTo>
                  <a:cubicBezTo>
                    <a:pt x="58" y="55"/>
                    <a:pt x="58" y="55"/>
                    <a:pt x="58" y="55"/>
                  </a:cubicBezTo>
                  <a:cubicBezTo>
                    <a:pt x="52" y="63"/>
                    <a:pt x="44" y="67"/>
                    <a:pt x="32" y="67"/>
                  </a:cubicBezTo>
                  <a:cubicBezTo>
                    <a:pt x="14" y="67"/>
                    <a:pt x="0" y="54"/>
                    <a:pt x="0" y="34"/>
                  </a:cubicBezTo>
                  <a:cubicBezTo>
                    <a:pt x="0" y="15"/>
                    <a:pt x="13" y="0"/>
                    <a:pt x="30" y="0"/>
                  </a:cubicBezTo>
                  <a:cubicBezTo>
                    <a:pt x="49" y="0"/>
                    <a:pt x="60" y="16"/>
                    <a:pt x="60" y="34"/>
                  </a:cubicBezTo>
                  <a:cubicBezTo>
                    <a:pt x="60" y="35"/>
                    <a:pt x="60" y="36"/>
                    <a:pt x="60" y="38"/>
                  </a:cubicBezTo>
                  <a:cubicBezTo>
                    <a:pt x="9" y="38"/>
                    <a:pt x="9" y="38"/>
                    <a:pt x="9" y="38"/>
                  </a:cubicBezTo>
                  <a:cubicBezTo>
                    <a:pt x="11" y="51"/>
                    <a:pt x="20" y="59"/>
                    <a:pt x="32" y="59"/>
                  </a:cubicBezTo>
                  <a:moveTo>
                    <a:pt x="51" y="30"/>
                  </a:moveTo>
                  <a:cubicBezTo>
                    <a:pt x="49" y="18"/>
                    <a:pt x="43" y="9"/>
                    <a:pt x="30" y="9"/>
                  </a:cubicBezTo>
                  <a:cubicBezTo>
                    <a:pt x="19" y="9"/>
                    <a:pt x="11" y="18"/>
                    <a:pt x="9" y="30"/>
                  </a:cubicBezTo>
                  <a:lnTo>
                    <a:pt x="5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8" name="Freeform 24">
              <a:extLst>
                <a:ext uri="{FF2B5EF4-FFF2-40B4-BE49-F238E27FC236}">
                  <a16:creationId xmlns:a16="http://schemas.microsoft.com/office/drawing/2014/main" id="{7B2AD1ED-FC74-021E-B53F-0EAF490C6A19}"/>
                </a:ext>
              </a:extLst>
            </p:cNvPr>
            <p:cNvSpPr>
              <a:spLocks/>
            </p:cNvSpPr>
            <p:nvPr/>
          </p:nvSpPr>
          <p:spPr bwMode="auto">
            <a:xfrm>
              <a:off x="7005638" y="642938"/>
              <a:ext cx="57150" cy="68263"/>
            </a:xfrm>
            <a:custGeom>
              <a:avLst/>
              <a:gdLst>
                <a:gd name="T0" fmla="*/ 0 w 56"/>
                <a:gd name="T1" fmla="*/ 2 h 66"/>
                <a:gd name="T2" fmla="*/ 10 w 56"/>
                <a:gd name="T3" fmla="*/ 2 h 66"/>
                <a:gd name="T4" fmla="*/ 10 w 56"/>
                <a:gd name="T5" fmla="*/ 13 h 66"/>
                <a:gd name="T6" fmla="*/ 32 w 56"/>
                <a:gd name="T7" fmla="*/ 0 h 66"/>
                <a:gd name="T8" fmla="*/ 56 w 56"/>
                <a:gd name="T9" fmla="*/ 26 h 66"/>
                <a:gd name="T10" fmla="*/ 56 w 56"/>
                <a:gd name="T11" fmla="*/ 66 h 66"/>
                <a:gd name="T12" fmla="*/ 47 w 56"/>
                <a:gd name="T13" fmla="*/ 66 h 66"/>
                <a:gd name="T14" fmla="*/ 47 w 56"/>
                <a:gd name="T15" fmla="*/ 29 h 66"/>
                <a:gd name="T16" fmla="*/ 29 w 56"/>
                <a:gd name="T17" fmla="*/ 9 h 66"/>
                <a:gd name="T18" fmla="*/ 10 w 56"/>
                <a:gd name="T19" fmla="*/ 29 h 66"/>
                <a:gd name="T20" fmla="*/ 10 w 56"/>
                <a:gd name="T21" fmla="*/ 66 h 66"/>
                <a:gd name="T22" fmla="*/ 0 w 56"/>
                <a:gd name="T23" fmla="*/ 66 h 66"/>
                <a:gd name="T24" fmla="*/ 0 w 56"/>
                <a:gd name="T25"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66">
                  <a:moveTo>
                    <a:pt x="0" y="2"/>
                  </a:moveTo>
                  <a:cubicBezTo>
                    <a:pt x="10" y="2"/>
                    <a:pt x="10" y="2"/>
                    <a:pt x="10" y="2"/>
                  </a:cubicBezTo>
                  <a:cubicBezTo>
                    <a:pt x="10" y="13"/>
                    <a:pt x="10" y="13"/>
                    <a:pt x="10" y="13"/>
                  </a:cubicBezTo>
                  <a:cubicBezTo>
                    <a:pt x="14" y="6"/>
                    <a:pt x="21" y="0"/>
                    <a:pt x="32" y="0"/>
                  </a:cubicBezTo>
                  <a:cubicBezTo>
                    <a:pt x="47" y="0"/>
                    <a:pt x="56" y="11"/>
                    <a:pt x="56" y="26"/>
                  </a:cubicBezTo>
                  <a:cubicBezTo>
                    <a:pt x="56" y="66"/>
                    <a:pt x="56" y="66"/>
                    <a:pt x="56" y="66"/>
                  </a:cubicBezTo>
                  <a:cubicBezTo>
                    <a:pt x="47" y="66"/>
                    <a:pt x="47" y="66"/>
                    <a:pt x="47" y="66"/>
                  </a:cubicBezTo>
                  <a:cubicBezTo>
                    <a:pt x="47" y="29"/>
                    <a:pt x="47" y="29"/>
                    <a:pt x="47" y="29"/>
                  </a:cubicBezTo>
                  <a:cubicBezTo>
                    <a:pt x="47" y="17"/>
                    <a:pt x="40" y="9"/>
                    <a:pt x="29" y="9"/>
                  </a:cubicBezTo>
                  <a:cubicBezTo>
                    <a:pt x="18" y="9"/>
                    <a:pt x="10" y="17"/>
                    <a:pt x="10" y="29"/>
                  </a:cubicBezTo>
                  <a:cubicBezTo>
                    <a:pt x="10" y="66"/>
                    <a:pt x="10" y="66"/>
                    <a:pt x="10" y="66"/>
                  </a:cubicBezTo>
                  <a:cubicBezTo>
                    <a:pt x="0" y="66"/>
                    <a:pt x="0" y="66"/>
                    <a:pt x="0" y="66"/>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9" name="Freeform 25">
              <a:extLst>
                <a:ext uri="{FF2B5EF4-FFF2-40B4-BE49-F238E27FC236}">
                  <a16:creationId xmlns:a16="http://schemas.microsoft.com/office/drawing/2014/main" id="{AE48A862-4E26-5CC3-F2CB-D0673A6627F9}"/>
                </a:ext>
              </a:extLst>
            </p:cNvPr>
            <p:cNvSpPr>
              <a:spLocks/>
            </p:cNvSpPr>
            <p:nvPr/>
          </p:nvSpPr>
          <p:spPr bwMode="auto">
            <a:xfrm>
              <a:off x="7080250" y="642938"/>
              <a:ext cx="60325" cy="68263"/>
            </a:xfrm>
            <a:custGeom>
              <a:avLst/>
              <a:gdLst>
                <a:gd name="T0" fmla="*/ 0 w 59"/>
                <a:gd name="T1" fmla="*/ 34 h 67"/>
                <a:gd name="T2" fmla="*/ 0 w 59"/>
                <a:gd name="T3" fmla="*/ 34 h 67"/>
                <a:gd name="T4" fmla="*/ 33 w 59"/>
                <a:gd name="T5" fmla="*/ 0 h 67"/>
                <a:gd name="T6" fmla="*/ 59 w 59"/>
                <a:gd name="T7" fmla="*/ 12 h 67"/>
                <a:gd name="T8" fmla="*/ 53 w 59"/>
                <a:gd name="T9" fmla="*/ 19 h 67"/>
                <a:gd name="T10" fmla="*/ 33 w 59"/>
                <a:gd name="T11" fmla="*/ 9 h 67"/>
                <a:gd name="T12" fmla="*/ 10 w 59"/>
                <a:gd name="T13" fmla="*/ 34 h 67"/>
                <a:gd name="T14" fmla="*/ 10 w 59"/>
                <a:gd name="T15" fmla="*/ 34 h 67"/>
                <a:gd name="T16" fmla="*/ 34 w 59"/>
                <a:gd name="T17" fmla="*/ 59 h 67"/>
                <a:gd name="T18" fmla="*/ 53 w 59"/>
                <a:gd name="T19" fmla="*/ 49 h 67"/>
                <a:gd name="T20" fmla="*/ 59 w 59"/>
                <a:gd name="T21" fmla="*/ 55 h 67"/>
                <a:gd name="T22" fmla="*/ 33 w 59"/>
                <a:gd name="T23" fmla="*/ 67 h 67"/>
                <a:gd name="T24" fmla="*/ 0 w 59"/>
                <a:gd name="T25"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7">
                  <a:moveTo>
                    <a:pt x="0" y="34"/>
                  </a:moveTo>
                  <a:cubicBezTo>
                    <a:pt x="0" y="34"/>
                    <a:pt x="0" y="34"/>
                    <a:pt x="0" y="34"/>
                  </a:cubicBezTo>
                  <a:cubicBezTo>
                    <a:pt x="0" y="16"/>
                    <a:pt x="14" y="0"/>
                    <a:pt x="33" y="0"/>
                  </a:cubicBezTo>
                  <a:cubicBezTo>
                    <a:pt x="45" y="0"/>
                    <a:pt x="53" y="6"/>
                    <a:pt x="59" y="12"/>
                  </a:cubicBezTo>
                  <a:cubicBezTo>
                    <a:pt x="53" y="19"/>
                    <a:pt x="53" y="19"/>
                    <a:pt x="53" y="19"/>
                  </a:cubicBezTo>
                  <a:cubicBezTo>
                    <a:pt x="47" y="13"/>
                    <a:pt x="42" y="9"/>
                    <a:pt x="33" y="9"/>
                  </a:cubicBezTo>
                  <a:cubicBezTo>
                    <a:pt x="20" y="9"/>
                    <a:pt x="10" y="20"/>
                    <a:pt x="10" y="34"/>
                  </a:cubicBezTo>
                  <a:cubicBezTo>
                    <a:pt x="10" y="34"/>
                    <a:pt x="10" y="34"/>
                    <a:pt x="10" y="34"/>
                  </a:cubicBezTo>
                  <a:cubicBezTo>
                    <a:pt x="10" y="48"/>
                    <a:pt x="20" y="59"/>
                    <a:pt x="34" y="59"/>
                  </a:cubicBezTo>
                  <a:cubicBezTo>
                    <a:pt x="42" y="59"/>
                    <a:pt x="48" y="55"/>
                    <a:pt x="53" y="49"/>
                  </a:cubicBezTo>
                  <a:cubicBezTo>
                    <a:pt x="59" y="55"/>
                    <a:pt x="59" y="55"/>
                    <a:pt x="59" y="55"/>
                  </a:cubicBezTo>
                  <a:cubicBezTo>
                    <a:pt x="53" y="62"/>
                    <a:pt x="45" y="67"/>
                    <a:pt x="33" y="67"/>
                  </a:cubicBezTo>
                  <a:cubicBezTo>
                    <a:pt x="14" y="67"/>
                    <a:pt x="0" y="52"/>
                    <a:pt x="0" y="34"/>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30" name="Freeform 26">
              <a:extLst>
                <a:ext uri="{FF2B5EF4-FFF2-40B4-BE49-F238E27FC236}">
                  <a16:creationId xmlns:a16="http://schemas.microsoft.com/office/drawing/2014/main" id="{DACF35FF-FDC6-9BA1-0443-BA733EB25C42}"/>
                </a:ext>
              </a:extLst>
            </p:cNvPr>
            <p:cNvSpPr>
              <a:spLocks/>
            </p:cNvSpPr>
            <p:nvPr/>
          </p:nvSpPr>
          <p:spPr bwMode="auto">
            <a:xfrm>
              <a:off x="7159625" y="617538"/>
              <a:ext cx="57150" cy="93663"/>
            </a:xfrm>
            <a:custGeom>
              <a:avLst/>
              <a:gdLst>
                <a:gd name="T0" fmla="*/ 0 w 56"/>
                <a:gd name="T1" fmla="*/ 0 h 91"/>
                <a:gd name="T2" fmla="*/ 9 w 56"/>
                <a:gd name="T3" fmla="*/ 0 h 91"/>
                <a:gd name="T4" fmla="*/ 9 w 56"/>
                <a:gd name="T5" fmla="*/ 38 h 91"/>
                <a:gd name="T6" fmla="*/ 31 w 56"/>
                <a:gd name="T7" fmla="*/ 25 h 91"/>
                <a:gd name="T8" fmla="*/ 56 w 56"/>
                <a:gd name="T9" fmla="*/ 51 h 91"/>
                <a:gd name="T10" fmla="*/ 56 w 56"/>
                <a:gd name="T11" fmla="*/ 91 h 91"/>
                <a:gd name="T12" fmla="*/ 46 w 56"/>
                <a:gd name="T13" fmla="*/ 91 h 91"/>
                <a:gd name="T14" fmla="*/ 46 w 56"/>
                <a:gd name="T15" fmla="*/ 54 h 91"/>
                <a:gd name="T16" fmla="*/ 28 w 56"/>
                <a:gd name="T17" fmla="*/ 34 h 91"/>
                <a:gd name="T18" fmla="*/ 9 w 56"/>
                <a:gd name="T19" fmla="*/ 54 h 91"/>
                <a:gd name="T20" fmla="*/ 9 w 56"/>
                <a:gd name="T21" fmla="*/ 91 h 91"/>
                <a:gd name="T22" fmla="*/ 0 w 56"/>
                <a:gd name="T23" fmla="*/ 91 h 91"/>
                <a:gd name="T24" fmla="*/ 0 w 56"/>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91">
                  <a:moveTo>
                    <a:pt x="0" y="0"/>
                  </a:moveTo>
                  <a:cubicBezTo>
                    <a:pt x="9" y="0"/>
                    <a:pt x="9" y="0"/>
                    <a:pt x="9" y="0"/>
                  </a:cubicBezTo>
                  <a:cubicBezTo>
                    <a:pt x="9" y="38"/>
                    <a:pt x="9" y="38"/>
                    <a:pt x="9" y="38"/>
                  </a:cubicBezTo>
                  <a:cubicBezTo>
                    <a:pt x="13" y="31"/>
                    <a:pt x="20" y="25"/>
                    <a:pt x="31" y="25"/>
                  </a:cubicBezTo>
                  <a:cubicBezTo>
                    <a:pt x="47" y="25"/>
                    <a:pt x="56" y="36"/>
                    <a:pt x="56" y="51"/>
                  </a:cubicBezTo>
                  <a:cubicBezTo>
                    <a:pt x="56" y="91"/>
                    <a:pt x="56" y="91"/>
                    <a:pt x="56" y="91"/>
                  </a:cubicBezTo>
                  <a:cubicBezTo>
                    <a:pt x="46" y="91"/>
                    <a:pt x="46" y="91"/>
                    <a:pt x="46" y="91"/>
                  </a:cubicBezTo>
                  <a:cubicBezTo>
                    <a:pt x="46" y="54"/>
                    <a:pt x="46" y="54"/>
                    <a:pt x="46" y="54"/>
                  </a:cubicBezTo>
                  <a:cubicBezTo>
                    <a:pt x="46" y="42"/>
                    <a:pt x="40" y="34"/>
                    <a:pt x="28" y="34"/>
                  </a:cubicBezTo>
                  <a:cubicBezTo>
                    <a:pt x="17" y="34"/>
                    <a:pt x="9" y="42"/>
                    <a:pt x="9" y="54"/>
                  </a:cubicBezTo>
                  <a:cubicBezTo>
                    <a:pt x="9" y="91"/>
                    <a:pt x="9" y="91"/>
                    <a:pt x="9" y="91"/>
                  </a:cubicBezTo>
                  <a:cubicBezTo>
                    <a:pt x="0" y="91"/>
                    <a:pt x="0" y="91"/>
                    <a:pt x="0" y="91"/>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31" name="Freeform 27">
              <a:extLst>
                <a:ext uri="{FF2B5EF4-FFF2-40B4-BE49-F238E27FC236}">
                  <a16:creationId xmlns:a16="http://schemas.microsoft.com/office/drawing/2014/main" id="{D633CD8F-58A0-05BA-DEDD-EB60E88B3F59}"/>
                </a:ext>
              </a:extLst>
            </p:cNvPr>
            <p:cNvSpPr>
              <a:spLocks/>
            </p:cNvSpPr>
            <p:nvPr/>
          </p:nvSpPr>
          <p:spPr bwMode="auto">
            <a:xfrm>
              <a:off x="7237413" y="642938"/>
              <a:ext cx="100013" cy="68263"/>
            </a:xfrm>
            <a:custGeom>
              <a:avLst/>
              <a:gdLst>
                <a:gd name="T0" fmla="*/ 0 w 98"/>
                <a:gd name="T1" fmla="*/ 2 h 66"/>
                <a:gd name="T2" fmla="*/ 10 w 98"/>
                <a:gd name="T3" fmla="*/ 2 h 66"/>
                <a:gd name="T4" fmla="*/ 10 w 98"/>
                <a:gd name="T5" fmla="*/ 13 h 66"/>
                <a:gd name="T6" fmla="*/ 31 w 98"/>
                <a:gd name="T7" fmla="*/ 0 h 66"/>
                <a:gd name="T8" fmla="*/ 51 w 98"/>
                <a:gd name="T9" fmla="*/ 13 h 66"/>
                <a:gd name="T10" fmla="*/ 74 w 98"/>
                <a:gd name="T11" fmla="*/ 0 h 66"/>
                <a:gd name="T12" fmla="*/ 98 w 98"/>
                <a:gd name="T13" fmla="*/ 26 h 66"/>
                <a:gd name="T14" fmla="*/ 98 w 98"/>
                <a:gd name="T15" fmla="*/ 66 h 66"/>
                <a:gd name="T16" fmla="*/ 88 w 98"/>
                <a:gd name="T17" fmla="*/ 66 h 66"/>
                <a:gd name="T18" fmla="*/ 88 w 98"/>
                <a:gd name="T19" fmla="*/ 29 h 66"/>
                <a:gd name="T20" fmla="*/ 72 w 98"/>
                <a:gd name="T21" fmla="*/ 9 h 66"/>
                <a:gd name="T22" fmla="*/ 54 w 98"/>
                <a:gd name="T23" fmla="*/ 29 h 66"/>
                <a:gd name="T24" fmla="*/ 54 w 98"/>
                <a:gd name="T25" fmla="*/ 66 h 66"/>
                <a:gd name="T26" fmla="*/ 44 w 98"/>
                <a:gd name="T27" fmla="*/ 66 h 66"/>
                <a:gd name="T28" fmla="*/ 44 w 98"/>
                <a:gd name="T29" fmla="*/ 28 h 66"/>
                <a:gd name="T30" fmla="*/ 28 w 98"/>
                <a:gd name="T31" fmla="*/ 9 h 66"/>
                <a:gd name="T32" fmla="*/ 10 w 98"/>
                <a:gd name="T33" fmla="*/ 29 h 66"/>
                <a:gd name="T34" fmla="*/ 10 w 98"/>
                <a:gd name="T35" fmla="*/ 66 h 66"/>
                <a:gd name="T36" fmla="*/ 0 w 98"/>
                <a:gd name="T37" fmla="*/ 66 h 66"/>
                <a:gd name="T38" fmla="*/ 0 w 98"/>
                <a:gd name="T3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66">
                  <a:moveTo>
                    <a:pt x="0" y="2"/>
                  </a:moveTo>
                  <a:cubicBezTo>
                    <a:pt x="10" y="2"/>
                    <a:pt x="10" y="2"/>
                    <a:pt x="10" y="2"/>
                  </a:cubicBezTo>
                  <a:cubicBezTo>
                    <a:pt x="10" y="13"/>
                    <a:pt x="10" y="13"/>
                    <a:pt x="10" y="13"/>
                  </a:cubicBezTo>
                  <a:cubicBezTo>
                    <a:pt x="14" y="6"/>
                    <a:pt x="20" y="0"/>
                    <a:pt x="31" y="0"/>
                  </a:cubicBezTo>
                  <a:cubicBezTo>
                    <a:pt x="41" y="0"/>
                    <a:pt x="48" y="6"/>
                    <a:pt x="51" y="13"/>
                  </a:cubicBezTo>
                  <a:cubicBezTo>
                    <a:pt x="56" y="6"/>
                    <a:pt x="63" y="0"/>
                    <a:pt x="74" y="0"/>
                  </a:cubicBezTo>
                  <a:cubicBezTo>
                    <a:pt x="89" y="0"/>
                    <a:pt x="98" y="10"/>
                    <a:pt x="98" y="26"/>
                  </a:cubicBezTo>
                  <a:cubicBezTo>
                    <a:pt x="98" y="66"/>
                    <a:pt x="98" y="66"/>
                    <a:pt x="98" y="66"/>
                  </a:cubicBezTo>
                  <a:cubicBezTo>
                    <a:pt x="88" y="66"/>
                    <a:pt x="88" y="66"/>
                    <a:pt x="88" y="66"/>
                  </a:cubicBezTo>
                  <a:cubicBezTo>
                    <a:pt x="88" y="29"/>
                    <a:pt x="88" y="29"/>
                    <a:pt x="88" y="29"/>
                  </a:cubicBezTo>
                  <a:cubicBezTo>
                    <a:pt x="88" y="16"/>
                    <a:pt x="82" y="9"/>
                    <a:pt x="72" y="9"/>
                  </a:cubicBezTo>
                  <a:cubicBezTo>
                    <a:pt x="62" y="9"/>
                    <a:pt x="54" y="16"/>
                    <a:pt x="54" y="29"/>
                  </a:cubicBezTo>
                  <a:cubicBezTo>
                    <a:pt x="54" y="66"/>
                    <a:pt x="54" y="66"/>
                    <a:pt x="54" y="66"/>
                  </a:cubicBezTo>
                  <a:cubicBezTo>
                    <a:pt x="44" y="66"/>
                    <a:pt x="44" y="66"/>
                    <a:pt x="44" y="66"/>
                  </a:cubicBezTo>
                  <a:cubicBezTo>
                    <a:pt x="44" y="28"/>
                    <a:pt x="44" y="28"/>
                    <a:pt x="44" y="28"/>
                  </a:cubicBezTo>
                  <a:cubicBezTo>
                    <a:pt x="44" y="16"/>
                    <a:pt x="38" y="9"/>
                    <a:pt x="28" y="9"/>
                  </a:cubicBezTo>
                  <a:cubicBezTo>
                    <a:pt x="18" y="9"/>
                    <a:pt x="10" y="18"/>
                    <a:pt x="10" y="29"/>
                  </a:cubicBezTo>
                  <a:cubicBezTo>
                    <a:pt x="10" y="66"/>
                    <a:pt x="10" y="66"/>
                    <a:pt x="10" y="66"/>
                  </a:cubicBezTo>
                  <a:cubicBezTo>
                    <a:pt x="0" y="66"/>
                    <a:pt x="0" y="66"/>
                    <a:pt x="0" y="66"/>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37" name="Freeform 28">
              <a:extLst>
                <a:ext uri="{FF2B5EF4-FFF2-40B4-BE49-F238E27FC236}">
                  <a16:creationId xmlns:a16="http://schemas.microsoft.com/office/drawing/2014/main" id="{27FDCCD7-F70D-DBEF-0B04-497E14B1B073}"/>
                </a:ext>
              </a:extLst>
            </p:cNvPr>
            <p:cNvSpPr>
              <a:spLocks noEditPoints="1"/>
            </p:cNvSpPr>
            <p:nvPr/>
          </p:nvSpPr>
          <p:spPr bwMode="auto">
            <a:xfrm>
              <a:off x="7354888" y="644526"/>
              <a:ext cx="57150" cy="66675"/>
            </a:xfrm>
            <a:custGeom>
              <a:avLst/>
              <a:gdLst>
                <a:gd name="T0" fmla="*/ 0 w 56"/>
                <a:gd name="T1" fmla="*/ 46 h 66"/>
                <a:gd name="T2" fmla="*/ 0 w 56"/>
                <a:gd name="T3" fmla="*/ 46 h 66"/>
                <a:gd name="T4" fmla="*/ 27 w 56"/>
                <a:gd name="T5" fmla="*/ 25 h 66"/>
                <a:gd name="T6" fmla="*/ 47 w 56"/>
                <a:gd name="T7" fmla="*/ 28 h 66"/>
                <a:gd name="T8" fmla="*/ 47 w 56"/>
                <a:gd name="T9" fmla="*/ 26 h 66"/>
                <a:gd name="T10" fmla="*/ 28 w 56"/>
                <a:gd name="T11" fmla="*/ 9 h 66"/>
                <a:gd name="T12" fmla="*/ 9 w 56"/>
                <a:gd name="T13" fmla="*/ 13 h 66"/>
                <a:gd name="T14" fmla="*/ 6 w 56"/>
                <a:gd name="T15" fmla="*/ 5 h 66"/>
                <a:gd name="T16" fmla="*/ 29 w 56"/>
                <a:gd name="T17" fmla="*/ 0 h 66"/>
                <a:gd name="T18" fmla="*/ 50 w 56"/>
                <a:gd name="T19" fmla="*/ 7 h 66"/>
                <a:gd name="T20" fmla="*/ 56 w 56"/>
                <a:gd name="T21" fmla="*/ 26 h 66"/>
                <a:gd name="T22" fmla="*/ 56 w 56"/>
                <a:gd name="T23" fmla="*/ 65 h 66"/>
                <a:gd name="T24" fmla="*/ 47 w 56"/>
                <a:gd name="T25" fmla="*/ 65 h 66"/>
                <a:gd name="T26" fmla="*/ 47 w 56"/>
                <a:gd name="T27" fmla="*/ 55 h 66"/>
                <a:gd name="T28" fmla="*/ 24 w 56"/>
                <a:gd name="T29" fmla="*/ 66 h 66"/>
                <a:gd name="T30" fmla="*/ 0 w 56"/>
                <a:gd name="T31" fmla="*/ 46 h 66"/>
                <a:gd name="T32" fmla="*/ 47 w 56"/>
                <a:gd name="T33" fmla="*/ 41 h 66"/>
                <a:gd name="T34" fmla="*/ 47 w 56"/>
                <a:gd name="T35" fmla="*/ 35 h 66"/>
                <a:gd name="T36" fmla="*/ 28 w 56"/>
                <a:gd name="T37" fmla="*/ 33 h 66"/>
                <a:gd name="T38" fmla="*/ 10 w 56"/>
                <a:gd name="T39" fmla="*/ 46 h 66"/>
                <a:gd name="T40" fmla="*/ 10 w 56"/>
                <a:gd name="T41" fmla="*/ 46 h 66"/>
                <a:gd name="T42" fmla="*/ 26 w 56"/>
                <a:gd name="T43" fmla="*/ 59 h 66"/>
                <a:gd name="T44" fmla="*/ 47 w 56"/>
                <a:gd name="T45" fmla="*/ 4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66">
                  <a:moveTo>
                    <a:pt x="0" y="46"/>
                  </a:moveTo>
                  <a:cubicBezTo>
                    <a:pt x="0" y="46"/>
                    <a:pt x="0" y="46"/>
                    <a:pt x="0" y="46"/>
                  </a:cubicBezTo>
                  <a:cubicBezTo>
                    <a:pt x="0" y="32"/>
                    <a:pt x="11" y="25"/>
                    <a:pt x="27" y="25"/>
                  </a:cubicBezTo>
                  <a:cubicBezTo>
                    <a:pt x="36" y="25"/>
                    <a:pt x="41" y="26"/>
                    <a:pt x="47" y="28"/>
                  </a:cubicBezTo>
                  <a:cubicBezTo>
                    <a:pt x="47" y="26"/>
                    <a:pt x="47" y="26"/>
                    <a:pt x="47" y="26"/>
                  </a:cubicBezTo>
                  <a:cubicBezTo>
                    <a:pt x="47" y="14"/>
                    <a:pt x="40" y="9"/>
                    <a:pt x="28" y="9"/>
                  </a:cubicBezTo>
                  <a:cubicBezTo>
                    <a:pt x="20" y="9"/>
                    <a:pt x="15" y="10"/>
                    <a:pt x="9" y="13"/>
                  </a:cubicBezTo>
                  <a:cubicBezTo>
                    <a:pt x="6" y="5"/>
                    <a:pt x="6" y="5"/>
                    <a:pt x="6" y="5"/>
                  </a:cubicBezTo>
                  <a:cubicBezTo>
                    <a:pt x="13" y="2"/>
                    <a:pt x="20" y="0"/>
                    <a:pt x="29" y="0"/>
                  </a:cubicBezTo>
                  <a:cubicBezTo>
                    <a:pt x="38" y="0"/>
                    <a:pt x="45" y="2"/>
                    <a:pt x="50" y="7"/>
                  </a:cubicBezTo>
                  <a:cubicBezTo>
                    <a:pt x="54" y="11"/>
                    <a:pt x="56" y="18"/>
                    <a:pt x="56" y="26"/>
                  </a:cubicBezTo>
                  <a:cubicBezTo>
                    <a:pt x="56" y="65"/>
                    <a:pt x="56" y="65"/>
                    <a:pt x="56" y="65"/>
                  </a:cubicBezTo>
                  <a:cubicBezTo>
                    <a:pt x="47" y="65"/>
                    <a:pt x="47" y="65"/>
                    <a:pt x="47" y="65"/>
                  </a:cubicBezTo>
                  <a:cubicBezTo>
                    <a:pt x="47" y="55"/>
                    <a:pt x="47" y="55"/>
                    <a:pt x="47" y="55"/>
                  </a:cubicBezTo>
                  <a:cubicBezTo>
                    <a:pt x="43" y="61"/>
                    <a:pt x="35" y="66"/>
                    <a:pt x="24" y="66"/>
                  </a:cubicBezTo>
                  <a:cubicBezTo>
                    <a:pt x="12" y="66"/>
                    <a:pt x="0" y="60"/>
                    <a:pt x="0" y="46"/>
                  </a:cubicBezTo>
                  <a:moveTo>
                    <a:pt x="47" y="41"/>
                  </a:moveTo>
                  <a:cubicBezTo>
                    <a:pt x="47" y="35"/>
                    <a:pt x="47" y="35"/>
                    <a:pt x="47" y="35"/>
                  </a:cubicBezTo>
                  <a:cubicBezTo>
                    <a:pt x="42" y="34"/>
                    <a:pt x="36" y="33"/>
                    <a:pt x="28" y="33"/>
                  </a:cubicBezTo>
                  <a:cubicBezTo>
                    <a:pt x="17" y="33"/>
                    <a:pt x="10" y="38"/>
                    <a:pt x="10" y="46"/>
                  </a:cubicBezTo>
                  <a:cubicBezTo>
                    <a:pt x="10" y="46"/>
                    <a:pt x="10" y="46"/>
                    <a:pt x="10" y="46"/>
                  </a:cubicBezTo>
                  <a:cubicBezTo>
                    <a:pt x="10" y="54"/>
                    <a:pt x="17" y="59"/>
                    <a:pt x="26" y="59"/>
                  </a:cubicBezTo>
                  <a:cubicBezTo>
                    <a:pt x="38" y="59"/>
                    <a:pt x="47" y="52"/>
                    <a:pt x="47" y="4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38" name="Freeform 29">
              <a:extLst>
                <a:ext uri="{FF2B5EF4-FFF2-40B4-BE49-F238E27FC236}">
                  <a16:creationId xmlns:a16="http://schemas.microsoft.com/office/drawing/2014/main" id="{84893B62-04E5-186A-FDCA-609CA11A62D9}"/>
                </a:ext>
              </a:extLst>
            </p:cNvPr>
            <p:cNvSpPr>
              <a:spLocks/>
            </p:cNvSpPr>
            <p:nvPr/>
          </p:nvSpPr>
          <p:spPr bwMode="auto">
            <a:xfrm>
              <a:off x="7434263" y="642938"/>
              <a:ext cx="36513" cy="68263"/>
            </a:xfrm>
            <a:custGeom>
              <a:avLst/>
              <a:gdLst>
                <a:gd name="T0" fmla="*/ 0 w 36"/>
                <a:gd name="T1" fmla="*/ 2 h 66"/>
                <a:gd name="T2" fmla="*/ 10 w 36"/>
                <a:gd name="T3" fmla="*/ 2 h 66"/>
                <a:gd name="T4" fmla="*/ 10 w 36"/>
                <a:gd name="T5" fmla="*/ 19 h 66"/>
                <a:gd name="T6" fmla="*/ 36 w 36"/>
                <a:gd name="T7" fmla="*/ 1 h 66"/>
                <a:gd name="T8" fmla="*/ 36 w 36"/>
                <a:gd name="T9" fmla="*/ 11 h 66"/>
                <a:gd name="T10" fmla="*/ 35 w 36"/>
                <a:gd name="T11" fmla="*/ 11 h 66"/>
                <a:gd name="T12" fmla="*/ 10 w 36"/>
                <a:gd name="T13" fmla="*/ 40 h 66"/>
                <a:gd name="T14" fmla="*/ 10 w 36"/>
                <a:gd name="T15" fmla="*/ 66 h 66"/>
                <a:gd name="T16" fmla="*/ 0 w 36"/>
                <a:gd name="T17" fmla="*/ 66 h 66"/>
                <a:gd name="T18" fmla="*/ 0 w 36"/>
                <a:gd name="T1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66">
                  <a:moveTo>
                    <a:pt x="0" y="2"/>
                  </a:moveTo>
                  <a:cubicBezTo>
                    <a:pt x="10" y="2"/>
                    <a:pt x="10" y="2"/>
                    <a:pt x="10" y="2"/>
                  </a:cubicBezTo>
                  <a:cubicBezTo>
                    <a:pt x="10" y="19"/>
                    <a:pt x="10" y="19"/>
                    <a:pt x="10" y="19"/>
                  </a:cubicBezTo>
                  <a:cubicBezTo>
                    <a:pt x="14" y="8"/>
                    <a:pt x="24" y="0"/>
                    <a:pt x="36" y="1"/>
                  </a:cubicBezTo>
                  <a:cubicBezTo>
                    <a:pt x="36" y="11"/>
                    <a:pt x="36" y="11"/>
                    <a:pt x="36" y="11"/>
                  </a:cubicBezTo>
                  <a:cubicBezTo>
                    <a:pt x="35" y="11"/>
                    <a:pt x="35" y="11"/>
                    <a:pt x="35" y="11"/>
                  </a:cubicBezTo>
                  <a:cubicBezTo>
                    <a:pt x="21" y="11"/>
                    <a:pt x="10" y="21"/>
                    <a:pt x="10" y="40"/>
                  </a:cubicBezTo>
                  <a:cubicBezTo>
                    <a:pt x="10" y="66"/>
                    <a:pt x="10" y="66"/>
                    <a:pt x="10" y="66"/>
                  </a:cubicBezTo>
                  <a:cubicBezTo>
                    <a:pt x="0" y="66"/>
                    <a:pt x="0" y="66"/>
                    <a:pt x="0" y="66"/>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39" name="Freeform 30">
              <a:extLst>
                <a:ext uri="{FF2B5EF4-FFF2-40B4-BE49-F238E27FC236}">
                  <a16:creationId xmlns:a16="http://schemas.microsoft.com/office/drawing/2014/main" id="{B176FFCC-0ADD-46D8-84A4-9DFAE328E548}"/>
                </a:ext>
              </a:extLst>
            </p:cNvPr>
            <p:cNvSpPr>
              <a:spLocks/>
            </p:cNvSpPr>
            <p:nvPr/>
          </p:nvSpPr>
          <p:spPr bwMode="auto">
            <a:xfrm>
              <a:off x="7486650" y="617538"/>
              <a:ext cx="58738" cy="93663"/>
            </a:xfrm>
            <a:custGeom>
              <a:avLst/>
              <a:gdLst>
                <a:gd name="T0" fmla="*/ 0 w 37"/>
                <a:gd name="T1" fmla="*/ 0 h 59"/>
                <a:gd name="T2" fmla="*/ 6 w 37"/>
                <a:gd name="T3" fmla="*/ 0 h 59"/>
                <a:gd name="T4" fmla="*/ 6 w 37"/>
                <a:gd name="T5" fmla="*/ 41 h 59"/>
                <a:gd name="T6" fmla="*/ 29 w 37"/>
                <a:gd name="T7" fmla="*/ 18 h 59"/>
                <a:gd name="T8" fmla="*/ 36 w 37"/>
                <a:gd name="T9" fmla="*/ 18 h 59"/>
                <a:gd name="T10" fmla="*/ 19 w 37"/>
                <a:gd name="T11" fmla="*/ 35 h 59"/>
                <a:gd name="T12" fmla="*/ 37 w 37"/>
                <a:gd name="T13" fmla="*/ 59 h 59"/>
                <a:gd name="T14" fmla="*/ 29 w 37"/>
                <a:gd name="T15" fmla="*/ 59 h 59"/>
                <a:gd name="T16" fmla="*/ 14 w 37"/>
                <a:gd name="T17" fmla="*/ 39 h 59"/>
                <a:gd name="T18" fmla="*/ 6 w 37"/>
                <a:gd name="T19" fmla="*/ 48 h 59"/>
                <a:gd name="T20" fmla="*/ 6 w 37"/>
                <a:gd name="T21" fmla="*/ 59 h 59"/>
                <a:gd name="T22" fmla="*/ 0 w 37"/>
                <a:gd name="T23" fmla="*/ 59 h 59"/>
                <a:gd name="T24" fmla="*/ 0 w 37"/>
                <a:gd name="T2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59">
                  <a:moveTo>
                    <a:pt x="0" y="0"/>
                  </a:moveTo>
                  <a:lnTo>
                    <a:pt x="6" y="0"/>
                  </a:lnTo>
                  <a:lnTo>
                    <a:pt x="6" y="41"/>
                  </a:lnTo>
                  <a:lnTo>
                    <a:pt x="29" y="18"/>
                  </a:lnTo>
                  <a:lnTo>
                    <a:pt x="36" y="18"/>
                  </a:lnTo>
                  <a:lnTo>
                    <a:pt x="19" y="35"/>
                  </a:lnTo>
                  <a:lnTo>
                    <a:pt x="37" y="59"/>
                  </a:lnTo>
                  <a:lnTo>
                    <a:pt x="29" y="59"/>
                  </a:lnTo>
                  <a:lnTo>
                    <a:pt x="14" y="39"/>
                  </a:lnTo>
                  <a:lnTo>
                    <a:pt x="6" y="48"/>
                  </a:lnTo>
                  <a:lnTo>
                    <a:pt x="6" y="59"/>
                  </a:lnTo>
                  <a:lnTo>
                    <a:pt x="0" y="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40" name="Freeform 31">
              <a:extLst>
                <a:ext uri="{FF2B5EF4-FFF2-40B4-BE49-F238E27FC236}">
                  <a16:creationId xmlns:a16="http://schemas.microsoft.com/office/drawing/2014/main" id="{539CE811-4AE5-EBFB-9D5A-47878F56B36E}"/>
                </a:ext>
              </a:extLst>
            </p:cNvPr>
            <p:cNvSpPr>
              <a:spLocks noEditPoints="1"/>
            </p:cNvSpPr>
            <p:nvPr/>
          </p:nvSpPr>
          <p:spPr bwMode="auto">
            <a:xfrm>
              <a:off x="7600950" y="620713"/>
              <a:ext cx="11113" cy="90488"/>
            </a:xfrm>
            <a:custGeom>
              <a:avLst/>
              <a:gdLst>
                <a:gd name="T0" fmla="*/ 0 w 7"/>
                <a:gd name="T1" fmla="*/ 0 h 57"/>
                <a:gd name="T2" fmla="*/ 7 w 7"/>
                <a:gd name="T3" fmla="*/ 0 h 57"/>
                <a:gd name="T4" fmla="*/ 7 w 7"/>
                <a:gd name="T5" fmla="*/ 7 h 57"/>
                <a:gd name="T6" fmla="*/ 0 w 7"/>
                <a:gd name="T7" fmla="*/ 7 h 57"/>
                <a:gd name="T8" fmla="*/ 0 w 7"/>
                <a:gd name="T9" fmla="*/ 0 h 57"/>
                <a:gd name="T10" fmla="*/ 0 w 7"/>
                <a:gd name="T11" fmla="*/ 16 h 57"/>
                <a:gd name="T12" fmla="*/ 6 w 7"/>
                <a:gd name="T13" fmla="*/ 16 h 57"/>
                <a:gd name="T14" fmla="*/ 6 w 7"/>
                <a:gd name="T15" fmla="*/ 57 h 57"/>
                <a:gd name="T16" fmla="*/ 0 w 7"/>
                <a:gd name="T17" fmla="*/ 57 h 57"/>
                <a:gd name="T18" fmla="*/ 0 w 7"/>
                <a:gd name="T19" fmla="*/ 1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7">
                  <a:moveTo>
                    <a:pt x="0" y="0"/>
                  </a:moveTo>
                  <a:lnTo>
                    <a:pt x="7" y="0"/>
                  </a:lnTo>
                  <a:lnTo>
                    <a:pt x="7" y="7"/>
                  </a:lnTo>
                  <a:lnTo>
                    <a:pt x="0" y="7"/>
                  </a:lnTo>
                  <a:lnTo>
                    <a:pt x="0" y="0"/>
                  </a:lnTo>
                  <a:close/>
                  <a:moveTo>
                    <a:pt x="0" y="16"/>
                  </a:moveTo>
                  <a:lnTo>
                    <a:pt x="6" y="16"/>
                  </a:lnTo>
                  <a:lnTo>
                    <a:pt x="6" y="57"/>
                  </a:lnTo>
                  <a:lnTo>
                    <a:pt x="0" y="57"/>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41" name="Freeform 32">
              <a:extLst>
                <a:ext uri="{FF2B5EF4-FFF2-40B4-BE49-F238E27FC236}">
                  <a16:creationId xmlns:a16="http://schemas.microsoft.com/office/drawing/2014/main" id="{C4DC080C-9B0C-3F43-3C00-DB4E70603708}"/>
                </a:ext>
              </a:extLst>
            </p:cNvPr>
            <p:cNvSpPr>
              <a:spLocks/>
            </p:cNvSpPr>
            <p:nvPr/>
          </p:nvSpPr>
          <p:spPr bwMode="auto">
            <a:xfrm>
              <a:off x="7629525" y="644526"/>
              <a:ext cx="50800" cy="66675"/>
            </a:xfrm>
            <a:custGeom>
              <a:avLst/>
              <a:gdLst>
                <a:gd name="T0" fmla="*/ 0 w 50"/>
                <a:gd name="T1" fmla="*/ 57 h 66"/>
                <a:gd name="T2" fmla="*/ 5 w 50"/>
                <a:gd name="T3" fmla="*/ 50 h 66"/>
                <a:gd name="T4" fmla="*/ 27 w 50"/>
                <a:gd name="T5" fmla="*/ 58 h 66"/>
                <a:gd name="T6" fmla="*/ 41 w 50"/>
                <a:gd name="T7" fmla="*/ 48 h 66"/>
                <a:gd name="T8" fmla="*/ 41 w 50"/>
                <a:gd name="T9" fmla="*/ 48 h 66"/>
                <a:gd name="T10" fmla="*/ 25 w 50"/>
                <a:gd name="T11" fmla="*/ 36 h 66"/>
                <a:gd name="T12" fmla="*/ 3 w 50"/>
                <a:gd name="T13" fmla="*/ 18 h 66"/>
                <a:gd name="T14" fmla="*/ 3 w 50"/>
                <a:gd name="T15" fmla="*/ 18 h 66"/>
                <a:gd name="T16" fmla="*/ 25 w 50"/>
                <a:gd name="T17" fmla="*/ 0 h 66"/>
                <a:gd name="T18" fmla="*/ 48 w 50"/>
                <a:gd name="T19" fmla="*/ 7 h 66"/>
                <a:gd name="T20" fmla="*/ 44 w 50"/>
                <a:gd name="T21" fmla="*/ 14 h 66"/>
                <a:gd name="T22" fmla="*/ 25 w 50"/>
                <a:gd name="T23" fmla="*/ 8 h 66"/>
                <a:gd name="T24" fmla="*/ 13 w 50"/>
                <a:gd name="T25" fmla="*/ 17 h 66"/>
                <a:gd name="T26" fmla="*/ 13 w 50"/>
                <a:gd name="T27" fmla="*/ 17 h 66"/>
                <a:gd name="T28" fmla="*/ 29 w 50"/>
                <a:gd name="T29" fmla="*/ 28 h 66"/>
                <a:gd name="T30" fmla="*/ 50 w 50"/>
                <a:gd name="T31" fmla="*/ 47 h 66"/>
                <a:gd name="T32" fmla="*/ 50 w 50"/>
                <a:gd name="T33" fmla="*/ 47 h 66"/>
                <a:gd name="T34" fmla="*/ 27 w 50"/>
                <a:gd name="T35" fmla="*/ 66 h 66"/>
                <a:gd name="T36" fmla="*/ 0 w 50"/>
                <a:gd name="T37"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66">
                  <a:moveTo>
                    <a:pt x="0" y="57"/>
                  </a:moveTo>
                  <a:cubicBezTo>
                    <a:pt x="5" y="50"/>
                    <a:pt x="5" y="50"/>
                    <a:pt x="5" y="50"/>
                  </a:cubicBezTo>
                  <a:cubicBezTo>
                    <a:pt x="12" y="55"/>
                    <a:pt x="20" y="58"/>
                    <a:pt x="27" y="58"/>
                  </a:cubicBezTo>
                  <a:cubicBezTo>
                    <a:pt x="35" y="58"/>
                    <a:pt x="41" y="54"/>
                    <a:pt x="41" y="48"/>
                  </a:cubicBezTo>
                  <a:cubicBezTo>
                    <a:pt x="41" y="48"/>
                    <a:pt x="41" y="48"/>
                    <a:pt x="41" y="48"/>
                  </a:cubicBezTo>
                  <a:cubicBezTo>
                    <a:pt x="41" y="41"/>
                    <a:pt x="33" y="39"/>
                    <a:pt x="25" y="36"/>
                  </a:cubicBezTo>
                  <a:cubicBezTo>
                    <a:pt x="15" y="34"/>
                    <a:pt x="3" y="30"/>
                    <a:pt x="3" y="18"/>
                  </a:cubicBezTo>
                  <a:cubicBezTo>
                    <a:pt x="3" y="18"/>
                    <a:pt x="3" y="18"/>
                    <a:pt x="3" y="18"/>
                  </a:cubicBezTo>
                  <a:cubicBezTo>
                    <a:pt x="3" y="7"/>
                    <a:pt x="13" y="0"/>
                    <a:pt x="25" y="0"/>
                  </a:cubicBezTo>
                  <a:cubicBezTo>
                    <a:pt x="33" y="0"/>
                    <a:pt x="42" y="2"/>
                    <a:pt x="48" y="7"/>
                  </a:cubicBezTo>
                  <a:cubicBezTo>
                    <a:pt x="44" y="14"/>
                    <a:pt x="44" y="14"/>
                    <a:pt x="44" y="14"/>
                  </a:cubicBezTo>
                  <a:cubicBezTo>
                    <a:pt x="38" y="10"/>
                    <a:pt x="31" y="8"/>
                    <a:pt x="25" y="8"/>
                  </a:cubicBezTo>
                  <a:cubicBezTo>
                    <a:pt x="17" y="8"/>
                    <a:pt x="13" y="12"/>
                    <a:pt x="13" y="17"/>
                  </a:cubicBezTo>
                  <a:cubicBezTo>
                    <a:pt x="13" y="17"/>
                    <a:pt x="13" y="17"/>
                    <a:pt x="13" y="17"/>
                  </a:cubicBezTo>
                  <a:cubicBezTo>
                    <a:pt x="13" y="23"/>
                    <a:pt x="21" y="26"/>
                    <a:pt x="29" y="28"/>
                  </a:cubicBezTo>
                  <a:cubicBezTo>
                    <a:pt x="39" y="31"/>
                    <a:pt x="50" y="35"/>
                    <a:pt x="50" y="47"/>
                  </a:cubicBezTo>
                  <a:cubicBezTo>
                    <a:pt x="50" y="47"/>
                    <a:pt x="50" y="47"/>
                    <a:pt x="50" y="47"/>
                  </a:cubicBezTo>
                  <a:cubicBezTo>
                    <a:pt x="50" y="59"/>
                    <a:pt x="40" y="66"/>
                    <a:pt x="27" y="66"/>
                  </a:cubicBezTo>
                  <a:cubicBezTo>
                    <a:pt x="18" y="66"/>
                    <a:pt x="8" y="63"/>
                    <a:pt x="0" y="57"/>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42" name="Freeform 33">
              <a:extLst>
                <a:ext uri="{FF2B5EF4-FFF2-40B4-BE49-F238E27FC236}">
                  <a16:creationId xmlns:a16="http://schemas.microsoft.com/office/drawing/2014/main" id="{CF716402-2BA8-7A3C-C391-827EB542AA47}"/>
                </a:ext>
              </a:extLst>
            </p:cNvPr>
            <p:cNvSpPr>
              <a:spLocks/>
            </p:cNvSpPr>
            <p:nvPr/>
          </p:nvSpPr>
          <p:spPr bwMode="auto">
            <a:xfrm>
              <a:off x="7732713" y="625476"/>
              <a:ext cx="39688" cy="85725"/>
            </a:xfrm>
            <a:custGeom>
              <a:avLst/>
              <a:gdLst>
                <a:gd name="T0" fmla="*/ 9 w 39"/>
                <a:gd name="T1" fmla="*/ 67 h 85"/>
                <a:gd name="T2" fmla="*/ 9 w 39"/>
                <a:gd name="T3" fmla="*/ 28 h 85"/>
                <a:gd name="T4" fmla="*/ 0 w 39"/>
                <a:gd name="T5" fmla="*/ 28 h 85"/>
                <a:gd name="T6" fmla="*/ 0 w 39"/>
                <a:gd name="T7" fmla="*/ 20 h 85"/>
                <a:gd name="T8" fmla="*/ 9 w 39"/>
                <a:gd name="T9" fmla="*/ 20 h 85"/>
                <a:gd name="T10" fmla="*/ 9 w 39"/>
                <a:gd name="T11" fmla="*/ 0 h 85"/>
                <a:gd name="T12" fmla="*/ 19 w 39"/>
                <a:gd name="T13" fmla="*/ 0 h 85"/>
                <a:gd name="T14" fmla="*/ 19 w 39"/>
                <a:gd name="T15" fmla="*/ 20 h 85"/>
                <a:gd name="T16" fmla="*/ 39 w 39"/>
                <a:gd name="T17" fmla="*/ 20 h 85"/>
                <a:gd name="T18" fmla="*/ 39 w 39"/>
                <a:gd name="T19" fmla="*/ 28 h 85"/>
                <a:gd name="T20" fmla="*/ 19 w 39"/>
                <a:gd name="T21" fmla="*/ 28 h 85"/>
                <a:gd name="T22" fmla="*/ 19 w 39"/>
                <a:gd name="T23" fmla="*/ 66 h 85"/>
                <a:gd name="T24" fmla="*/ 29 w 39"/>
                <a:gd name="T25" fmla="*/ 76 h 85"/>
                <a:gd name="T26" fmla="*/ 39 w 39"/>
                <a:gd name="T27" fmla="*/ 74 h 85"/>
                <a:gd name="T28" fmla="*/ 39 w 39"/>
                <a:gd name="T29" fmla="*/ 82 h 85"/>
                <a:gd name="T30" fmla="*/ 27 w 39"/>
                <a:gd name="T31" fmla="*/ 85 h 85"/>
                <a:gd name="T32" fmla="*/ 9 w 39"/>
                <a:gd name="T33" fmla="*/ 6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85">
                  <a:moveTo>
                    <a:pt x="9" y="67"/>
                  </a:moveTo>
                  <a:cubicBezTo>
                    <a:pt x="9" y="28"/>
                    <a:pt x="9" y="28"/>
                    <a:pt x="9" y="28"/>
                  </a:cubicBezTo>
                  <a:cubicBezTo>
                    <a:pt x="0" y="28"/>
                    <a:pt x="0" y="28"/>
                    <a:pt x="0" y="28"/>
                  </a:cubicBezTo>
                  <a:cubicBezTo>
                    <a:pt x="0" y="20"/>
                    <a:pt x="0" y="20"/>
                    <a:pt x="0" y="20"/>
                  </a:cubicBezTo>
                  <a:cubicBezTo>
                    <a:pt x="9" y="20"/>
                    <a:pt x="9" y="20"/>
                    <a:pt x="9" y="20"/>
                  </a:cubicBezTo>
                  <a:cubicBezTo>
                    <a:pt x="9" y="0"/>
                    <a:pt x="9" y="0"/>
                    <a:pt x="9" y="0"/>
                  </a:cubicBezTo>
                  <a:cubicBezTo>
                    <a:pt x="19" y="0"/>
                    <a:pt x="19" y="0"/>
                    <a:pt x="19" y="0"/>
                  </a:cubicBezTo>
                  <a:cubicBezTo>
                    <a:pt x="19" y="20"/>
                    <a:pt x="19" y="20"/>
                    <a:pt x="19" y="20"/>
                  </a:cubicBezTo>
                  <a:cubicBezTo>
                    <a:pt x="39" y="20"/>
                    <a:pt x="39" y="20"/>
                    <a:pt x="39" y="20"/>
                  </a:cubicBezTo>
                  <a:cubicBezTo>
                    <a:pt x="39" y="28"/>
                    <a:pt x="39" y="28"/>
                    <a:pt x="39" y="28"/>
                  </a:cubicBezTo>
                  <a:cubicBezTo>
                    <a:pt x="19" y="28"/>
                    <a:pt x="19" y="28"/>
                    <a:pt x="19" y="28"/>
                  </a:cubicBezTo>
                  <a:cubicBezTo>
                    <a:pt x="19" y="66"/>
                    <a:pt x="19" y="66"/>
                    <a:pt x="19" y="66"/>
                  </a:cubicBezTo>
                  <a:cubicBezTo>
                    <a:pt x="19" y="74"/>
                    <a:pt x="23" y="76"/>
                    <a:pt x="29" y="76"/>
                  </a:cubicBezTo>
                  <a:cubicBezTo>
                    <a:pt x="33" y="76"/>
                    <a:pt x="35" y="76"/>
                    <a:pt x="39" y="74"/>
                  </a:cubicBezTo>
                  <a:cubicBezTo>
                    <a:pt x="39" y="82"/>
                    <a:pt x="39" y="82"/>
                    <a:pt x="39" y="82"/>
                  </a:cubicBezTo>
                  <a:cubicBezTo>
                    <a:pt x="35" y="84"/>
                    <a:pt x="32" y="85"/>
                    <a:pt x="27" y="85"/>
                  </a:cubicBezTo>
                  <a:cubicBezTo>
                    <a:pt x="17" y="85"/>
                    <a:pt x="9" y="80"/>
                    <a:pt x="9" y="67"/>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43" name="Freeform 34">
              <a:extLst>
                <a:ext uri="{FF2B5EF4-FFF2-40B4-BE49-F238E27FC236}">
                  <a16:creationId xmlns:a16="http://schemas.microsoft.com/office/drawing/2014/main" id="{47C29A9F-1D5A-B6D8-ABF7-602712E4EDE2}"/>
                </a:ext>
              </a:extLst>
            </p:cNvPr>
            <p:cNvSpPr>
              <a:spLocks/>
            </p:cNvSpPr>
            <p:nvPr/>
          </p:nvSpPr>
          <p:spPr bwMode="auto">
            <a:xfrm>
              <a:off x="7789863" y="617538"/>
              <a:ext cx="57150" cy="93663"/>
            </a:xfrm>
            <a:custGeom>
              <a:avLst/>
              <a:gdLst>
                <a:gd name="T0" fmla="*/ 0 w 56"/>
                <a:gd name="T1" fmla="*/ 0 h 91"/>
                <a:gd name="T2" fmla="*/ 10 w 56"/>
                <a:gd name="T3" fmla="*/ 0 h 91"/>
                <a:gd name="T4" fmla="*/ 10 w 56"/>
                <a:gd name="T5" fmla="*/ 38 h 91"/>
                <a:gd name="T6" fmla="*/ 32 w 56"/>
                <a:gd name="T7" fmla="*/ 25 h 91"/>
                <a:gd name="T8" fmla="*/ 56 w 56"/>
                <a:gd name="T9" fmla="*/ 51 h 91"/>
                <a:gd name="T10" fmla="*/ 56 w 56"/>
                <a:gd name="T11" fmla="*/ 91 h 91"/>
                <a:gd name="T12" fmla="*/ 47 w 56"/>
                <a:gd name="T13" fmla="*/ 91 h 91"/>
                <a:gd name="T14" fmla="*/ 47 w 56"/>
                <a:gd name="T15" fmla="*/ 54 h 91"/>
                <a:gd name="T16" fmla="*/ 29 w 56"/>
                <a:gd name="T17" fmla="*/ 34 h 91"/>
                <a:gd name="T18" fmla="*/ 10 w 56"/>
                <a:gd name="T19" fmla="*/ 54 h 91"/>
                <a:gd name="T20" fmla="*/ 10 w 56"/>
                <a:gd name="T21" fmla="*/ 91 h 91"/>
                <a:gd name="T22" fmla="*/ 0 w 56"/>
                <a:gd name="T23" fmla="*/ 91 h 91"/>
                <a:gd name="T24" fmla="*/ 0 w 56"/>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91">
                  <a:moveTo>
                    <a:pt x="0" y="0"/>
                  </a:moveTo>
                  <a:cubicBezTo>
                    <a:pt x="10" y="0"/>
                    <a:pt x="10" y="0"/>
                    <a:pt x="10" y="0"/>
                  </a:cubicBezTo>
                  <a:cubicBezTo>
                    <a:pt x="10" y="38"/>
                    <a:pt x="10" y="38"/>
                    <a:pt x="10" y="38"/>
                  </a:cubicBezTo>
                  <a:cubicBezTo>
                    <a:pt x="14" y="31"/>
                    <a:pt x="21" y="25"/>
                    <a:pt x="32" y="25"/>
                  </a:cubicBezTo>
                  <a:cubicBezTo>
                    <a:pt x="47" y="25"/>
                    <a:pt x="56" y="36"/>
                    <a:pt x="56" y="51"/>
                  </a:cubicBezTo>
                  <a:cubicBezTo>
                    <a:pt x="56" y="91"/>
                    <a:pt x="56" y="91"/>
                    <a:pt x="56" y="91"/>
                  </a:cubicBezTo>
                  <a:cubicBezTo>
                    <a:pt x="47" y="91"/>
                    <a:pt x="47" y="91"/>
                    <a:pt x="47" y="91"/>
                  </a:cubicBezTo>
                  <a:cubicBezTo>
                    <a:pt x="47" y="54"/>
                    <a:pt x="47" y="54"/>
                    <a:pt x="47" y="54"/>
                  </a:cubicBezTo>
                  <a:cubicBezTo>
                    <a:pt x="47" y="42"/>
                    <a:pt x="40" y="34"/>
                    <a:pt x="29" y="34"/>
                  </a:cubicBezTo>
                  <a:cubicBezTo>
                    <a:pt x="18" y="34"/>
                    <a:pt x="10" y="42"/>
                    <a:pt x="10" y="54"/>
                  </a:cubicBezTo>
                  <a:cubicBezTo>
                    <a:pt x="10" y="91"/>
                    <a:pt x="10" y="91"/>
                    <a:pt x="10" y="91"/>
                  </a:cubicBezTo>
                  <a:cubicBezTo>
                    <a:pt x="0" y="91"/>
                    <a:pt x="0" y="91"/>
                    <a:pt x="0" y="91"/>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44" name="Freeform 35">
              <a:extLst>
                <a:ext uri="{FF2B5EF4-FFF2-40B4-BE49-F238E27FC236}">
                  <a16:creationId xmlns:a16="http://schemas.microsoft.com/office/drawing/2014/main" id="{6EB5F71A-22A9-63F9-2E2D-FA938BF17DC3}"/>
                </a:ext>
              </a:extLst>
            </p:cNvPr>
            <p:cNvSpPr>
              <a:spLocks noEditPoints="1"/>
            </p:cNvSpPr>
            <p:nvPr/>
          </p:nvSpPr>
          <p:spPr bwMode="auto">
            <a:xfrm>
              <a:off x="7866063" y="642938"/>
              <a:ext cx="61913" cy="68263"/>
            </a:xfrm>
            <a:custGeom>
              <a:avLst/>
              <a:gdLst>
                <a:gd name="T0" fmla="*/ 32 w 61"/>
                <a:gd name="T1" fmla="*/ 59 h 67"/>
                <a:gd name="T2" fmla="*/ 53 w 61"/>
                <a:gd name="T3" fmla="*/ 50 h 67"/>
                <a:gd name="T4" fmla="*/ 59 w 61"/>
                <a:gd name="T5" fmla="*/ 55 h 67"/>
                <a:gd name="T6" fmla="*/ 32 w 61"/>
                <a:gd name="T7" fmla="*/ 67 h 67"/>
                <a:gd name="T8" fmla="*/ 0 w 61"/>
                <a:gd name="T9" fmla="*/ 34 h 67"/>
                <a:gd name="T10" fmla="*/ 31 w 61"/>
                <a:gd name="T11" fmla="*/ 0 h 67"/>
                <a:gd name="T12" fmla="*/ 61 w 61"/>
                <a:gd name="T13" fmla="*/ 34 h 67"/>
                <a:gd name="T14" fmla="*/ 61 w 61"/>
                <a:gd name="T15" fmla="*/ 38 h 67"/>
                <a:gd name="T16" fmla="*/ 10 w 61"/>
                <a:gd name="T17" fmla="*/ 38 h 67"/>
                <a:gd name="T18" fmla="*/ 32 w 61"/>
                <a:gd name="T19" fmla="*/ 59 h 67"/>
                <a:gd name="T20" fmla="*/ 51 w 61"/>
                <a:gd name="T21" fmla="*/ 30 h 67"/>
                <a:gd name="T22" fmla="*/ 31 w 61"/>
                <a:gd name="T23" fmla="*/ 9 h 67"/>
                <a:gd name="T24" fmla="*/ 10 w 61"/>
                <a:gd name="T25" fmla="*/ 30 h 67"/>
                <a:gd name="T26" fmla="*/ 51 w 61"/>
                <a:gd name="T27" fmla="*/ 3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7">
                  <a:moveTo>
                    <a:pt x="32" y="59"/>
                  </a:moveTo>
                  <a:cubicBezTo>
                    <a:pt x="41" y="59"/>
                    <a:pt x="47" y="56"/>
                    <a:pt x="53" y="50"/>
                  </a:cubicBezTo>
                  <a:cubicBezTo>
                    <a:pt x="59" y="55"/>
                    <a:pt x="59" y="55"/>
                    <a:pt x="59" y="55"/>
                  </a:cubicBezTo>
                  <a:cubicBezTo>
                    <a:pt x="52" y="63"/>
                    <a:pt x="44" y="67"/>
                    <a:pt x="32" y="67"/>
                  </a:cubicBezTo>
                  <a:cubicBezTo>
                    <a:pt x="15" y="67"/>
                    <a:pt x="0" y="54"/>
                    <a:pt x="0" y="34"/>
                  </a:cubicBezTo>
                  <a:cubicBezTo>
                    <a:pt x="0" y="15"/>
                    <a:pt x="13" y="0"/>
                    <a:pt x="31" y="0"/>
                  </a:cubicBezTo>
                  <a:cubicBezTo>
                    <a:pt x="50" y="0"/>
                    <a:pt x="61" y="16"/>
                    <a:pt x="61" y="34"/>
                  </a:cubicBezTo>
                  <a:cubicBezTo>
                    <a:pt x="61" y="35"/>
                    <a:pt x="61" y="36"/>
                    <a:pt x="61" y="38"/>
                  </a:cubicBezTo>
                  <a:cubicBezTo>
                    <a:pt x="10" y="38"/>
                    <a:pt x="10" y="38"/>
                    <a:pt x="10" y="38"/>
                  </a:cubicBezTo>
                  <a:cubicBezTo>
                    <a:pt x="11" y="51"/>
                    <a:pt x="21" y="59"/>
                    <a:pt x="32" y="59"/>
                  </a:cubicBezTo>
                  <a:moveTo>
                    <a:pt x="51" y="30"/>
                  </a:moveTo>
                  <a:cubicBezTo>
                    <a:pt x="50" y="18"/>
                    <a:pt x="43" y="9"/>
                    <a:pt x="31" y="9"/>
                  </a:cubicBezTo>
                  <a:cubicBezTo>
                    <a:pt x="20" y="9"/>
                    <a:pt x="11" y="18"/>
                    <a:pt x="10" y="30"/>
                  </a:cubicBezTo>
                  <a:lnTo>
                    <a:pt x="5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45" name="Freeform 36">
              <a:extLst>
                <a:ext uri="{FF2B5EF4-FFF2-40B4-BE49-F238E27FC236}">
                  <a16:creationId xmlns:a16="http://schemas.microsoft.com/office/drawing/2014/main" id="{533C09DB-AA1E-246C-0840-5E99EB4D559E}"/>
                </a:ext>
              </a:extLst>
            </p:cNvPr>
            <p:cNvSpPr>
              <a:spLocks noEditPoints="1"/>
            </p:cNvSpPr>
            <p:nvPr/>
          </p:nvSpPr>
          <p:spPr bwMode="auto">
            <a:xfrm>
              <a:off x="7986713" y="620713"/>
              <a:ext cx="11113" cy="90488"/>
            </a:xfrm>
            <a:custGeom>
              <a:avLst/>
              <a:gdLst>
                <a:gd name="T0" fmla="*/ 0 w 7"/>
                <a:gd name="T1" fmla="*/ 0 h 57"/>
                <a:gd name="T2" fmla="*/ 7 w 7"/>
                <a:gd name="T3" fmla="*/ 0 h 57"/>
                <a:gd name="T4" fmla="*/ 7 w 7"/>
                <a:gd name="T5" fmla="*/ 7 h 57"/>
                <a:gd name="T6" fmla="*/ 0 w 7"/>
                <a:gd name="T7" fmla="*/ 7 h 57"/>
                <a:gd name="T8" fmla="*/ 0 w 7"/>
                <a:gd name="T9" fmla="*/ 0 h 57"/>
                <a:gd name="T10" fmla="*/ 0 w 7"/>
                <a:gd name="T11" fmla="*/ 16 h 57"/>
                <a:gd name="T12" fmla="*/ 6 w 7"/>
                <a:gd name="T13" fmla="*/ 16 h 57"/>
                <a:gd name="T14" fmla="*/ 6 w 7"/>
                <a:gd name="T15" fmla="*/ 57 h 57"/>
                <a:gd name="T16" fmla="*/ 0 w 7"/>
                <a:gd name="T17" fmla="*/ 57 h 57"/>
                <a:gd name="T18" fmla="*/ 0 w 7"/>
                <a:gd name="T19" fmla="*/ 1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7">
                  <a:moveTo>
                    <a:pt x="0" y="0"/>
                  </a:moveTo>
                  <a:lnTo>
                    <a:pt x="7" y="0"/>
                  </a:lnTo>
                  <a:lnTo>
                    <a:pt x="7" y="7"/>
                  </a:lnTo>
                  <a:lnTo>
                    <a:pt x="0" y="7"/>
                  </a:lnTo>
                  <a:lnTo>
                    <a:pt x="0" y="0"/>
                  </a:lnTo>
                  <a:close/>
                  <a:moveTo>
                    <a:pt x="0" y="16"/>
                  </a:moveTo>
                  <a:lnTo>
                    <a:pt x="6" y="16"/>
                  </a:lnTo>
                  <a:lnTo>
                    <a:pt x="6" y="57"/>
                  </a:lnTo>
                  <a:lnTo>
                    <a:pt x="0" y="57"/>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46" name="Freeform 37">
              <a:extLst>
                <a:ext uri="{FF2B5EF4-FFF2-40B4-BE49-F238E27FC236}">
                  <a16:creationId xmlns:a16="http://schemas.microsoft.com/office/drawing/2014/main" id="{119E32EE-2E9D-ECF8-3005-0BE4BF2EBC49}"/>
                </a:ext>
              </a:extLst>
            </p:cNvPr>
            <p:cNvSpPr>
              <a:spLocks/>
            </p:cNvSpPr>
            <p:nvPr/>
          </p:nvSpPr>
          <p:spPr bwMode="auto">
            <a:xfrm>
              <a:off x="8020050" y="642938"/>
              <a:ext cx="57150" cy="68263"/>
            </a:xfrm>
            <a:custGeom>
              <a:avLst/>
              <a:gdLst>
                <a:gd name="T0" fmla="*/ 0 w 56"/>
                <a:gd name="T1" fmla="*/ 2 h 66"/>
                <a:gd name="T2" fmla="*/ 9 w 56"/>
                <a:gd name="T3" fmla="*/ 2 h 66"/>
                <a:gd name="T4" fmla="*/ 9 w 56"/>
                <a:gd name="T5" fmla="*/ 13 h 66"/>
                <a:gd name="T6" fmla="*/ 31 w 56"/>
                <a:gd name="T7" fmla="*/ 0 h 66"/>
                <a:gd name="T8" fmla="*/ 56 w 56"/>
                <a:gd name="T9" fmla="*/ 26 h 66"/>
                <a:gd name="T10" fmla="*/ 56 w 56"/>
                <a:gd name="T11" fmla="*/ 66 h 66"/>
                <a:gd name="T12" fmla="*/ 46 w 56"/>
                <a:gd name="T13" fmla="*/ 66 h 66"/>
                <a:gd name="T14" fmla="*/ 46 w 56"/>
                <a:gd name="T15" fmla="*/ 29 h 66"/>
                <a:gd name="T16" fmla="*/ 29 w 56"/>
                <a:gd name="T17" fmla="*/ 9 h 66"/>
                <a:gd name="T18" fmla="*/ 9 w 56"/>
                <a:gd name="T19" fmla="*/ 29 h 66"/>
                <a:gd name="T20" fmla="*/ 9 w 56"/>
                <a:gd name="T21" fmla="*/ 66 h 66"/>
                <a:gd name="T22" fmla="*/ 0 w 56"/>
                <a:gd name="T23" fmla="*/ 66 h 66"/>
                <a:gd name="T24" fmla="*/ 0 w 56"/>
                <a:gd name="T25"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66">
                  <a:moveTo>
                    <a:pt x="0" y="2"/>
                  </a:moveTo>
                  <a:cubicBezTo>
                    <a:pt x="9" y="2"/>
                    <a:pt x="9" y="2"/>
                    <a:pt x="9" y="2"/>
                  </a:cubicBezTo>
                  <a:cubicBezTo>
                    <a:pt x="9" y="13"/>
                    <a:pt x="9" y="13"/>
                    <a:pt x="9" y="13"/>
                  </a:cubicBezTo>
                  <a:cubicBezTo>
                    <a:pt x="14" y="6"/>
                    <a:pt x="20" y="0"/>
                    <a:pt x="31" y="0"/>
                  </a:cubicBezTo>
                  <a:cubicBezTo>
                    <a:pt x="47" y="0"/>
                    <a:pt x="56" y="11"/>
                    <a:pt x="56" y="26"/>
                  </a:cubicBezTo>
                  <a:cubicBezTo>
                    <a:pt x="56" y="66"/>
                    <a:pt x="56" y="66"/>
                    <a:pt x="56" y="66"/>
                  </a:cubicBezTo>
                  <a:cubicBezTo>
                    <a:pt x="46" y="66"/>
                    <a:pt x="46" y="66"/>
                    <a:pt x="46" y="66"/>
                  </a:cubicBezTo>
                  <a:cubicBezTo>
                    <a:pt x="46" y="29"/>
                    <a:pt x="46" y="29"/>
                    <a:pt x="46" y="29"/>
                  </a:cubicBezTo>
                  <a:cubicBezTo>
                    <a:pt x="46" y="17"/>
                    <a:pt x="40" y="9"/>
                    <a:pt x="29" y="9"/>
                  </a:cubicBezTo>
                  <a:cubicBezTo>
                    <a:pt x="18" y="9"/>
                    <a:pt x="9" y="17"/>
                    <a:pt x="9" y="29"/>
                  </a:cubicBezTo>
                  <a:cubicBezTo>
                    <a:pt x="9" y="66"/>
                    <a:pt x="9" y="66"/>
                    <a:pt x="9" y="66"/>
                  </a:cubicBezTo>
                  <a:cubicBezTo>
                    <a:pt x="0" y="66"/>
                    <a:pt x="0" y="66"/>
                    <a:pt x="0" y="66"/>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47" name="Freeform 38">
              <a:extLst>
                <a:ext uri="{FF2B5EF4-FFF2-40B4-BE49-F238E27FC236}">
                  <a16:creationId xmlns:a16="http://schemas.microsoft.com/office/drawing/2014/main" id="{30827816-6FB3-CE12-D628-2CFE7AF330D8}"/>
                </a:ext>
              </a:extLst>
            </p:cNvPr>
            <p:cNvSpPr>
              <a:spLocks/>
            </p:cNvSpPr>
            <p:nvPr/>
          </p:nvSpPr>
          <p:spPr bwMode="auto">
            <a:xfrm>
              <a:off x="8091488" y="646113"/>
              <a:ext cx="65088" cy="65088"/>
            </a:xfrm>
            <a:custGeom>
              <a:avLst/>
              <a:gdLst>
                <a:gd name="T0" fmla="*/ 0 w 41"/>
                <a:gd name="T1" fmla="*/ 0 h 41"/>
                <a:gd name="T2" fmla="*/ 6 w 41"/>
                <a:gd name="T3" fmla="*/ 0 h 41"/>
                <a:gd name="T4" fmla="*/ 20 w 41"/>
                <a:gd name="T5" fmla="*/ 34 h 41"/>
                <a:gd name="T6" fmla="*/ 34 w 41"/>
                <a:gd name="T7" fmla="*/ 0 h 41"/>
                <a:gd name="T8" fmla="*/ 41 w 41"/>
                <a:gd name="T9" fmla="*/ 0 h 41"/>
                <a:gd name="T10" fmla="*/ 23 w 41"/>
                <a:gd name="T11" fmla="*/ 41 h 41"/>
                <a:gd name="T12" fmla="*/ 18 w 41"/>
                <a:gd name="T13" fmla="*/ 41 h 41"/>
                <a:gd name="T14" fmla="*/ 0 w 41"/>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41">
                  <a:moveTo>
                    <a:pt x="0" y="0"/>
                  </a:moveTo>
                  <a:lnTo>
                    <a:pt x="6" y="0"/>
                  </a:lnTo>
                  <a:lnTo>
                    <a:pt x="20" y="34"/>
                  </a:lnTo>
                  <a:lnTo>
                    <a:pt x="34" y="0"/>
                  </a:lnTo>
                  <a:lnTo>
                    <a:pt x="41" y="0"/>
                  </a:lnTo>
                  <a:lnTo>
                    <a:pt x="23" y="41"/>
                  </a:lnTo>
                  <a:lnTo>
                    <a:pt x="18" y="4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48" name="Freeform 39">
              <a:extLst>
                <a:ext uri="{FF2B5EF4-FFF2-40B4-BE49-F238E27FC236}">
                  <a16:creationId xmlns:a16="http://schemas.microsoft.com/office/drawing/2014/main" id="{9FC08BD8-404B-4F65-643C-667E398AC4BA}"/>
                </a:ext>
              </a:extLst>
            </p:cNvPr>
            <p:cNvSpPr>
              <a:spLocks noEditPoints="1"/>
            </p:cNvSpPr>
            <p:nvPr/>
          </p:nvSpPr>
          <p:spPr bwMode="auto">
            <a:xfrm>
              <a:off x="8166100" y="642938"/>
              <a:ext cx="60325" cy="68263"/>
            </a:xfrm>
            <a:custGeom>
              <a:avLst/>
              <a:gdLst>
                <a:gd name="T0" fmla="*/ 32 w 60"/>
                <a:gd name="T1" fmla="*/ 59 h 67"/>
                <a:gd name="T2" fmla="*/ 52 w 60"/>
                <a:gd name="T3" fmla="*/ 50 h 67"/>
                <a:gd name="T4" fmla="*/ 58 w 60"/>
                <a:gd name="T5" fmla="*/ 55 h 67"/>
                <a:gd name="T6" fmla="*/ 32 w 60"/>
                <a:gd name="T7" fmla="*/ 67 h 67"/>
                <a:gd name="T8" fmla="*/ 0 w 60"/>
                <a:gd name="T9" fmla="*/ 34 h 67"/>
                <a:gd name="T10" fmla="*/ 30 w 60"/>
                <a:gd name="T11" fmla="*/ 0 h 67"/>
                <a:gd name="T12" fmla="*/ 60 w 60"/>
                <a:gd name="T13" fmla="*/ 34 h 67"/>
                <a:gd name="T14" fmla="*/ 60 w 60"/>
                <a:gd name="T15" fmla="*/ 38 h 67"/>
                <a:gd name="T16" fmla="*/ 9 w 60"/>
                <a:gd name="T17" fmla="*/ 38 h 67"/>
                <a:gd name="T18" fmla="*/ 32 w 60"/>
                <a:gd name="T19" fmla="*/ 59 h 67"/>
                <a:gd name="T20" fmla="*/ 51 w 60"/>
                <a:gd name="T21" fmla="*/ 30 h 67"/>
                <a:gd name="T22" fmla="*/ 30 w 60"/>
                <a:gd name="T23" fmla="*/ 9 h 67"/>
                <a:gd name="T24" fmla="*/ 9 w 60"/>
                <a:gd name="T25" fmla="*/ 30 h 67"/>
                <a:gd name="T26" fmla="*/ 51 w 60"/>
                <a:gd name="T27" fmla="*/ 3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7">
                  <a:moveTo>
                    <a:pt x="32" y="59"/>
                  </a:moveTo>
                  <a:cubicBezTo>
                    <a:pt x="41" y="59"/>
                    <a:pt x="47" y="56"/>
                    <a:pt x="52" y="50"/>
                  </a:cubicBezTo>
                  <a:cubicBezTo>
                    <a:pt x="58" y="55"/>
                    <a:pt x="58" y="55"/>
                    <a:pt x="58" y="55"/>
                  </a:cubicBezTo>
                  <a:cubicBezTo>
                    <a:pt x="52" y="63"/>
                    <a:pt x="44" y="67"/>
                    <a:pt x="32" y="67"/>
                  </a:cubicBezTo>
                  <a:cubicBezTo>
                    <a:pt x="14" y="67"/>
                    <a:pt x="0" y="54"/>
                    <a:pt x="0" y="34"/>
                  </a:cubicBezTo>
                  <a:cubicBezTo>
                    <a:pt x="0" y="15"/>
                    <a:pt x="13" y="0"/>
                    <a:pt x="30" y="0"/>
                  </a:cubicBezTo>
                  <a:cubicBezTo>
                    <a:pt x="49" y="0"/>
                    <a:pt x="60" y="16"/>
                    <a:pt x="60" y="34"/>
                  </a:cubicBezTo>
                  <a:cubicBezTo>
                    <a:pt x="60" y="35"/>
                    <a:pt x="60" y="36"/>
                    <a:pt x="60" y="38"/>
                  </a:cubicBezTo>
                  <a:cubicBezTo>
                    <a:pt x="9" y="38"/>
                    <a:pt x="9" y="38"/>
                    <a:pt x="9" y="38"/>
                  </a:cubicBezTo>
                  <a:cubicBezTo>
                    <a:pt x="11" y="51"/>
                    <a:pt x="21" y="59"/>
                    <a:pt x="32" y="59"/>
                  </a:cubicBezTo>
                  <a:moveTo>
                    <a:pt x="51" y="30"/>
                  </a:moveTo>
                  <a:cubicBezTo>
                    <a:pt x="50" y="18"/>
                    <a:pt x="43" y="9"/>
                    <a:pt x="30" y="9"/>
                  </a:cubicBezTo>
                  <a:cubicBezTo>
                    <a:pt x="19" y="9"/>
                    <a:pt x="11" y="18"/>
                    <a:pt x="9" y="30"/>
                  </a:cubicBezTo>
                  <a:lnTo>
                    <a:pt x="5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49" name="Freeform 40">
              <a:extLst>
                <a:ext uri="{FF2B5EF4-FFF2-40B4-BE49-F238E27FC236}">
                  <a16:creationId xmlns:a16="http://schemas.microsoft.com/office/drawing/2014/main" id="{7E35ECA9-9298-A101-361E-9E47CEFE7E94}"/>
                </a:ext>
              </a:extLst>
            </p:cNvPr>
            <p:cNvSpPr>
              <a:spLocks/>
            </p:cNvSpPr>
            <p:nvPr/>
          </p:nvSpPr>
          <p:spPr bwMode="auto">
            <a:xfrm>
              <a:off x="8239125" y="644526"/>
              <a:ext cx="50800" cy="66675"/>
            </a:xfrm>
            <a:custGeom>
              <a:avLst/>
              <a:gdLst>
                <a:gd name="T0" fmla="*/ 0 w 50"/>
                <a:gd name="T1" fmla="*/ 57 h 66"/>
                <a:gd name="T2" fmla="*/ 5 w 50"/>
                <a:gd name="T3" fmla="*/ 50 h 66"/>
                <a:gd name="T4" fmla="*/ 27 w 50"/>
                <a:gd name="T5" fmla="*/ 58 h 66"/>
                <a:gd name="T6" fmla="*/ 41 w 50"/>
                <a:gd name="T7" fmla="*/ 48 h 66"/>
                <a:gd name="T8" fmla="*/ 41 w 50"/>
                <a:gd name="T9" fmla="*/ 48 h 66"/>
                <a:gd name="T10" fmla="*/ 25 w 50"/>
                <a:gd name="T11" fmla="*/ 36 h 66"/>
                <a:gd name="T12" fmla="*/ 3 w 50"/>
                <a:gd name="T13" fmla="*/ 18 h 66"/>
                <a:gd name="T14" fmla="*/ 3 w 50"/>
                <a:gd name="T15" fmla="*/ 18 h 66"/>
                <a:gd name="T16" fmla="*/ 25 w 50"/>
                <a:gd name="T17" fmla="*/ 0 h 66"/>
                <a:gd name="T18" fmla="*/ 48 w 50"/>
                <a:gd name="T19" fmla="*/ 7 h 66"/>
                <a:gd name="T20" fmla="*/ 44 w 50"/>
                <a:gd name="T21" fmla="*/ 14 h 66"/>
                <a:gd name="T22" fmla="*/ 25 w 50"/>
                <a:gd name="T23" fmla="*/ 8 h 66"/>
                <a:gd name="T24" fmla="*/ 13 w 50"/>
                <a:gd name="T25" fmla="*/ 17 h 66"/>
                <a:gd name="T26" fmla="*/ 13 w 50"/>
                <a:gd name="T27" fmla="*/ 17 h 66"/>
                <a:gd name="T28" fmla="*/ 29 w 50"/>
                <a:gd name="T29" fmla="*/ 28 h 66"/>
                <a:gd name="T30" fmla="*/ 50 w 50"/>
                <a:gd name="T31" fmla="*/ 47 h 66"/>
                <a:gd name="T32" fmla="*/ 50 w 50"/>
                <a:gd name="T33" fmla="*/ 47 h 66"/>
                <a:gd name="T34" fmla="*/ 27 w 50"/>
                <a:gd name="T35" fmla="*/ 66 h 66"/>
                <a:gd name="T36" fmla="*/ 0 w 50"/>
                <a:gd name="T37"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66">
                  <a:moveTo>
                    <a:pt x="0" y="57"/>
                  </a:moveTo>
                  <a:cubicBezTo>
                    <a:pt x="5" y="50"/>
                    <a:pt x="5" y="50"/>
                    <a:pt x="5" y="50"/>
                  </a:cubicBezTo>
                  <a:cubicBezTo>
                    <a:pt x="12" y="55"/>
                    <a:pt x="20" y="58"/>
                    <a:pt x="27" y="58"/>
                  </a:cubicBezTo>
                  <a:cubicBezTo>
                    <a:pt x="35" y="58"/>
                    <a:pt x="41" y="54"/>
                    <a:pt x="41" y="48"/>
                  </a:cubicBezTo>
                  <a:cubicBezTo>
                    <a:pt x="41" y="48"/>
                    <a:pt x="41" y="48"/>
                    <a:pt x="41" y="48"/>
                  </a:cubicBezTo>
                  <a:cubicBezTo>
                    <a:pt x="41" y="41"/>
                    <a:pt x="33" y="39"/>
                    <a:pt x="25" y="36"/>
                  </a:cubicBezTo>
                  <a:cubicBezTo>
                    <a:pt x="15" y="34"/>
                    <a:pt x="3" y="30"/>
                    <a:pt x="3" y="18"/>
                  </a:cubicBezTo>
                  <a:cubicBezTo>
                    <a:pt x="3" y="18"/>
                    <a:pt x="3" y="18"/>
                    <a:pt x="3" y="18"/>
                  </a:cubicBezTo>
                  <a:cubicBezTo>
                    <a:pt x="3" y="7"/>
                    <a:pt x="13" y="0"/>
                    <a:pt x="25" y="0"/>
                  </a:cubicBezTo>
                  <a:cubicBezTo>
                    <a:pt x="33" y="0"/>
                    <a:pt x="42" y="2"/>
                    <a:pt x="48" y="7"/>
                  </a:cubicBezTo>
                  <a:cubicBezTo>
                    <a:pt x="44" y="14"/>
                    <a:pt x="44" y="14"/>
                    <a:pt x="44" y="14"/>
                  </a:cubicBezTo>
                  <a:cubicBezTo>
                    <a:pt x="38" y="10"/>
                    <a:pt x="31" y="8"/>
                    <a:pt x="25" y="8"/>
                  </a:cubicBezTo>
                  <a:cubicBezTo>
                    <a:pt x="17" y="8"/>
                    <a:pt x="13" y="12"/>
                    <a:pt x="13" y="17"/>
                  </a:cubicBezTo>
                  <a:cubicBezTo>
                    <a:pt x="13" y="17"/>
                    <a:pt x="13" y="17"/>
                    <a:pt x="13" y="17"/>
                  </a:cubicBezTo>
                  <a:cubicBezTo>
                    <a:pt x="13" y="23"/>
                    <a:pt x="20" y="26"/>
                    <a:pt x="29" y="28"/>
                  </a:cubicBezTo>
                  <a:cubicBezTo>
                    <a:pt x="39" y="31"/>
                    <a:pt x="50" y="35"/>
                    <a:pt x="50" y="47"/>
                  </a:cubicBezTo>
                  <a:cubicBezTo>
                    <a:pt x="50" y="47"/>
                    <a:pt x="50" y="47"/>
                    <a:pt x="50" y="47"/>
                  </a:cubicBezTo>
                  <a:cubicBezTo>
                    <a:pt x="50" y="59"/>
                    <a:pt x="40" y="66"/>
                    <a:pt x="27" y="66"/>
                  </a:cubicBezTo>
                  <a:cubicBezTo>
                    <a:pt x="18" y="66"/>
                    <a:pt x="7" y="63"/>
                    <a:pt x="0" y="57"/>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50" name="Freeform 41">
              <a:extLst>
                <a:ext uri="{FF2B5EF4-FFF2-40B4-BE49-F238E27FC236}">
                  <a16:creationId xmlns:a16="http://schemas.microsoft.com/office/drawing/2014/main" id="{CA476486-B841-10C2-5767-94213D9C15B3}"/>
                </a:ext>
              </a:extLst>
            </p:cNvPr>
            <p:cNvSpPr>
              <a:spLocks/>
            </p:cNvSpPr>
            <p:nvPr/>
          </p:nvSpPr>
          <p:spPr bwMode="auto">
            <a:xfrm>
              <a:off x="8302625" y="625476"/>
              <a:ext cx="39688" cy="85725"/>
            </a:xfrm>
            <a:custGeom>
              <a:avLst/>
              <a:gdLst>
                <a:gd name="T0" fmla="*/ 9 w 39"/>
                <a:gd name="T1" fmla="*/ 67 h 85"/>
                <a:gd name="T2" fmla="*/ 9 w 39"/>
                <a:gd name="T3" fmla="*/ 28 h 85"/>
                <a:gd name="T4" fmla="*/ 0 w 39"/>
                <a:gd name="T5" fmla="*/ 28 h 85"/>
                <a:gd name="T6" fmla="*/ 0 w 39"/>
                <a:gd name="T7" fmla="*/ 20 h 85"/>
                <a:gd name="T8" fmla="*/ 9 w 39"/>
                <a:gd name="T9" fmla="*/ 20 h 85"/>
                <a:gd name="T10" fmla="*/ 9 w 39"/>
                <a:gd name="T11" fmla="*/ 0 h 85"/>
                <a:gd name="T12" fmla="*/ 18 w 39"/>
                <a:gd name="T13" fmla="*/ 0 h 85"/>
                <a:gd name="T14" fmla="*/ 18 w 39"/>
                <a:gd name="T15" fmla="*/ 20 h 85"/>
                <a:gd name="T16" fmla="*/ 39 w 39"/>
                <a:gd name="T17" fmla="*/ 20 h 85"/>
                <a:gd name="T18" fmla="*/ 39 w 39"/>
                <a:gd name="T19" fmla="*/ 28 h 85"/>
                <a:gd name="T20" fmla="*/ 18 w 39"/>
                <a:gd name="T21" fmla="*/ 28 h 85"/>
                <a:gd name="T22" fmla="*/ 18 w 39"/>
                <a:gd name="T23" fmla="*/ 66 h 85"/>
                <a:gd name="T24" fmla="*/ 29 w 39"/>
                <a:gd name="T25" fmla="*/ 76 h 85"/>
                <a:gd name="T26" fmla="*/ 39 w 39"/>
                <a:gd name="T27" fmla="*/ 74 h 85"/>
                <a:gd name="T28" fmla="*/ 39 w 39"/>
                <a:gd name="T29" fmla="*/ 82 h 85"/>
                <a:gd name="T30" fmla="*/ 27 w 39"/>
                <a:gd name="T31" fmla="*/ 85 h 85"/>
                <a:gd name="T32" fmla="*/ 9 w 39"/>
                <a:gd name="T33" fmla="*/ 6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85">
                  <a:moveTo>
                    <a:pt x="9" y="67"/>
                  </a:moveTo>
                  <a:cubicBezTo>
                    <a:pt x="9" y="28"/>
                    <a:pt x="9" y="28"/>
                    <a:pt x="9" y="28"/>
                  </a:cubicBezTo>
                  <a:cubicBezTo>
                    <a:pt x="0" y="28"/>
                    <a:pt x="0" y="28"/>
                    <a:pt x="0" y="28"/>
                  </a:cubicBezTo>
                  <a:cubicBezTo>
                    <a:pt x="0" y="20"/>
                    <a:pt x="0" y="20"/>
                    <a:pt x="0" y="20"/>
                  </a:cubicBezTo>
                  <a:cubicBezTo>
                    <a:pt x="9" y="20"/>
                    <a:pt x="9" y="20"/>
                    <a:pt x="9" y="20"/>
                  </a:cubicBezTo>
                  <a:cubicBezTo>
                    <a:pt x="9" y="0"/>
                    <a:pt x="9" y="0"/>
                    <a:pt x="9" y="0"/>
                  </a:cubicBezTo>
                  <a:cubicBezTo>
                    <a:pt x="18" y="0"/>
                    <a:pt x="18" y="0"/>
                    <a:pt x="18" y="0"/>
                  </a:cubicBezTo>
                  <a:cubicBezTo>
                    <a:pt x="18" y="20"/>
                    <a:pt x="18" y="20"/>
                    <a:pt x="18" y="20"/>
                  </a:cubicBezTo>
                  <a:cubicBezTo>
                    <a:pt x="39" y="20"/>
                    <a:pt x="39" y="20"/>
                    <a:pt x="39" y="20"/>
                  </a:cubicBezTo>
                  <a:cubicBezTo>
                    <a:pt x="39" y="28"/>
                    <a:pt x="39" y="28"/>
                    <a:pt x="39" y="28"/>
                  </a:cubicBezTo>
                  <a:cubicBezTo>
                    <a:pt x="18" y="28"/>
                    <a:pt x="18" y="28"/>
                    <a:pt x="18" y="28"/>
                  </a:cubicBezTo>
                  <a:cubicBezTo>
                    <a:pt x="18" y="66"/>
                    <a:pt x="18" y="66"/>
                    <a:pt x="18" y="66"/>
                  </a:cubicBezTo>
                  <a:cubicBezTo>
                    <a:pt x="18" y="74"/>
                    <a:pt x="23" y="76"/>
                    <a:pt x="29" y="76"/>
                  </a:cubicBezTo>
                  <a:cubicBezTo>
                    <a:pt x="33" y="76"/>
                    <a:pt x="35" y="76"/>
                    <a:pt x="39" y="74"/>
                  </a:cubicBezTo>
                  <a:cubicBezTo>
                    <a:pt x="39" y="82"/>
                    <a:pt x="39" y="82"/>
                    <a:pt x="39" y="82"/>
                  </a:cubicBezTo>
                  <a:cubicBezTo>
                    <a:pt x="35" y="84"/>
                    <a:pt x="32" y="85"/>
                    <a:pt x="27" y="85"/>
                  </a:cubicBezTo>
                  <a:cubicBezTo>
                    <a:pt x="17" y="85"/>
                    <a:pt x="9" y="80"/>
                    <a:pt x="9" y="67"/>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51" name="Freeform 42">
              <a:extLst>
                <a:ext uri="{FF2B5EF4-FFF2-40B4-BE49-F238E27FC236}">
                  <a16:creationId xmlns:a16="http://schemas.microsoft.com/office/drawing/2014/main" id="{DC5087FF-EB21-1F25-7D1E-E4DF9292CB18}"/>
                </a:ext>
              </a:extLst>
            </p:cNvPr>
            <p:cNvSpPr>
              <a:spLocks noEditPoints="1"/>
            </p:cNvSpPr>
            <p:nvPr/>
          </p:nvSpPr>
          <p:spPr bwMode="auto">
            <a:xfrm>
              <a:off x="8355013" y="642938"/>
              <a:ext cx="68263" cy="68263"/>
            </a:xfrm>
            <a:custGeom>
              <a:avLst/>
              <a:gdLst>
                <a:gd name="T0" fmla="*/ 0 w 67"/>
                <a:gd name="T1" fmla="*/ 34 h 67"/>
                <a:gd name="T2" fmla="*/ 0 w 67"/>
                <a:gd name="T3" fmla="*/ 34 h 67"/>
                <a:gd name="T4" fmla="*/ 34 w 67"/>
                <a:gd name="T5" fmla="*/ 0 h 67"/>
                <a:gd name="T6" fmla="*/ 67 w 67"/>
                <a:gd name="T7" fmla="*/ 34 h 67"/>
                <a:gd name="T8" fmla="*/ 67 w 67"/>
                <a:gd name="T9" fmla="*/ 34 h 67"/>
                <a:gd name="T10" fmla="*/ 34 w 67"/>
                <a:gd name="T11" fmla="*/ 67 h 67"/>
                <a:gd name="T12" fmla="*/ 0 w 67"/>
                <a:gd name="T13" fmla="*/ 34 h 67"/>
                <a:gd name="T14" fmla="*/ 57 w 67"/>
                <a:gd name="T15" fmla="*/ 34 h 67"/>
                <a:gd name="T16" fmla="*/ 57 w 67"/>
                <a:gd name="T17" fmla="*/ 34 h 67"/>
                <a:gd name="T18" fmla="*/ 34 w 67"/>
                <a:gd name="T19" fmla="*/ 9 h 67"/>
                <a:gd name="T20" fmla="*/ 10 w 67"/>
                <a:gd name="T21" fmla="*/ 34 h 67"/>
                <a:gd name="T22" fmla="*/ 10 w 67"/>
                <a:gd name="T23" fmla="*/ 34 h 67"/>
                <a:gd name="T24" fmla="*/ 34 w 67"/>
                <a:gd name="T25" fmla="*/ 59 h 67"/>
                <a:gd name="T26" fmla="*/ 57 w 67"/>
                <a:gd name="T27"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7">
                  <a:moveTo>
                    <a:pt x="0" y="34"/>
                  </a:moveTo>
                  <a:cubicBezTo>
                    <a:pt x="0" y="34"/>
                    <a:pt x="0" y="34"/>
                    <a:pt x="0" y="34"/>
                  </a:cubicBezTo>
                  <a:cubicBezTo>
                    <a:pt x="0" y="16"/>
                    <a:pt x="15" y="0"/>
                    <a:pt x="34" y="0"/>
                  </a:cubicBezTo>
                  <a:cubicBezTo>
                    <a:pt x="53" y="0"/>
                    <a:pt x="67" y="16"/>
                    <a:pt x="67" y="34"/>
                  </a:cubicBezTo>
                  <a:cubicBezTo>
                    <a:pt x="67" y="34"/>
                    <a:pt x="67" y="34"/>
                    <a:pt x="67" y="34"/>
                  </a:cubicBezTo>
                  <a:cubicBezTo>
                    <a:pt x="67" y="52"/>
                    <a:pt x="53" y="67"/>
                    <a:pt x="34" y="67"/>
                  </a:cubicBezTo>
                  <a:cubicBezTo>
                    <a:pt x="14" y="67"/>
                    <a:pt x="0" y="52"/>
                    <a:pt x="0" y="34"/>
                  </a:cubicBezTo>
                  <a:moveTo>
                    <a:pt x="57" y="34"/>
                  </a:moveTo>
                  <a:cubicBezTo>
                    <a:pt x="57" y="34"/>
                    <a:pt x="57" y="34"/>
                    <a:pt x="57" y="34"/>
                  </a:cubicBezTo>
                  <a:cubicBezTo>
                    <a:pt x="57" y="20"/>
                    <a:pt x="47" y="9"/>
                    <a:pt x="34" y="9"/>
                  </a:cubicBezTo>
                  <a:cubicBezTo>
                    <a:pt x="20" y="9"/>
                    <a:pt x="10" y="20"/>
                    <a:pt x="10" y="34"/>
                  </a:cubicBezTo>
                  <a:cubicBezTo>
                    <a:pt x="10" y="34"/>
                    <a:pt x="10" y="34"/>
                    <a:pt x="10" y="34"/>
                  </a:cubicBezTo>
                  <a:cubicBezTo>
                    <a:pt x="10" y="48"/>
                    <a:pt x="20" y="59"/>
                    <a:pt x="34" y="59"/>
                  </a:cubicBezTo>
                  <a:cubicBezTo>
                    <a:pt x="48" y="59"/>
                    <a:pt x="57" y="48"/>
                    <a:pt x="57" y="34"/>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52" name="Freeform 43">
              <a:extLst>
                <a:ext uri="{FF2B5EF4-FFF2-40B4-BE49-F238E27FC236}">
                  <a16:creationId xmlns:a16="http://schemas.microsoft.com/office/drawing/2014/main" id="{C36484D3-BAE9-7373-F7F6-5FA6DA2D3142}"/>
                </a:ext>
              </a:extLst>
            </p:cNvPr>
            <p:cNvSpPr>
              <a:spLocks/>
            </p:cNvSpPr>
            <p:nvPr/>
          </p:nvSpPr>
          <p:spPr bwMode="auto">
            <a:xfrm>
              <a:off x="8442325" y="642938"/>
              <a:ext cx="36513" cy="68263"/>
            </a:xfrm>
            <a:custGeom>
              <a:avLst/>
              <a:gdLst>
                <a:gd name="T0" fmla="*/ 0 w 36"/>
                <a:gd name="T1" fmla="*/ 2 h 66"/>
                <a:gd name="T2" fmla="*/ 9 w 36"/>
                <a:gd name="T3" fmla="*/ 2 h 66"/>
                <a:gd name="T4" fmla="*/ 9 w 36"/>
                <a:gd name="T5" fmla="*/ 19 h 66"/>
                <a:gd name="T6" fmla="*/ 36 w 36"/>
                <a:gd name="T7" fmla="*/ 1 h 66"/>
                <a:gd name="T8" fmla="*/ 36 w 36"/>
                <a:gd name="T9" fmla="*/ 11 h 66"/>
                <a:gd name="T10" fmla="*/ 35 w 36"/>
                <a:gd name="T11" fmla="*/ 11 h 66"/>
                <a:gd name="T12" fmla="*/ 9 w 36"/>
                <a:gd name="T13" fmla="*/ 40 h 66"/>
                <a:gd name="T14" fmla="*/ 9 w 36"/>
                <a:gd name="T15" fmla="*/ 66 h 66"/>
                <a:gd name="T16" fmla="*/ 0 w 36"/>
                <a:gd name="T17" fmla="*/ 66 h 66"/>
                <a:gd name="T18" fmla="*/ 0 w 36"/>
                <a:gd name="T1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66">
                  <a:moveTo>
                    <a:pt x="0" y="2"/>
                  </a:moveTo>
                  <a:cubicBezTo>
                    <a:pt x="9" y="2"/>
                    <a:pt x="9" y="2"/>
                    <a:pt x="9" y="2"/>
                  </a:cubicBezTo>
                  <a:cubicBezTo>
                    <a:pt x="9" y="19"/>
                    <a:pt x="9" y="19"/>
                    <a:pt x="9" y="19"/>
                  </a:cubicBezTo>
                  <a:cubicBezTo>
                    <a:pt x="14" y="8"/>
                    <a:pt x="23" y="0"/>
                    <a:pt x="36" y="1"/>
                  </a:cubicBezTo>
                  <a:cubicBezTo>
                    <a:pt x="36" y="11"/>
                    <a:pt x="36" y="11"/>
                    <a:pt x="36" y="11"/>
                  </a:cubicBezTo>
                  <a:cubicBezTo>
                    <a:pt x="35" y="11"/>
                    <a:pt x="35" y="11"/>
                    <a:pt x="35" y="11"/>
                  </a:cubicBezTo>
                  <a:cubicBezTo>
                    <a:pt x="21" y="11"/>
                    <a:pt x="9" y="21"/>
                    <a:pt x="9" y="40"/>
                  </a:cubicBezTo>
                  <a:cubicBezTo>
                    <a:pt x="9" y="66"/>
                    <a:pt x="9" y="66"/>
                    <a:pt x="9" y="66"/>
                  </a:cubicBezTo>
                  <a:cubicBezTo>
                    <a:pt x="0" y="66"/>
                    <a:pt x="0" y="66"/>
                    <a:pt x="0" y="66"/>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53" name="Rectangle 44">
              <a:extLst>
                <a:ext uri="{FF2B5EF4-FFF2-40B4-BE49-F238E27FC236}">
                  <a16:creationId xmlns:a16="http://schemas.microsoft.com/office/drawing/2014/main" id="{E4B1A4EE-D3ED-41B3-C8A5-94C9FF04A514}"/>
                </a:ext>
              </a:extLst>
            </p:cNvPr>
            <p:cNvSpPr>
              <a:spLocks noChangeArrowheads="1"/>
            </p:cNvSpPr>
            <p:nvPr/>
          </p:nvSpPr>
          <p:spPr bwMode="auto">
            <a:xfrm>
              <a:off x="8482013" y="696913"/>
              <a:ext cx="12700"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sp>
          <p:nvSpPr>
            <p:cNvPr id="254" name="Freeform 45">
              <a:extLst>
                <a:ext uri="{FF2B5EF4-FFF2-40B4-BE49-F238E27FC236}">
                  <a16:creationId xmlns:a16="http://schemas.microsoft.com/office/drawing/2014/main" id="{E4527C88-AF3E-EB67-A0B3-18D5CE8613F6}"/>
                </a:ext>
              </a:extLst>
            </p:cNvPr>
            <p:cNvSpPr>
              <a:spLocks noEditPoints="1"/>
            </p:cNvSpPr>
            <p:nvPr/>
          </p:nvSpPr>
          <p:spPr bwMode="auto">
            <a:xfrm>
              <a:off x="8497888" y="608013"/>
              <a:ext cx="34925" cy="34925"/>
            </a:xfrm>
            <a:custGeom>
              <a:avLst/>
              <a:gdLst>
                <a:gd name="T0" fmla="*/ 0 w 35"/>
                <a:gd name="T1" fmla="*/ 18 h 35"/>
                <a:gd name="T2" fmla="*/ 2 w 35"/>
                <a:gd name="T3" fmla="*/ 9 h 35"/>
                <a:gd name="T4" fmla="*/ 9 w 35"/>
                <a:gd name="T5" fmla="*/ 2 h 35"/>
                <a:gd name="T6" fmla="*/ 18 w 35"/>
                <a:gd name="T7" fmla="*/ 0 h 35"/>
                <a:gd name="T8" fmla="*/ 26 w 35"/>
                <a:gd name="T9" fmla="*/ 2 h 35"/>
                <a:gd name="T10" fmla="*/ 33 w 35"/>
                <a:gd name="T11" fmla="*/ 9 h 35"/>
                <a:gd name="T12" fmla="*/ 35 w 35"/>
                <a:gd name="T13" fmla="*/ 18 h 35"/>
                <a:gd name="T14" fmla="*/ 33 w 35"/>
                <a:gd name="T15" fmla="*/ 26 h 35"/>
                <a:gd name="T16" fmla="*/ 27 w 35"/>
                <a:gd name="T17" fmla="*/ 33 h 35"/>
                <a:gd name="T18" fmla="*/ 18 w 35"/>
                <a:gd name="T19" fmla="*/ 35 h 35"/>
                <a:gd name="T20" fmla="*/ 9 w 35"/>
                <a:gd name="T21" fmla="*/ 33 h 35"/>
                <a:gd name="T22" fmla="*/ 2 w 35"/>
                <a:gd name="T23" fmla="*/ 26 h 35"/>
                <a:gd name="T24" fmla="*/ 0 w 35"/>
                <a:gd name="T25" fmla="*/ 18 h 35"/>
                <a:gd name="T26" fmla="*/ 3 w 35"/>
                <a:gd name="T27" fmla="*/ 18 h 35"/>
                <a:gd name="T28" fmla="*/ 5 w 35"/>
                <a:gd name="T29" fmla="*/ 25 h 35"/>
                <a:gd name="T30" fmla="*/ 10 w 35"/>
                <a:gd name="T31" fmla="*/ 31 h 35"/>
                <a:gd name="T32" fmla="*/ 18 w 35"/>
                <a:gd name="T33" fmla="*/ 33 h 35"/>
                <a:gd name="T34" fmla="*/ 25 w 35"/>
                <a:gd name="T35" fmla="*/ 31 h 35"/>
                <a:gd name="T36" fmla="*/ 31 w 35"/>
                <a:gd name="T37" fmla="*/ 25 h 35"/>
                <a:gd name="T38" fmla="*/ 33 w 35"/>
                <a:gd name="T39" fmla="*/ 18 h 35"/>
                <a:gd name="T40" fmla="*/ 31 w 35"/>
                <a:gd name="T41" fmla="*/ 10 h 35"/>
                <a:gd name="T42" fmla="*/ 25 w 35"/>
                <a:gd name="T43" fmla="*/ 4 h 35"/>
                <a:gd name="T44" fmla="*/ 18 w 35"/>
                <a:gd name="T45" fmla="*/ 2 h 35"/>
                <a:gd name="T46" fmla="*/ 10 w 35"/>
                <a:gd name="T47" fmla="*/ 4 h 35"/>
                <a:gd name="T48" fmla="*/ 5 w 35"/>
                <a:gd name="T49" fmla="*/ 10 h 35"/>
                <a:gd name="T50" fmla="*/ 3 w 35"/>
                <a:gd name="T51" fmla="*/ 18 h 35"/>
                <a:gd name="T52" fmla="*/ 25 w 35"/>
                <a:gd name="T53" fmla="*/ 13 h 35"/>
                <a:gd name="T54" fmla="*/ 24 w 35"/>
                <a:gd name="T55" fmla="*/ 17 h 35"/>
                <a:gd name="T56" fmla="*/ 21 w 35"/>
                <a:gd name="T57" fmla="*/ 19 h 35"/>
                <a:gd name="T58" fmla="*/ 27 w 35"/>
                <a:gd name="T59" fmla="*/ 28 h 35"/>
                <a:gd name="T60" fmla="*/ 23 w 35"/>
                <a:gd name="T61" fmla="*/ 28 h 35"/>
                <a:gd name="T62" fmla="*/ 18 w 35"/>
                <a:gd name="T63" fmla="*/ 20 h 35"/>
                <a:gd name="T64" fmla="*/ 15 w 35"/>
                <a:gd name="T65" fmla="*/ 20 h 35"/>
                <a:gd name="T66" fmla="*/ 15 w 35"/>
                <a:gd name="T67" fmla="*/ 28 h 35"/>
                <a:gd name="T68" fmla="*/ 11 w 35"/>
                <a:gd name="T69" fmla="*/ 28 h 35"/>
                <a:gd name="T70" fmla="*/ 11 w 35"/>
                <a:gd name="T71" fmla="*/ 7 h 35"/>
                <a:gd name="T72" fmla="*/ 17 w 35"/>
                <a:gd name="T73" fmla="*/ 7 h 35"/>
                <a:gd name="T74" fmla="*/ 23 w 35"/>
                <a:gd name="T75" fmla="*/ 9 h 35"/>
                <a:gd name="T76" fmla="*/ 25 w 35"/>
                <a:gd name="T77" fmla="*/ 13 h 35"/>
                <a:gd name="T78" fmla="*/ 15 w 35"/>
                <a:gd name="T79" fmla="*/ 17 h 35"/>
                <a:gd name="T80" fmla="*/ 17 w 35"/>
                <a:gd name="T81" fmla="*/ 17 h 35"/>
                <a:gd name="T82" fmla="*/ 20 w 35"/>
                <a:gd name="T83" fmla="*/ 16 h 35"/>
                <a:gd name="T84" fmla="*/ 21 w 35"/>
                <a:gd name="T85" fmla="*/ 13 h 35"/>
                <a:gd name="T86" fmla="*/ 20 w 35"/>
                <a:gd name="T87" fmla="*/ 11 h 35"/>
                <a:gd name="T88" fmla="*/ 17 w 35"/>
                <a:gd name="T89" fmla="*/ 10 h 35"/>
                <a:gd name="T90" fmla="*/ 15 w 35"/>
                <a:gd name="T91" fmla="*/ 10 h 35"/>
                <a:gd name="T92" fmla="*/ 15 w 35"/>
                <a:gd name="T9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 h="35">
                  <a:moveTo>
                    <a:pt x="0" y="18"/>
                  </a:moveTo>
                  <a:cubicBezTo>
                    <a:pt x="0" y="14"/>
                    <a:pt x="1" y="11"/>
                    <a:pt x="2" y="9"/>
                  </a:cubicBezTo>
                  <a:cubicBezTo>
                    <a:pt x="4" y="6"/>
                    <a:pt x="6" y="4"/>
                    <a:pt x="9" y="2"/>
                  </a:cubicBezTo>
                  <a:cubicBezTo>
                    <a:pt x="12" y="1"/>
                    <a:pt x="15" y="0"/>
                    <a:pt x="18" y="0"/>
                  </a:cubicBezTo>
                  <a:cubicBezTo>
                    <a:pt x="21" y="0"/>
                    <a:pt x="24" y="1"/>
                    <a:pt x="26" y="2"/>
                  </a:cubicBezTo>
                  <a:cubicBezTo>
                    <a:pt x="29" y="4"/>
                    <a:pt x="31" y="6"/>
                    <a:pt x="33" y="9"/>
                  </a:cubicBezTo>
                  <a:cubicBezTo>
                    <a:pt x="35" y="11"/>
                    <a:pt x="35" y="14"/>
                    <a:pt x="35" y="18"/>
                  </a:cubicBezTo>
                  <a:cubicBezTo>
                    <a:pt x="35" y="21"/>
                    <a:pt x="35" y="23"/>
                    <a:pt x="33" y="26"/>
                  </a:cubicBezTo>
                  <a:cubicBezTo>
                    <a:pt x="32" y="29"/>
                    <a:pt x="29" y="31"/>
                    <a:pt x="27" y="33"/>
                  </a:cubicBezTo>
                  <a:cubicBezTo>
                    <a:pt x="24" y="34"/>
                    <a:pt x="21" y="35"/>
                    <a:pt x="18" y="35"/>
                  </a:cubicBezTo>
                  <a:cubicBezTo>
                    <a:pt x="14" y="35"/>
                    <a:pt x="11" y="34"/>
                    <a:pt x="9" y="33"/>
                  </a:cubicBezTo>
                  <a:cubicBezTo>
                    <a:pt x="6" y="31"/>
                    <a:pt x="4" y="29"/>
                    <a:pt x="2" y="26"/>
                  </a:cubicBezTo>
                  <a:cubicBezTo>
                    <a:pt x="1" y="24"/>
                    <a:pt x="0" y="21"/>
                    <a:pt x="0" y="18"/>
                  </a:cubicBezTo>
                  <a:close/>
                  <a:moveTo>
                    <a:pt x="3" y="18"/>
                  </a:moveTo>
                  <a:cubicBezTo>
                    <a:pt x="3" y="20"/>
                    <a:pt x="3" y="23"/>
                    <a:pt x="5" y="25"/>
                  </a:cubicBezTo>
                  <a:cubicBezTo>
                    <a:pt x="6" y="27"/>
                    <a:pt x="8" y="29"/>
                    <a:pt x="10" y="31"/>
                  </a:cubicBezTo>
                  <a:cubicBezTo>
                    <a:pt x="12" y="32"/>
                    <a:pt x="15" y="33"/>
                    <a:pt x="18" y="33"/>
                  </a:cubicBezTo>
                  <a:cubicBezTo>
                    <a:pt x="20" y="33"/>
                    <a:pt x="23" y="32"/>
                    <a:pt x="25" y="31"/>
                  </a:cubicBezTo>
                  <a:cubicBezTo>
                    <a:pt x="28" y="29"/>
                    <a:pt x="29" y="27"/>
                    <a:pt x="31" y="25"/>
                  </a:cubicBezTo>
                  <a:cubicBezTo>
                    <a:pt x="32" y="23"/>
                    <a:pt x="33" y="20"/>
                    <a:pt x="33" y="18"/>
                  </a:cubicBezTo>
                  <a:cubicBezTo>
                    <a:pt x="33" y="15"/>
                    <a:pt x="32" y="12"/>
                    <a:pt x="31" y="10"/>
                  </a:cubicBezTo>
                  <a:cubicBezTo>
                    <a:pt x="29" y="8"/>
                    <a:pt x="28" y="6"/>
                    <a:pt x="25" y="4"/>
                  </a:cubicBezTo>
                  <a:cubicBezTo>
                    <a:pt x="23" y="3"/>
                    <a:pt x="20" y="2"/>
                    <a:pt x="18" y="2"/>
                  </a:cubicBezTo>
                  <a:cubicBezTo>
                    <a:pt x="15" y="2"/>
                    <a:pt x="12" y="3"/>
                    <a:pt x="10" y="4"/>
                  </a:cubicBezTo>
                  <a:cubicBezTo>
                    <a:pt x="8" y="6"/>
                    <a:pt x="6" y="8"/>
                    <a:pt x="5" y="10"/>
                  </a:cubicBezTo>
                  <a:cubicBezTo>
                    <a:pt x="3" y="12"/>
                    <a:pt x="3" y="15"/>
                    <a:pt x="3" y="18"/>
                  </a:cubicBezTo>
                  <a:close/>
                  <a:moveTo>
                    <a:pt x="25" y="13"/>
                  </a:moveTo>
                  <a:cubicBezTo>
                    <a:pt x="25" y="14"/>
                    <a:pt x="24" y="16"/>
                    <a:pt x="24" y="17"/>
                  </a:cubicBezTo>
                  <a:cubicBezTo>
                    <a:pt x="23" y="18"/>
                    <a:pt x="22" y="18"/>
                    <a:pt x="21" y="19"/>
                  </a:cubicBezTo>
                  <a:cubicBezTo>
                    <a:pt x="27" y="28"/>
                    <a:pt x="27" y="28"/>
                    <a:pt x="27" y="28"/>
                  </a:cubicBezTo>
                  <a:cubicBezTo>
                    <a:pt x="23" y="28"/>
                    <a:pt x="23" y="28"/>
                    <a:pt x="23" y="28"/>
                  </a:cubicBezTo>
                  <a:cubicBezTo>
                    <a:pt x="18" y="20"/>
                    <a:pt x="18" y="20"/>
                    <a:pt x="18" y="20"/>
                  </a:cubicBezTo>
                  <a:cubicBezTo>
                    <a:pt x="15" y="20"/>
                    <a:pt x="15" y="20"/>
                    <a:pt x="15" y="20"/>
                  </a:cubicBezTo>
                  <a:cubicBezTo>
                    <a:pt x="15" y="28"/>
                    <a:pt x="15" y="28"/>
                    <a:pt x="15" y="28"/>
                  </a:cubicBezTo>
                  <a:cubicBezTo>
                    <a:pt x="11" y="28"/>
                    <a:pt x="11" y="28"/>
                    <a:pt x="11" y="28"/>
                  </a:cubicBezTo>
                  <a:cubicBezTo>
                    <a:pt x="11" y="7"/>
                    <a:pt x="11" y="7"/>
                    <a:pt x="11" y="7"/>
                  </a:cubicBezTo>
                  <a:cubicBezTo>
                    <a:pt x="17" y="7"/>
                    <a:pt x="17" y="7"/>
                    <a:pt x="17" y="7"/>
                  </a:cubicBezTo>
                  <a:cubicBezTo>
                    <a:pt x="20" y="7"/>
                    <a:pt x="22" y="8"/>
                    <a:pt x="23" y="9"/>
                  </a:cubicBezTo>
                  <a:cubicBezTo>
                    <a:pt x="24" y="10"/>
                    <a:pt x="25" y="11"/>
                    <a:pt x="25" y="13"/>
                  </a:cubicBezTo>
                  <a:close/>
                  <a:moveTo>
                    <a:pt x="15" y="17"/>
                  </a:moveTo>
                  <a:cubicBezTo>
                    <a:pt x="17" y="17"/>
                    <a:pt x="17" y="17"/>
                    <a:pt x="17" y="17"/>
                  </a:cubicBezTo>
                  <a:cubicBezTo>
                    <a:pt x="18" y="17"/>
                    <a:pt x="19" y="16"/>
                    <a:pt x="20" y="16"/>
                  </a:cubicBezTo>
                  <a:cubicBezTo>
                    <a:pt x="21" y="15"/>
                    <a:pt x="21" y="14"/>
                    <a:pt x="21" y="13"/>
                  </a:cubicBezTo>
                  <a:cubicBezTo>
                    <a:pt x="21" y="12"/>
                    <a:pt x="21" y="11"/>
                    <a:pt x="20" y="11"/>
                  </a:cubicBezTo>
                  <a:cubicBezTo>
                    <a:pt x="20" y="10"/>
                    <a:pt x="19" y="10"/>
                    <a:pt x="17" y="10"/>
                  </a:cubicBezTo>
                  <a:cubicBezTo>
                    <a:pt x="15" y="10"/>
                    <a:pt x="15" y="10"/>
                    <a:pt x="15" y="10"/>
                  </a:cubicBezTo>
                  <a:lnTo>
                    <a:pt x="1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grpSp>
      <p:sp>
        <p:nvSpPr>
          <p:cNvPr id="6" name="Rectangle 5">
            <a:extLst>
              <a:ext uri="{FF2B5EF4-FFF2-40B4-BE49-F238E27FC236}">
                <a16:creationId xmlns:a16="http://schemas.microsoft.com/office/drawing/2014/main" id="{0024829E-FE98-EDFA-642E-BD46CE698BED}"/>
              </a:ext>
            </a:extLst>
          </p:cNvPr>
          <p:cNvSpPr/>
          <p:nvPr/>
        </p:nvSpPr>
        <p:spPr bwMode="auto">
          <a:xfrm>
            <a:off x="0" y="0"/>
            <a:ext cx="6235896" cy="5833872"/>
          </a:xfrm>
          <a:prstGeom prst="rect">
            <a:avLst/>
          </a:prstGeom>
          <a:solidFill>
            <a:srgbClr val="0E20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latin typeface="Calibri" panose="020F0502020204030204" pitchFamily="34" charset="0"/>
              <a:ea typeface="+mn-ea"/>
              <a:cs typeface="+mn-cs"/>
            </a:endParaRPr>
          </a:p>
        </p:txBody>
      </p:sp>
      <p:sp>
        <p:nvSpPr>
          <p:cNvPr id="7" name="Rectangle 6">
            <a:extLst>
              <a:ext uri="{FF2B5EF4-FFF2-40B4-BE49-F238E27FC236}">
                <a16:creationId xmlns:a16="http://schemas.microsoft.com/office/drawing/2014/main" id="{001FB580-CA5C-2ABE-04DC-0AA7F64C7027}"/>
              </a:ext>
            </a:extLst>
          </p:cNvPr>
          <p:cNvSpPr/>
          <p:nvPr/>
        </p:nvSpPr>
        <p:spPr>
          <a:xfrm>
            <a:off x="650590" y="591487"/>
            <a:ext cx="10864079" cy="4617720"/>
          </a:xfrm>
          <a:prstGeom prst="rect">
            <a:avLst/>
          </a:prstGeom>
          <a:noFill/>
          <a:ln w="25400" cap="flat" cmpd="sng" algn="ctr">
            <a:solidFill>
              <a:srgbClr val="FBAB1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8" name="Title 4">
            <a:extLst>
              <a:ext uri="{FF2B5EF4-FFF2-40B4-BE49-F238E27FC236}">
                <a16:creationId xmlns:a16="http://schemas.microsoft.com/office/drawing/2014/main" id="{8CB82C8B-5870-678A-3110-935E8A7CF9F4}"/>
              </a:ext>
            </a:extLst>
          </p:cNvPr>
          <p:cNvSpPr txBox="1">
            <a:spLocks/>
          </p:cNvSpPr>
          <p:nvPr/>
        </p:nvSpPr>
        <p:spPr>
          <a:xfrm>
            <a:off x="1473435" y="1446572"/>
            <a:ext cx="3896191" cy="3192177"/>
          </a:xfrm>
          <a:prstGeom prst="rect">
            <a:avLst/>
          </a:prstGeom>
        </p:spPr>
        <p:txBody>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r>
              <a:rPr lang="en-US" sz="4400" b="0" kern="1200" dirty="0">
                <a:solidFill>
                  <a:srgbClr val="FFFFFF"/>
                </a:solidFill>
                <a:latin typeface="Calibri" panose="020F0502020204030204" pitchFamily="34" charset="0"/>
                <a:ea typeface="+mn-ea"/>
                <a:cs typeface="Calibri" panose="020F0502020204030204" pitchFamily="34" charset="0"/>
              </a:rPr>
              <a:t>Maintaining Perspective </a:t>
            </a:r>
            <a:br>
              <a:rPr lang="en-US" sz="4400" b="0" kern="1200" dirty="0">
                <a:solidFill>
                  <a:srgbClr val="FFFFFF"/>
                </a:solidFill>
                <a:latin typeface="Calibri" panose="020F0502020204030204" pitchFamily="34" charset="0"/>
                <a:ea typeface="+mn-ea"/>
                <a:cs typeface="Calibri" panose="020F0502020204030204" pitchFamily="34" charset="0"/>
              </a:rPr>
            </a:br>
            <a:r>
              <a:rPr lang="en-US" sz="4400" b="0" kern="1200" dirty="0">
                <a:solidFill>
                  <a:srgbClr val="FFFFFF"/>
                </a:solidFill>
                <a:latin typeface="Calibri" panose="020F0502020204030204" pitchFamily="34" charset="0"/>
                <a:ea typeface="+mn-ea"/>
                <a:cs typeface="Calibri" panose="020F0502020204030204" pitchFamily="34" charset="0"/>
              </a:rPr>
              <a:t>in Uncertain Times</a:t>
            </a:r>
            <a:endParaRPr lang="en-US" b="0" kern="0" dirty="0">
              <a:latin typeface="Calibri" panose="020F0502020204030204" pitchFamily="34" charset="0"/>
              <a:cs typeface="Calibri" panose="020F0502020204030204" pitchFamily="34" charset="0"/>
            </a:endParaRPr>
          </a:p>
        </p:txBody>
      </p:sp>
      <p:pic>
        <p:nvPicPr>
          <p:cNvPr id="4" name="Picture 9">
            <a:extLst>
              <a:ext uri="{FF2B5EF4-FFF2-40B4-BE49-F238E27FC236}">
                <a16:creationId xmlns:a16="http://schemas.microsoft.com/office/drawing/2014/main" id="{4AFF4CF8-C0D8-D711-FE7C-2D76AC560156}"/>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0198" t="15502" r="23442" b="15314"/>
          <a:stretch/>
        </p:blipFill>
        <p:spPr>
          <a:xfrm>
            <a:off x="288754" y="5846115"/>
            <a:ext cx="1340021" cy="1075848"/>
          </a:xfrm>
          <a:prstGeom prst="rect">
            <a:avLst/>
          </a:prstGeom>
        </p:spPr>
      </p:pic>
    </p:spTree>
    <p:extLst>
      <p:ext uri="{BB962C8B-B14F-4D97-AF65-F5344CB8AC3E}">
        <p14:creationId xmlns:p14="http://schemas.microsoft.com/office/powerpoint/2010/main" val="94562392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61">
            <a:extLst>
              <a:ext uri="{FF2B5EF4-FFF2-40B4-BE49-F238E27FC236}">
                <a16:creationId xmlns:a16="http://schemas.microsoft.com/office/drawing/2014/main" id="{C8D47FA6-9D91-477E-F562-77CFBA574F13}"/>
              </a:ext>
            </a:extLst>
          </p:cNvPr>
          <p:cNvSpPr txBox="1">
            <a:spLocks noChangeArrowheads="1"/>
          </p:cNvSpPr>
          <p:nvPr/>
        </p:nvSpPr>
        <p:spPr bwMode="auto">
          <a:xfrm>
            <a:off x="387875" y="5405812"/>
            <a:ext cx="11406727" cy="861774"/>
          </a:xfrm>
          <a:prstGeom prst="rect">
            <a:avLst/>
          </a:prstGeom>
          <a:noFill/>
          <a:ln w="9525">
            <a:noFill/>
            <a:miter lim="800000"/>
            <a:headEnd/>
            <a:tailEnd/>
          </a:ln>
        </p:spPr>
        <p:txBody>
          <a:bodyPr wrap="square">
            <a:spAutoFit/>
          </a:bodyPr>
          <a:lstStyle/>
          <a:p>
            <a:pPr>
              <a:spcAft>
                <a:spcPts val="0"/>
              </a:spcAft>
            </a:pPr>
            <a:r>
              <a:rPr lang="en-US" sz="1000">
                <a:latin typeface="Calibri" panose="020F0502020204030204" pitchFamily="34" charset="0"/>
                <a:ea typeface="Calibri" panose="020F0502020204030204" pitchFamily="34" charset="0"/>
                <a:cs typeface="Calibri" panose="020F0502020204030204" pitchFamily="34" charset="0"/>
              </a:rPr>
              <a:t>PAST PERFORMANCE DOES NOT GUARANTEE FUTURE RESULTS. </a:t>
            </a:r>
            <a:r>
              <a:rPr lang="en-US" sz="1000" b="0">
                <a:latin typeface="Calibri" panose="020F0502020204030204" pitchFamily="34" charset="0"/>
                <a:ea typeface="Calibri" panose="020F0502020204030204" pitchFamily="34" charset="0"/>
                <a:cs typeface="Calibri" panose="020F0502020204030204" pitchFamily="34" charset="0"/>
              </a:rPr>
              <a:t>Indices are unmanaged and not available for direct investment. For Illustrative purposes only. </a:t>
            </a:r>
          </a:p>
          <a:p>
            <a:pPr>
              <a:spcAft>
                <a:spcPts val="0"/>
              </a:spcAft>
            </a:pPr>
            <a:r>
              <a:rPr lang="en-US" sz="1000" b="0">
                <a:latin typeface="Calibri" panose="020F0502020204030204" pitchFamily="34" charset="0"/>
                <a:ea typeface="Calibri" panose="020F0502020204030204" pitchFamily="34" charset="0"/>
                <a:cs typeface="Calibri" panose="020F0502020204030204" pitchFamily="34" charset="0"/>
              </a:rPr>
              <a:t>Google Trends Methodology: Google Trends enables you to compare the world’s interest in various internet topics; it shows how frequently topics have been searched on Google over time. The numbers on the graph reflect how many searches have been done for a particular term, relative to the total number of searches done on Google over time. They don’t represent absolute search volume numbers, because the data is normalized and presented on a scale from 0-100. Each point on the graph is divided by the highest point, or 100. A rising line for a search term indicates a growth in the term’s popularity.</a:t>
            </a:r>
          </a:p>
          <a:p>
            <a:pPr>
              <a:spcAft>
                <a:spcPts val="0"/>
              </a:spcAft>
            </a:pPr>
            <a:r>
              <a:rPr lang="en-US" sz="1000" b="0" baseline="30000">
                <a:latin typeface="Calibri" panose="020F0502020204030204" pitchFamily="34" charset="0"/>
                <a:ea typeface="Calibri" panose="020F0502020204030204" pitchFamily="34" charset="0"/>
                <a:cs typeface="Calibri" panose="020F0502020204030204" pitchFamily="34" charset="0"/>
              </a:rPr>
              <a:t>1</a:t>
            </a:r>
            <a:r>
              <a:rPr lang="en-US" sz="1000" b="0">
                <a:latin typeface="Calibri" panose="020F0502020204030204" pitchFamily="34" charset="0"/>
                <a:ea typeface="Calibri" panose="020F0502020204030204" pitchFamily="34" charset="0"/>
                <a:cs typeface="Calibri" panose="020F0502020204030204" pitchFamily="34" charset="0"/>
              </a:rPr>
              <a:t>Data Source: Google Trends, 2026; </a:t>
            </a:r>
            <a:r>
              <a:rPr lang="en-US" sz="1000" b="0" baseline="30000">
                <a:latin typeface="Calibri" panose="020F0502020204030204" pitchFamily="34" charset="0"/>
                <a:ea typeface="Calibri" panose="020F0502020204030204" pitchFamily="34" charset="0"/>
                <a:cs typeface="Calibri" panose="020F0502020204030204" pitchFamily="34" charset="0"/>
              </a:rPr>
              <a:t>2</a:t>
            </a:r>
            <a:r>
              <a:rPr lang="en-US" sz="1000" b="0">
                <a:latin typeface="Calibri" panose="020F0502020204030204" pitchFamily="34" charset="0"/>
                <a:ea typeface="Calibri" panose="020F0502020204030204" pitchFamily="34" charset="0"/>
                <a:cs typeface="Calibri" panose="020F0502020204030204" pitchFamily="34" charset="0"/>
              </a:rPr>
              <a:t>Data Source: FactSet, 2026. </a:t>
            </a:r>
            <a:r>
              <a:rPr lang="en-US" sz="1000">
                <a:latin typeface="Calibri" panose="020F0502020204030204" pitchFamily="34" charset="0"/>
                <a:ea typeface="Calibri" panose="020F0502020204030204" pitchFamily="34" charset="0"/>
                <a:cs typeface="Calibri" panose="020F0502020204030204" pitchFamily="34" charset="0"/>
              </a:rPr>
              <a:t>Index descriptions are included on last slide.</a:t>
            </a:r>
          </a:p>
        </p:txBody>
      </p:sp>
      <p:sp>
        <p:nvSpPr>
          <p:cNvPr id="10" name="TextBox 3">
            <a:extLst>
              <a:ext uri="{FF2B5EF4-FFF2-40B4-BE49-F238E27FC236}">
                <a16:creationId xmlns:a16="http://schemas.microsoft.com/office/drawing/2014/main" id="{2007FEA6-CEC3-F79B-D169-AEF52880E330}"/>
              </a:ext>
            </a:extLst>
          </p:cNvPr>
          <p:cNvSpPr txBox="1">
            <a:spLocks noChangeArrowheads="1"/>
          </p:cNvSpPr>
          <p:nvPr/>
        </p:nvSpPr>
        <p:spPr bwMode="auto">
          <a:xfrm>
            <a:off x="329866" y="1478339"/>
            <a:ext cx="2449347" cy="2677656"/>
          </a:xfrm>
          <a:prstGeom prst="rect">
            <a:avLst/>
          </a:prstGeom>
          <a:noFill/>
          <a:ln w="9525">
            <a:noFill/>
            <a:miter lim="800000"/>
            <a:headEnd/>
            <a:tailEnd/>
          </a:ln>
        </p:spPr>
        <p:txBody>
          <a:bodyPr wrap="square">
            <a:spAutoFit/>
          </a:bodyPr>
          <a:lstStyle/>
          <a:p>
            <a:pPr algn="ctr"/>
            <a:r>
              <a:rPr lang="en-US" sz="3400" b="0">
                <a:latin typeface="Calibri" panose="020F0502020204030204" pitchFamily="34" charset="0"/>
              </a:rPr>
              <a:t>Investing Attention </a:t>
            </a:r>
            <a:br>
              <a:rPr lang="en-US" sz="3400" b="0">
                <a:latin typeface="Calibri" panose="020F0502020204030204" pitchFamily="34" charset="0"/>
              </a:rPr>
            </a:br>
            <a:r>
              <a:rPr lang="en-US" sz="3400" b="0">
                <a:latin typeface="Calibri" panose="020F0502020204030204" pitchFamily="34" charset="0"/>
              </a:rPr>
              <a:t>In The Negative</a:t>
            </a:r>
          </a:p>
          <a:p>
            <a:pPr algn="ctr"/>
            <a:r>
              <a:rPr lang="en-US" sz="1600" b="0">
                <a:latin typeface="Calibri" panose="020F0502020204030204" pitchFamily="34" charset="0"/>
                <a:cs typeface="Calibri" panose="020F0502020204030204" pitchFamily="34" charset="0"/>
              </a:rPr>
              <a:t>Google Searches for “CNBC” vs. S&amp;P 500 Index</a:t>
            </a:r>
          </a:p>
        </p:txBody>
      </p:sp>
      <p:sp>
        <p:nvSpPr>
          <p:cNvPr id="11" name="TextBox 10">
            <a:extLst>
              <a:ext uri="{FF2B5EF4-FFF2-40B4-BE49-F238E27FC236}">
                <a16:creationId xmlns:a16="http://schemas.microsoft.com/office/drawing/2014/main" id="{EA90F8BF-0FF9-FFD7-6A3B-EA60A1E8EBB9}"/>
              </a:ext>
            </a:extLst>
          </p:cNvPr>
          <p:cNvSpPr txBox="1"/>
          <p:nvPr/>
        </p:nvSpPr>
        <p:spPr>
          <a:xfrm rot="5400000">
            <a:off x="10581480" y="3611828"/>
            <a:ext cx="2319089" cy="307777"/>
          </a:xfrm>
          <a:prstGeom prst="rect">
            <a:avLst/>
          </a:prstGeom>
          <a:noFill/>
        </p:spPr>
        <p:txBody>
          <a:bodyPr wrap="square" rtlCol="0">
            <a:spAutoFit/>
          </a:bodyPr>
          <a:lstStyle/>
          <a:p>
            <a:r>
              <a:rPr lang="en-US" sz="1400" b="0">
                <a:latin typeface="Calibri" panose="020F0502020204030204" pitchFamily="34" charset="0"/>
                <a:cs typeface="Calibri" panose="020F0502020204030204" pitchFamily="34" charset="0"/>
              </a:rPr>
              <a:t>S&amp;P 500 Index</a:t>
            </a:r>
            <a:r>
              <a:rPr lang="en-US" sz="1400" b="0" baseline="30000">
                <a:latin typeface="Calibri" panose="020F0502020204030204" pitchFamily="34" charset="0"/>
                <a:cs typeface="Calibri" panose="020F0502020204030204" pitchFamily="34" charset="0"/>
              </a:rPr>
              <a:t>2</a:t>
            </a:r>
          </a:p>
        </p:txBody>
      </p:sp>
      <p:cxnSp>
        <p:nvCxnSpPr>
          <p:cNvPr id="12" name="Straight Connector 11">
            <a:extLst>
              <a:ext uri="{FF2B5EF4-FFF2-40B4-BE49-F238E27FC236}">
                <a16:creationId xmlns:a16="http://schemas.microsoft.com/office/drawing/2014/main" id="{4529D17C-D97D-91AC-84E4-89AE58A0D2D2}"/>
              </a:ext>
            </a:extLst>
          </p:cNvPr>
          <p:cNvCxnSpPr>
            <a:cxnSpLocks/>
          </p:cNvCxnSpPr>
          <p:nvPr/>
        </p:nvCxnSpPr>
        <p:spPr bwMode="auto">
          <a:xfrm rot="5400000" flipH="1">
            <a:off x="2962603" y="3923076"/>
            <a:ext cx="378250" cy="0"/>
          </a:xfrm>
          <a:prstGeom prst="line">
            <a:avLst/>
          </a:prstGeom>
          <a:solidFill>
            <a:schemeClr val="accent1"/>
          </a:solidFill>
          <a:ln w="38100" cap="flat" cmpd="sng" algn="ctr">
            <a:solidFill>
              <a:srgbClr val="A71C20"/>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3C092D21-139B-CBFE-35CB-FC964CE1B3E5}"/>
              </a:ext>
            </a:extLst>
          </p:cNvPr>
          <p:cNvCxnSpPr>
            <a:cxnSpLocks/>
          </p:cNvCxnSpPr>
          <p:nvPr/>
        </p:nvCxnSpPr>
        <p:spPr bwMode="auto">
          <a:xfrm rot="5400000" flipH="1">
            <a:off x="11551899" y="2417047"/>
            <a:ext cx="378250" cy="0"/>
          </a:xfrm>
          <a:prstGeom prst="line">
            <a:avLst/>
          </a:prstGeom>
          <a:solidFill>
            <a:schemeClr val="accent1"/>
          </a:solidFill>
          <a:ln w="38100" cap="flat" cmpd="sng" algn="ctr">
            <a:solidFill>
              <a:srgbClr val="598FE4"/>
            </a:solidFill>
            <a:prstDash val="solid"/>
            <a:round/>
            <a:headEnd type="none" w="med" len="med"/>
            <a:tailEnd type="none" w="med" len="med"/>
          </a:ln>
          <a:effectLst/>
        </p:spPr>
      </p:cxnSp>
      <p:graphicFrame>
        <p:nvGraphicFramePr>
          <p:cNvPr id="7" name="Chart 6">
            <a:extLst>
              <a:ext uri="{FF2B5EF4-FFF2-40B4-BE49-F238E27FC236}">
                <a16:creationId xmlns:a16="http://schemas.microsoft.com/office/drawing/2014/main" id="{4BB4EC5E-04C5-CAF5-30AD-8302B8992DE9}"/>
              </a:ext>
            </a:extLst>
          </p:cNvPr>
          <p:cNvGraphicFramePr/>
          <p:nvPr>
            <p:extLst>
              <p:ext uri="{D42A27DB-BD31-4B8C-83A1-F6EECF244321}">
                <p14:modId xmlns:p14="http://schemas.microsoft.com/office/powerpoint/2010/main" val="2657383197"/>
              </p:ext>
            </p:extLst>
          </p:nvPr>
        </p:nvGraphicFramePr>
        <p:xfrm>
          <a:off x="3264057" y="921895"/>
          <a:ext cx="8318342" cy="4122652"/>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B1DFB78C-3552-40AB-A7BA-3AB05A18D044}"/>
              </a:ext>
            </a:extLst>
          </p:cNvPr>
          <p:cNvSpPr txBox="1"/>
          <p:nvPr/>
        </p:nvSpPr>
        <p:spPr>
          <a:xfrm>
            <a:off x="10701650" y="4751720"/>
            <a:ext cx="669223" cy="221599"/>
          </a:xfrm>
          <a:prstGeom prst="rect">
            <a:avLst/>
          </a:prstGeom>
          <a:noFill/>
        </p:spPr>
        <p:txBody>
          <a:bodyPr wrap="square" lIns="18288" tIns="18288" rIns="18288" bIns="18288">
            <a:spAutoFit/>
          </a:bodyPr>
          <a:lstStyle/>
          <a:p>
            <a:r>
              <a:rPr lang="en-US" sz="1200" b="0">
                <a:latin typeface="Calibri" panose="020F0502020204030204" pitchFamily="34" charset="0"/>
                <a:ea typeface="Calibri" panose="020F0502020204030204" pitchFamily="34" charset="0"/>
                <a:cs typeface="Calibri" panose="020F0502020204030204" pitchFamily="34" charset="0"/>
              </a:rPr>
              <a:t>2025</a:t>
            </a:r>
          </a:p>
        </p:txBody>
      </p:sp>
      <p:sp>
        <p:nvSpPr>
          <p:cNvPr id="15" name="TextBox 14">
            <a:extLst>
              <a:ext uri="{FF2B5EF4-FFF2-40B4-BE49-F238E27FC236}">
                <a16:creationId xmlns:a16="http://schemas.microsoft.com/office/drawing/2014/main" id="{B702F52B-D580-74D5-A1B6-8A64E576897C}"/>
              </a:ext>
            </a:extLst>
          </p:cNvPr>
          <p:cNvSpPr txBox="1"/>
          <p:nvPr/>
        </p:nvSpPr>
        <p:spPr>
          <a:xfrm rot="16200000">
            <a:off x="2076106" y="2504440"/>
            <a:ext cx="2151245"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Google searches for CNBC</a:t>
            </a:r>
            <a:r>
              <a:rPr kumimoji="0" lang="en-US" sz="1400" b="0" i="0" u="none" strike="noStrike" kern="1200" cap="none" spc="0" normalizeH="0" baseline="30000" noProof="0">
                <a:ln>
                  <a:noFill/>
                </a:ln>
                <a:solidFill>
                  <a:srgbClr val="000000"/>
                </a:solidFill>
                <a:effectLst/>
                <a:uLnTx/>
                <a:uFillTx/>
                <a:latin typeface="Calibri" panose="020F0502020204030204" pitchFamily="34" charset="0"/>
                <a:ea typeface="+mn-ea"/>
                <a:cs typeface="Calibri" panose="020F0502020204030204" pitchFamily="34" charset="0"/>
              </a:rPr>
              <a:t>1</a:t>
            </a:r>
          </a:p>
        </p:txBody>
      </p:sp>
      <p:sp>
        <p:nvSpPr>
          <p:cNvPr id="2" name="Slide Number Placeholder 1">
            <a:extLst>
              <a:ext uri="{FF2B5EF4-FFF2-40B4-BE49-F238E27FC236}">
                <a16:creationId xmlns:a16="http://schemas.microsoft.com/office/drawing/2014/main" id="{5BD79834-BD35-D043-2BE5-7A464CBC9AA9}"/>
              </a:ext>
            </a:extLst>
          </p:cNvPr>
          <p:cNvSpPr>
            <a:spLocks noGrp="1"/>
          </p:cNvSpPr>
          <p:nvPr>
            <p:ph type="sldNum" sz="quarter" idx="4"/>
          </p:nvPr>
        </p:nvSpPr>
        <p:spPr/>
        <p:txBody>
          <a:bodyPr/>
          <a:lstStyle/>
          <a:p>
            <a:pPr>
              <a:defRPr/>
            </a:pPr>
            <a:fld id="{098F27AE-F8A1-453E-8C2F-3FD5FC6AA2AE}" type="slidenum">
              <a:rPr lang="en-US" smtClean="0"/>
              <a:pPr>
                <a:defRPr/>
              </a:pPr>
              <a:t>10</a:t>
            </a:fld>
            <a:endParaRPr lang="en-US"/>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4AEABA-79F5-2938-A69A-F3DA06BA6C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633" y="414824"/>
            <a:ext cx="11543726" cy="6493346"/>
          </a:xfrm>
          <a:prstGeom prst="rect">
            <a:avLst/>
          </a:prstGeom>
        </p:spPr>
      </p:pic>
      <p:sp>
        <p:nvSpPr>
          <p:cNvPr id="17" name="TextBox 82">
            <a:extLst>
              <a:ext uri="{FF2B5EF4-FFF2-40B4-BE49-F238E27FC236}">
                <a16:creationId xmlns:a16="http://schemas.microsoft.com/office/drawing/2014/main" id="{B24359EE-E0B1-4A37-A350-F407C499D7E6}"/>
              </a:ext>
            </a:extLst>
          </p:cNvPr>
          <p:cNvSpPr txBox="1">
            <a:spLocks noChangeArrowheads="1"/>
          </p:cNvSpPr>
          <p:nvPr/>
        </p:nvSpPr>
        <p:spPr bwMode="auto">
          <a:xfrm>
            <a:off x="1458012" y="5893018"/>
            <a:ext cx="9042501" cy="610424"/>
          </a:xfrm>
          <a:prstGeom prst="rect">
            <a:avLst/>
          </a:prstGeom>
          <a:noFill/>
          <a:ln w="9525">
            <a:noFill/>
            <a:miter lim="800000"/>
            <a:headEnd/>
            <a:tailEnd/>
          </a:ln>
        </p:spPr>
        <p:txBody>
          <a:bodyPr wrap="square">
            <a:spAutoFit/>
          </a:bodyPr>
          <a:lstStyle/>
          <a:p>
            <a:pPr>
              <a:spcAft>
                <a:spcPts val="400"/>
              </a:spcAft>
            </a:pPr>
            <a:r>
              <a:rPr lang="en-US" sz="900" b="0">
                <a:solidFill>
                  <a:srgbClr val="000000"/>
                </a:solidFill>
                <a:latin typeface="Calibri" panose="020F0502020204030204" pitchFamily="34" charset="0"/>
                <a:ea typeface="Calibri" panose="020F0502020204030204" pitchFamily="34" charset="0"/>
                <a:cs typeface="Calibri" panose="020F0502020204030204" pitchFamily="34" charset="0"/>
              </a:rPr>
              <a:t>Source: FactSet 2026</a:t>
            </a:r>
          </a:p>
          <a:p>
            <a:pPr>
              <a:spcAft>
                <a:spcPts val="400"/>
              </a:spcAft>
            </a:pPr>
            <a:r>
              <a:rPr lang="en-US" sz="900">
                <a:solidFill>
                  <a:srgbClr val="000000"/>
                </a:solidFill>
                <a:latin typeface="Calibri" panose="020F0502020204030204" pitchFamily="34" charset="0"/>
              </a:rPr>
              <a:t>PAST PERFORMANCE DOES NOT GUARANTEE FUTURE RESULTS</a:t>
            </a:r>
          </a:p>
          <a:p>
            <a:r>
              <a:rPr lang="en-US" sz="900" b="0">
                <a:solidFill>
                  <a:srgbClr val="000000"/>
                </a:solidFill>
                <a:latin typeface="Calibri" panose="020F0502020204030204" pitchFamily="34" charset="0"/>
              </a:rPr>
              <a:t>For Illustrative purposes only.</a:t>
            </a:r>
          </a:p>
        </p:txBody>
      </p:sp>
      <p:grpSp>
        <p:nvGrpSpPr>
          <p:cNvPr id="6" name="Group 5">
            <a:extLst>
              <a:ext uri="{FF2B5EF4-FFF2-40B4-BE49-F238E27FC236}">
                <a16:creationId xmlns:a16="http://schemas.microsoft.com/office/drawing/2014/main" id="{77004575-4A58-E1B9-4669-84AEEFBAC55C}"/>
              </a:ext>
            </a:extLst>
          </p:cNvPr>
          <p:cNvGrpSpPr/>
          <p:nvPr/>
        </p:nvGrpSpPr>
        <p:grpSpPr>
          <a:xfrm>
            <a:off x="9941336" y="5868971"/>
            <a:ext cx="1737844" cy="276999"/>
            <a:chOff x="9941336" y="6049946"/>
            <a:chExt cx="1737844" cy="276999"/>
          </a:xfrm>
        </p:grpSpPr>
        <p:sp>
          <p:nvSpPr>
            <p:cNvPr id="20" name="TextBox 19">
              <a:extLst>
                <a:ext uri="{FF2B5EF4-FFF2-40B4-BE49-F238E27FC236}">
                  <a16:creationId xmlns:a16="http://schemas.microsoft.com/office/drawing/2014/main" id="{490B48AB-B71B-4DBC-BED8-EEA362FEBF38}"/>
                </a:ext>
              </a:extLst>
            </p:cNvPr>
            <p:cNvSpPr txBox="1"/>
            <p:nvPr/>
          </p:nvSpPr>
          <p:spPr>
            <a:xfrm>
              <a:off x="10114019" y="6049946"/>
              <a:ext cx="1565161" cy="276999"/>
            </a:xfrm>
            <a:prstGeom prst="rect">
              <a:avLst/>
            </a:prstGeom>
            <a:noFill/>
          </p:spPr>
          <p:txBody>
            <a:bodyPr wrap="square" rtlCol="0">
              <a:spAutoFit/>
            </a:bodyPr>
            <a:lstStyle/>
            <a:p>
              <a:pPr>
                <a:spcAft>
                  <a:spcPts val="1200"/>
                </a:spcAft>
              </a:pPr>
              <a:r>
                <a:rPr lang="en-US" sz="1200" b="0">
                  <a:latin typeface="Calibri" panose="020F0502020204030204" pitchFamily="34" charset="0"/>
                  <a:cs typeface="Calibri" panose="020F0502020204030204" pitchFamily="34" charset="0"/>
                </a:rPr>
                <a:t>S&amp;P 500 Index</a:t>
              </a:r>
            </a:p>
          </p:txBody>
        </p:sp>
        <p:sp>
          <p:nvSpPr>
            <p:cNvPr id="21" name="Rectangle 20">
              <a:extLst>
                <a:ext uri="{FF2B5EF4-FFF2-40B4-BE49-F238E27FC236}">
                  <a16:creationId xmlns:a16="http://schemas.microsoft.com/office/drawing/2014/main" id="{DCF89690-E44B-4E6F-A86F-78A9F2602375}"/>
                </a:ext>
              </a:extLst>
            </p:cNvPr>
            <p:cNvSpPr/>
            <p:nvPr/>
          </p:nvSpPr>
          <p:spPr bwMode="auto">
            <a:xfrm>
              <a:off x="9941336" y="6109246"/>
              <a:ext cx="143838" cy="143838"/>
            </a:xfrm>
            <a:prstGeom prst="rect">
              <a:avLst/>
            </a:prstGeom>
            <a:solidFill>
              <a:srgbClr val="B3CD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Calibri" panose="020F0502020204030204" pitchFamily="34" charset="0"/>
              </a:endParaRPr>
            </a:p>
          </p:txBody>
        </p:sp>
      </p:grpSp>
      <p:sp>
        <p:nvSpPr>
          <p:cNvPr id="12" name="Rectangle 11">
            <a:extLst>
              <a:ext uri="{FF2B5EF4-FFF2-40B4-BE49-F238E27FC236}">
                <a16:creationId xmlns:a16="http://schemas.microsoft.com/office/drawing/2014/main" id="{0F8F5ECA-AFA0-47B4-B282-241A2DD725F5}"/>
              </a:ext>
            </a:extLst>
          </p:cNvPr>
          <p:cNvSpPr/>
          <p:nvPr/>
        </p:nvSpPr>
        <p:spPr>
          <a:xfrm rot="16200000">
            <a:off x="211101" y="3287812"/>
            <a:ext cx="1235146" cy="307777"/>
          </a:xfrm>
          <a:prstGeom prst="rect">
            <a:avLst/>
          </a:prstGeom>
        </p:spPr>
        <p:txBody>
          <a:bodyPr wrap="none">
            <a:spAutoFit/>
          </a:bodyPr>
          <a:lstStyle/>
          <a:p>
            <a:pPr algn="ctr"/>
            <a:r>
              <a:rPr lang="en-US" sz="1400" b="0">
                <a:latin typeface="Calibri" panose="020F0502020204030204" pitchFamily="34" charset="0"/>
                <a:cs typeface="Calibri" panose="020F0502020204030204" pitchFamily="34" charset="0"/>
              </a:rPr>
              <a:t>S&amp;P 500 Index</a:t>
            </a:r>
          </a:p>
        </p:txBody>
      </p:sp>
      <p:sp>
        <p:nvSpPr>
          <p:cNvPr id="4" name="Title 3">
            <a:extLst>
              <a:ext uri="{FF2B5EF4-FFF2-40B4-BE49-F238E27FC236}">
                <a16:creationId xmlns:a16="http://schemas.microsoft.com/office/drawing/2014/main" id="{F70C8460-FBFC-C777-B7A6-A448C9A2D370}"/>
              </a:ext>
            </a:extLst>
          </p:cNvPr>
          <p:cNvSpPr>
            <a:spLocks noGrp="1"/>
          </p:cNvSpPr>
          <p:nvPr>
            <p:ph type="title" idx="4294967295"/>
          </p:nvPr>
        </p:nvSpPr>
        <p:spPr>
          <a:xfrm>
            <a:off x="482633" y="1011219"/>
            <a:ext cx="10993260" cy="679469"/>
          </a:xfrm>
          <a:prstGeom prst="rect">
            <a:avLst/>
          </a:prstGeom>
        </p:spPr>
        <p:txBody>
          <a:bodyPr/>
          <a:lstStyle/>
          <a:p>
            <a:pPr algn="ctr" rtl="0" fontAlgn="base"/>
            <a:r>
              <a:rPr lang="en-US" sz="3000" b="0" kern="1200">
                <a:solidFill>
                  <a:schemeClr val="tx1"/>
                </a:solidFill>
                <a:effectLst/>
                <a:latin typeface="Calibri" panose="020F0502020204030204" pitchFamily="34" charset="0"/>
                <a:ea typeface="+mn-ea"/>
                <a:cs typeface="Calibri" panose="020F0502020204030204" pitchFamily="34" charset="0"/>
              </a:rPr>
              <a:t>If It’s Not Clear, It Must Be Bad </a:t>
            </a:r>
            <a:endParaRPr lang="en-US" sz="3000" b="0">
              <a:solidFill>
                <a:schemeClr val="tx1"/>
              </a:solidFill>
              <a:effectLst/>
              <a:latin typeface="Calibri" panose="020F0502020204030204" pitchFamily="34" charset="0"/>
            </a:endParaRPr>
          </a:p>
        </p:txBody>
      </p:sp>
      <p:sp>
        <p:nvSpPr>
          <p:cNvPr id="5" name="Slide Number Placeholder 4">
            <a:extLst>
              <a:ext uri="{FF2B5EF4-FFF2-40B4-BE49-F238E27FC236}">
                <a16:creationId xmlns:a16="http://schemas.microsoft.com/office/drawing/2014/main" id="{E7F137FD-7122-DD29-3A06-3EEAD320BA3C}"/>
              </a:ext>
            </a:extLst>
          </p:cNvPr>
          <p:cNvSpPr>
            <a:spLocks noGrp="1"/>
          </p:cNvSpPr>
          <p:nvPr>
            <p:ph type="sldNum" sz="quarter" idx="4"/>
          </p:nvPr>
        </p:nvSpPr>
        <p:spPr/>
        <p:txBody>
          <a:bodyPr/>
          <a:lstStyle/>
          <a:p>
            <a:pPr>
              <a:defRPr/>
            </a:pPr>
            <a:fld id="{098F27AE-F8A1-453E-8C2F-3FD5FC6AA2AE}" type="slidenum">
              <a:rPr lang="en-US" smtClean="0"/>
              <a:pPr>
                <a:defRPr/>
              </a:pPr>
              <a:t>11</a:t>
            </a:fld>
            <a:endParaRPr lang="en-US"/>
          </a:p>
        </p:txBody>
      </p:sp>
    </p:spTree>
    <p:extLst>
      <p:ext uri="{BB962C8B-B14F-4D97-AF65-F5344CB8AC3E}">
        <p14:creationId xmlns:p14="http://schemas.microsoft.com/office/powerpoint/2010/main" val="50444632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55F30-ECA4-523A-C7DE-B036BA86C9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FD8CF0-7386-9F8A-2299-5628BC9C7562}"/>
              </a:ext>
            </a:extLst>
          </p:cNvPr>
          <p:cNvSpPr>
            <a:spLocks noGrp="1"/>
          </p:cNvSpPr>
          <p:nvPr>
            <p:ph type="title" idx="4294967295"/>
          </p:nvPr>
        </p:nvSpPr>
        <p:spPr>
          <a:xfrm>
            <a:off x="653143" y="2217493"/>
            <a:ext cx="2362200" cy="2746392"/>
          </a:xfrm>
          <a:prstGeom prst="rect">
            <a:avLst/>
          </a:prstGeom>
        </p:spPr>
        <p:txBody>
          <a:bodyPr/>
          <a:lstStyle/>
          <a:p>
            <a:pPr algn="ctr" rtl="0" eaLnBrk="0" fontAlgn="base" hangingPunct="0"/>
            <a:r>
              <a:rPr lang="en-US" sz="3600" b="0" kern="1200">
                <a:solidFill>
                  <a:srgbClr val="000000"/>
                </a:solidFill>
                <a:effectLst/>
                <a:latin typeface="Calibri" panose="020F0502020204030204" pitchFamily="34" charset="0"/>
                <a:ea typeface="+mn-ea"/>
                <a:cs typeface="Calibri" panose="020F0502020204030204" pitchFamily="34" charset="0"/>
              </a:rPr>
              <a:t>Risk Aversion: Just Don’t Lose </a:t>
            </a:r>
            <a:r>
              <a:rPr lang="en-US" sz="3600" b="0" kern="1200">
                <a:solidFill>
                  <a:srgbClr val="000000"/>
                </a:solidFill>
                <a:latin typeface="Calibri" panose="020F0502020204030204" pitchFamily="34" charset="0"/>
                <a:ea typeface="+mn-ea"/>
                <a:cs typeface="Calibri" panose="020F0502020204030204" pitchFamily="34" charset="0"/>
              </a:rPr>
              <a:t>It</a:t>
            </a:r>
            <a:endParaRPr lang="en-US">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A6B132D1-6C15-0130-369B-1198EDB26957}"/>
              </a:ext>
            </a:extLst>
          </p:cNvPr>
          <p:cNvSpPr>
            <a:spLocks noGrp="1"/>
          </p:cNvSpPr>
          <p:nvPr>
            <p:ph type="sldNum" sz="quarter" idx="4"/>
          </p:nvPr>
        </p:nvSpPr>
        <p:spPr/>
        <p:txBody>
          <a:bodyPr/>
          <a:lstStyle/>
          <a:p>
            <a:pPr>
              <a:defRPr/>
            </a:pPr>
            <a:fld id="{098F27AE-F8A1-453E-8C2F-3FD5FC6AA2AE}" type="slidenum">
              <a:rPr lang="en-US" smtClean="0"/>
              <a:pPr>
                <a:defRPr/>
              </a:pPr>
              <a:t>12</a:t>
            </a:fld>
            <a:endParaRPr lang="en-US"/>
          </a:p>
        </p:txBody>
      </p:sp>
      <p:sp>
        <p:nvSpPr>
          <p:cNvPr id="6" name="Rectangle 5">
            <a:extLst>
              <a:ext uri="{FF2B5EF4-FFF2-40B4-BE49-F238E27FC236}">
                <a16:creationId xmlns:a16="http://schemas.microsoft.com/office/drawing/2014/main" id="{6C20FDB9-80E7-A8A4-AF92-A4C6A7AC35AD}"/>
              </a:ext>
            </a:extLst>
          </p:cNvPr>
          <p:cNvSpPr/>
          <p:nvPr/>
        </p:nvSpPr>
        <p:spPr>
          <a:xfrm>
            <a:off x="3543298" y="528320"/>
            <a:ext cx="8648701" cy="5720080"/>
          </a:xfrm>
          <a:prstGeom prst="rect">
            <a:avLst/>
          </a:prstGeom>
          <a:solidFill>
            <a:srgbClr val="0E224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Title 1">
            <a:extLst>
              <a:ext uri="{FF2B5EF4-FFF2-40B4-BE49-F238E27FC236}">
                <a16:creationId xmlns:a16="http://schemas.microsoft.com/office/drawing/2014/main" id="{4A10557C-A0C1-D9CC-91EC-83CF16B4C4FA}"/>
              </a:ext>
            </a:extLst>
          </p:cNvPr>
          <p:cNvSpPr txBox="1">
            <a:spLocks/>
          </p:cNvSpPr>
          <p:nvPr/>
        </p:nvSpPr>
        <p:spPr>
          <a:xfrm>
            <a:off x="5957050" y="1442949"/>
            <a:ext cx="6289738" cy="4223076"/>
          </a:xfrm>
          <a:prstGeom prst="rect">
            <a:avLst/>
          </a:prstGeom>
        </p:spPr>
        <p:txBody>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r>
              <a:rPr lang="en-US" sz="3600" b="0">
                <a:latin typeface="Calibri" panose="020F0502020204030204" pitchFamily="34" charset="0"/>
                <a:ea typeface="+mn-ea"/>
                <a:cs typeface="Calibri" panose="020F0502020204030204" pitchFamily="34" charset="0"/>
              </a:rPr>
              <a:t>T</a:t>
            </a:r>
            <a:r>
              <a:rPr lang="en-US" sz="3600" b="0" kern="1200">
                <a:latin typeface="Calibri" panose="020F0502020204030204" pitchFamily="34" charset="0"/>
                <a:ea typeface="+mn-ea"/>
                <a:cs typeface="Calibri" panose="020F0502020204030204" pitchFamily="34" charset="0"/>
              </a:rPr>
              <a:t>he frustration </a:t>
            </a:r>
            <a:br>
              <a:rPr lang="en-US" sz="3600" b="0" kern="1200">
                <a:latin typeface="Calibri" panose="020F0502020204030204" pitchFamily="34" charset="0"/>
                <a:ea typeface="+mn-ea"/>
                <a:cs typeface="Calibri" panose="020F0502020204030204" pitchFamily="34" charset="0"/>
              </a:rPr>
            </a:br>
            <a:r>
              <a:rPr lang="en-US" sz="3600" b="0">
                <a:latin typeface="Calibri" panose="020F0502020204030204" pitchFamily="34" charset="0"/>
                <a:ea typeface="+mn-ea"/>
                <a:cs typeface="Calibri" panose="020F0502020204030204" pitchFamily="34" charset="0"/>
              </a:rPr>
              <a:t>losing money is</a:t>
            </a:r>
            <a:r>
              <a:rPr lang="en-US" sz="3600" b="0" kern="1200">
                <a:latin typeface="Calibri" panose="020F0502020204030204" pitchFamily="34" charset="0"/>
                <a:ea typeface="+mn-ea"/>
                <a:cs typeface="Calibri" panose="020F0502020204030204" pitchFamily="34" charset="0"/>
              </a:rPr>
              <a:t> </a:t>
            </a:r>
            <a:br>
              <a:rPr lang="en-US" sz="3600" b="0" kern="1200">
                <a:latin typeface="Calibri" panose="020F0502020204030204" pitchFamily="34" charset="0"/>
                <a:ea typeface="+mn-ea"/>
                <a:cs typeface="Calibri" panose="020F0502020204030204" pitchFamily="34" charset="0"/>
              </a:rPr>
            </a:br>
            <a:r>
              <a:rPr lang="en-US" sz="8800" b="0" kern="1200">
                <a:solidFill>
                  <a:srgbClr val="9BBBEF"/>
                </a:solidFill>
                <a:latin typeface="Calibri" panose="020F0502020204030204" pitchFamily="34" charset="0"/>
                <a:ea typeface="+mn-ea"/>
                <a:cs typeface="Calibri" panose="020F0502020204030204" pitchFamily="34" charset="0"/>
              </a:rPr>
              <a:t>2   3x</a:t>
            </a:r>
            <a:r>
              <a:rPr lang="en-US" sz="3600" b="0" kern="1200">
                <a:latin typeface="Calibri" panose="020F0502020204030204" pitchFamily="34" charset="0"/>
                <a:ea typeface="+mn-ea"/>
                <a:cs typeface="Calibri" panose="020F0502020204030204" pitchFamily="34" charset="0"/>
              </a:rPr>
              <a:t> </a:t>
            </a:r>
          </a:p>
          <a:p>
            <a:r>
              <a:rPr lang="en-US" sz="3600" b="0" kern="1200">
                <a:latin typeface="Calibri" panose="020F0502020204030204" pitchFamily="34" charset="0"/>
                <a:ea typeface="+mn-ea"/>
                <a:cs typeface="Calibri" panose="020F0502020204030204" pitchFamily="34" charset="0"/>
              </a:rPr>
              <a:t>stronger than the </a:t>
            </a:r>
            <a:br>
              <a:rPr lang="en-US" sz="3600" b="0" kern="1200">
                <a:latin typeface="Calibri" panose="020F0502020204030204" pitchFamily="34" charset="0"/>
                <a:ea typeface="+mn-ea"/>
                <a:cs typeface="Calibri" panose="020F0502020204030204" pitchFamily="34" charset="0"/>
              </a:rPr>
            </a:br>
            <a:r>
              <a:rPr lang="en-US" sz="3600" b="0" kern="1200">
                <a:latin typeface="Calibri" panose="020F0502020204030204" pitchFamily="34" charset="0"/>
                <a:ea typeface="+mn-ea"/>
                <a:cs typeface="Calibri" panose="020F0502020204030204" pitchFamily="34" charset="0"/>
              </a:rPr>
              <a:t>pleasure of gaining it</a:t>
            </a:r>
            <a:endParaRPr lang="en-US" kern="0">
              <a:latin typeface="Calibri" panose="020F0502020204030204" pitchFamily="34" charset="0"/>
            </a:endParaRPr>
          </a:p>
        </p:txBody>
      </p:sp>
      <p:sp>
        <p:nvSpPr>
          <p:cNvPr id="8" name="Oval 7">
            <a:extLst>
              <a:ext uri="{FF2B5EF4-FFF2-40B4-BE49-F238E27FC236}">
                <a16:creationId xmlns:a16="http://schemas.microsoft.com/office/drawing/2014/main" id="{0641FAD2-6380-1FF3-0DE0-3AAA9FE62CFE}"/>
              </a:ext>
            </a:extLst>
          </p:cNvPr>
          <p:cNvSpPr/>
          <p:nvPr/>
        </p:nvSpPr>
        <p:spPr bwMode="auto">
          <a:xfrm>
            <a:off x="6707544" y="3018575"/>
            <a:ext cx="548640" cy="548640"/>
          </a:xfrm>
          <a:prstGeom prst="ellipse">
            <a:avLst/>
          </a:prstGeom>
          <a:solidFill>
            <a:srgbClr val="2969A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 name="Title 1">
            <a:extLst>
              <a:ext uri="{FF2B5EF4-FFF2-40B4-BE49-F238E27FC236}">
                <a16:creationId xmlns:a16="http://schemas.microsoft.com/office/drawing/2014/main" id="{1D9ABD86-70B0-95F8-3AC6-7CE9818C7CFB}"/>
              </a:ext>
            </a:extLst>
          </p:cNvPr>
          <p:cNvSpPr txBox="1">
            <a:spLocks/>
          </p:cNvSpPr>
          <p:nvPr/>
        </p:nvSpPr>
        <p:spPr>
          <a:xfrm>
            <a:off x="6378176" y="3056708"/>
            <a:ext cx="1199317" cy="609819"/>
          </a:xfrm>
          <a:prstGeom prst="rect">
            <a:avLst/>
          </a:prstGeom>
        </p:spPr>
        <p:txBody>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pPr algn="ctr"/>
            <a:r>
              <a:rPr lang="en-US" sz="2400" kern="1200">
                <a:latin typeface="Calibri" panose="020F0502020204030204" pitchFamily="34" charset="0"/>
                <a:ea typeface="+mn-ea"/>
                <a:cs typeface="Calibri" panose="020F0502020204030204" pitchFamily="34" charset="0"/>
              </a:rPr>
              <a:t>TO</a:t>
            </a:r>
            <a:endParaRPr lang="en-US" sz="1400" kern="0">
              <a:latin typeface="Calibri" panose="020F0502020204030204" pitchFamily="34" charset="0"/>
            </a:endParaRPr>
          </a:p>
        </p:txBody>
      </p:sp>
      <p:pic>
        <p:nvPicPr>
          <p:cNvPr id="11" name="Picture 10">
            <a:extLst>
              <a:ext uri="{FF2B5EF4-FFF2-40B4-BE49-F238E27FC236}">
                <a16:creationId xmlns:a16="http://schemas.microsoft.com/office/drawing/2014/main" id="{72E6123E-F7E9-7A64-C08F-E8C54A5B2C45}"/>
              </a:ext>
            </a:extLst>
          </p:cNvPr>
          <p:cNvPicPr>
            <a:picLocks noChangeAspect="1"/>
          </p:cNvPicPr>
          <p:nvPr/>
        </p:nvPicPr>
        <p:blipFill>
          <a:blip r:embed="rId3">
            <a:extLst>
              <a:ext uri="{28A0092B-C50C-407E-A947-70E740481C1C}">
                <a14:useLocalDpi xmlns:a14="http://schemas.microsoft.com/office/drawing/2010/main" val="0"/>
              </a:ext>
            </a:extLst>
          </a:blip>
          <a:srcRect l="31334" t="74555" r="56827" b="9509"/>
          <a:stretch>
            <a:fillRect/>
          </a:stretch>
        </p:blipFill>
        <p:spPr>
          <a:xfrm>
            <a:off x="4511040" y="3281451"/>
            <a:ext cx="1584960" cy="2133600"/>
          </a:xfrm>
          <a:prstGeom prst="rect">
            <a:avLst/>
          </a:prstGeom>
        </p:spPr>
      </p:pic>
      <p:pic>
        <p:nvPicPr>
          <p:cNvPr id="12" name="Picture 11">
            <a:extLst>
              <a:ext uri="{FF2B5EF4-FFF2-40B4-BE49-F238E27FC236}">
                <a16:creationId xmlns:a16="http://schemas.microsoft.com/office/drawing/2014/main" id="{75D7232B-B7D5-180A-608A-3209C6CE49CC}"/>
              </a:ext>
            </a:extLst>
          </p:cNvPr>
          <p:cNvPicPr>
            <a:picLocks noChangeAspect="1"/>
          </p:cNvPicPr>
          <p:nvPr/>
        </p:nvPicPr>
        <p:blipFill>
          <a:blip r:embed="rId3">
            <a:extLst>
              <a:ext uri="{28A0092B-C50C-407E-A947-70E740481C1C}">
                <a14:useLocalDpi xmlns:a14="http://schemas.microsoft.com/office/drawing/2010/main" val="0"/>
              </a:ext>
            </a:extLst>
          </a:blip>
          <a:srcRect l="77095" t="75162" r="11066" b="8902"/>
          <a:stretch>
            <a:fillRect/>
          </a:stretch>
        </p:blipFill>
        <p:spPr>
          <a:xfrm>
            <a:off x="4372090" y="923108"/>
            <a:ext cx="1584960" cy="2133600"/>
          </a:xfrm>
          <a:prstGeom prst="rect">
            <a:avLst/>
          </a:prstGeom>
        </p:spPr>
      </p:pic>
      <p:sp>
        <p:nvSpPr>
          <p:cNvPr id="13" name="TextBox 12">
            <a:extLst>
              <a:ext uri="{FF2B5EF4-FFF2-40B4-BE49-F238E27FC236}">
                <a16:creationId xmlns:a16="http://schemas.microsoft.com/office/drawing/2014/main" id="{7C47C5DE-A87B-081B-69E2-F84F74ED88B6}"/>
              </a:ext>
            </a:extLst>
          </p:cNvPr>
          <p:cNvSpPr txBox="1"/>
          <p:nvPr/>
        </p:nvSpPr>
        <p:spPr>
          <a:xfrm>
            <a:off x="4805081" y="5517221"/>
            <a:ext cx="6125134" cy="400110"/>
          </a:xfrm>
          <a:prstGeom prst="rect">
            <a:avLst/>
          </a:prstGeom>
          <a:noFill/>
        </p:spPr>
        <p:txBody>
          <a:bodyPr wrap="square">
            <a:spAutoFit/>
          </a:bodyPr>
          <a:lstStyle/>
          <a:p>
            <a:r>
              <a:rPr lang="en-US" sz="1000" b="0">
                <a:solidFill>
                  <a:schemeClr val="bg1"/>
                </a:solidFill>
                <a:latin typeface="Calibri" panose="020F0502020204030204" pitchFamily="34" charset="0"/>
                <a:ea typeface="Calibri" panose="020F0502020204030204" pitchFamily="34" charset="0"/>
                <a:cs typeface="Calibri" panose="020F0502020204030204" pitchFamily="34" charset="0"/>
              </a:rPr>
              <a:t>Source: Kahneman, D., Knetsch, J. L., &amp; Thaler, R. H. (1991).“Loss Aversion in Riskless Choice: A Reference-Dependent </a:t>
            </a:r>
            <a:r>
              <a:rPr lang="en-US" sz="1000" b="0" err="1">
                <a:solidFill>
                  <a:schemeClr val="bg1"/>
                </a:solidFill>
                <a:latin typeface="Calibri" panose="020F0502020204030204" pitchFamily="34" charset="0"/>
                <a:ea typeface="Calibri" panose="020F0502020204030204" pitchFamily="34" charset="0"/>
                <a:cs typeface="Calibri" panose="020F0502020204030204" pitchFamily="34" charset="0"/>
              </a:rPr>
              <a:t>Model.”Quarterly</a:t>
            </a:r>
            <a:r>
              <a:rPr lang="en-US" sz="1000" b="0">
                <a:solidFill>
                  <a:schemeClr val="bg1"/>
                </a:solidFill>
                <a:latin typeface="Calibri" panose="020F0502020204030204" pitchFamily="34" charset="0"/>
                <a:ea typeface="Calibri" panose="020F0502020204030204" pitchFamily="34" charset="0"/>
                <a:cs typeface="Calibri" panose="020F0502020204030204" pitchFamily="34" charset="0"/>
              </a:rPr>
              <a:t> Journal of Economics, 106(4), 1039–1061.</a:t>
            </a:r>
          </a:p>
        </p:txBody>
      </p:sp>
    </p:spTree>
    <p:extLst>
      <p:ext uri="{BB962C8B-B14F-4D97-AF65-F5344CB8AC3E}">
        <p14:creationId xmlns:p14="http://schemas.microsoft.com/office/powerpoint/2010/main" val="87820157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25038" y="2155889"/>
            <a:ext cx="11362255" cy="3635830"/>
          </a:xfrm>
          <a:prstGeom prst="rect">
            <a:avLst/>
          </a:prstGeom>
        </p:spPr>
      </p:pic>
      <p:sp>
        <p:nvSpPr>
          <p:cNvPr id="24578" name="Text Box 3"/>
          <p:cNvSpPr txBox="1">
            <a:spLocks noChangeArrowheads="1"/>
          </p:cNvSpPr>
          <p:nvPr/>
        </p:nvSpPr>
        <p:spPr bwMode="auto">
          <a:xfrm>
            <a:off x="540775" y="933023"/>
            <a:ext cx="11485584" cy="659155"/>
          </a:xfrm>
          <a:prstGeom prst="rect">
            <a:avLst/>
          </a:prstGeom>
          <a:noFill/>
          <a:ln w="9525">
            <a:noFill/>
            <a:miter lim="800000"/>
            <a:headEnd/>
            <a:tailEnd/>
          </a:ln>
        </p:spPr>
        <p:txBody>
          <a:bodyPr wrap="square">
            <a:spAutoFit/>
          </a:bodyPr>
          <a:lstStyle/>
          <a:p>
            <a:pPr>
              <a:lnSpc>
                <a:spcPts val="2500"/>
              </a:lnSpc>
            </a:pPr>
            <a:r>
              <a:rPr lang="en-US" sz="3000" b="0">
                <a:latin typeface="Calibri" panose="020F0502020204030204" pitchFamily="34" charset="0"/>
                <a:cs typeface="Calibri" panose="020F0502020204030204" pitchFamily="34" charset="0"/>
              </a:rPr>
              <a:t>Is Fear of Loss Keeping You From Growth Opportunities?</a:t>
            </a:r>
          </a:p>
          <a:p>
            <a:pPr lvl="0"/>
            <a:r>
              <a:rPr lang="en-US" sz="1600" b="0">
                <a:solidFill>
                  <a:srgbClr val="000000"/>
                </a:solidFill>
                <a:latin typeface="Calibri" panose="020F0502020204030204" pitchFamily="34" charset="0"/>
                <a:cs typeface="Calibri" panose="020F0502020204030204" pitchFamily="34" charset="0"/>
              </a:rPr>
              <a:t>Average Annual Returns (S&amp;P 500 Index 1926–2025)</a:t>
            </a:r>
          </a:p>
        </p:txBody>
      </p:sp>
      <p:sp>
        <p:nvSpPr>
          <p:cNvPr id="6" name="Rectangle 3138"/>
          <p:cNvSpPr>
            <a:spLocks noChangeArrowheads="1"/>
          </p:cNvSpPr>
          <p:nvPr/>
        </p:nvSpPr>
        <p:spPr bwMode="auto">
          <a:xfrm>
            <a:off x="749829" y="6180596"/>
            <a:ext cx="11031794" cy="230832"/>
          </a:xfrm>
          <a:prstGeom prst="rect">
            <a:avLst/>
          </a:prstGeom>
          <a:noFill/>
          <a:ln w="9525">
            <a:noFill/>
            <a:miter lim="800000"/>
            <a:headEnd/>
            <a:tailEnd/>
          </a:ln>
        </p:spPr>
        <p:txBody>
          <a:bodyPr wrap="square">
            <a:spAutoFit/>
          </a:bodyPr>
          <a:lstStyle/>
          <a:p>
            <a:r>
              <a:rPr lang="en-US" sz="900">
                <a:solidFill>
                  <a:srgbClr val="000000"/>
                </a:solidFill>
                <a:latin typeface="Calibri" panose="020F0502020204030204" pitchFamily="34" charset="0"/>
                <a:cs typeface="Calibri" panose="020F0502020204030204" pitchFamily="34" charset="0"/>
              </a:rPr>
              <a:t>PAST PERFORMANCE DOES NOT GUARANTEE FUTURE RESULTS. </a:t>
            </a:r>
            <a:r>
              <a:rPr lang="en-US" sz="900" b="0">
                <a:solidFill>
                  <a:srgbClr val="000000"/>
                </a:solidFill>
                <a:latin typeface="Calibri" panose="020F0502020204030204" pitchFamily="34" charset="0"/>
                <a:cs typeface="Calibri" panose="020F0502020204030204" pitchFamily="34" charset="0"/>
              </a:rPr>
              <a:t>Source: Morningstar, 2026.</a:t>
            </a:r>
          </a:p>
        </p:txBody>
      </p:sp>
      <p:sp>
        <p:nvSpPr>
          <p:cNvPr id="7" name="TextBox 6"/>
          <p:cNvSpPr txBox="1"/>
          <p:nvPr/>
        </p:nvSpPr>
        <p:spPr>
          <a:xfrm>
            <a:off x="869844" y="1705959"/>
            <a:ext cx="2377440" cy="307777"/>
          </a:xfrm>
          <a:prstGeom prst="rect">
            <a:avLst/>
          </a:prstGeom>
          <a:noFill/>
        </p:spPr>
        <p:txBody>
          <a:bodyPr wrap="square" rtlCol="0">
            <a:spAutoFit/>
          </a:bodyPr>
          <a:lstStyle/>
          <a:p>
            <a:r>
              <a:rPr lang="en-US" sz="1400" b="0">
                <a:latin typeface="Calibri" panose="020F0502020204030204" pitchFamily="34" charset="0"/>
                <a:cs typeface="Calibri" panose="020F0502020204030204" pitchFamily="34" charset="0"/>
              </a:rPr>
              <a:t>Recessions </a:t>
            </a:r>
          </a:p>
        </p:txBody>
      </p:sp>
      <p:sp>
        <p:nvSpPr>
          <p:cNvPr id="8" name="Rectangle 7"/>
          <p:cNvSpPr/>
          <p:nvPr/>
        </p:nvSpPr>
        <p:spPr bwMode="auto">
          <a:xfrm>
            <a:off x="664104" y="1774122"/>
            <a:ext cx="171450" cy="171450"/>
          </a:xfrm>
          <a:prstGeom prst="rect">
            <a:avLst/>
          </a:prstGeom>
          <a:solidFill>
            <a:schemeClr val="bg1">
              <a:lumMod val="85000"/>
            </a:schemeClr>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Calibri" panose="020F0502020204030204" pitchFamily="34" charset="0"/>
            </a:endParaRPr>
          </a:p>
        </p:txBody>
      </p:sp>
      <p:sp>
        <p:nvSpPr>
          <p:cNvPr id="3" name="Slide Number Placeholder 2">
            <a:extLst>
              <a:ext uri="{FF2B5EF4-FFF2-40B4-BE49-F238E27FC236}">
                <a16:creationId xmlns:a16="http://schemas.microsoft.com/office/drawing/2014/main" id="{F11A4547-9941-E848-643A-48D633506929}"/>
              </a:ext>
            </a:extLst>
          </p:cNvPr>
          <p:cNvSpPr>
            <a:spLocks noGrp="1"/>
          </p:cNvSpPr>
          <p:nvPr>
            <p:ph type="sldNum" sz="quarter" idx="4"/>
          </p:nvPr>
        </p:nvSpPr>
        <p:spPr/>
        <p:txBody>
          <a:bodyPr/>
          <a:lstStyle/>
          <a:p>
            <a:pPr>
              <a:defRPr/>
            </a:pPr>
            <a:fld id="{098F27AE-F8A1-453E-8C2F-3FD5FC6AA2AE}" type="slidenum">
              <a:rPr lang="en-US" smtClean="0"/>
              <a:pPr>
                <a:defRPr/>
              </a:pPr>
              <a:t>13</a:t>
            </a:fld>
            <a:endParaRPr lang="en-US"/>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5DCE30-889D-70E5-7CF3-AA56D41D8FB5}"/>
              </a:ext>
            </a:extLst>
          </p:cNvPr>
          <p:cNvPicPr>
            <a:picLocks noChangeAspect="1"/>
          </p:cNvPicPr>
          <p:nvPr/>
        </p:nvPicPr>
        <p:blipFill>
          <a:blip r:embed="rId3"/>
          <a:stretch>
            <a:fillRect/>
          </a:stretch>
        </p:blipFill>
        <p:spPr>
          <a:xfrm>
            <a:off x="6824" y="522026"/>
            <a:ext cx="12192000" cy="5732060"/>
          </a:xfrm>
          <a:prstGeom prst="rect">
            <a:avLst/>
          </a:prstGeom>
        </p:spPr>
      </p:pic>
      <p:sp>
        <p:nvSpPr>
          <p:cNvPr id="8" name="TextBox 7"/>
          <p:cNvSpPr txBox="1"/>
          <p:nvPr/>
        </p:nvSpPr>
        <p:spPr>
          <a:xfrm>
            <a:off x="2890462" y="6171087"/>
            <a:ext cx="6101138" cy="400110"/>
          </a:xfrm>
          <a:prstGeom prst="rect">
            <a:avLst/>
          </a:prstGeom>
          <a:noFill/>
        </p:spPr>
        <p:txBody>
          <a:bodyPr wrap="square" rtlCol="0">
            <a:spAutoFit/>
          </a:bodyPr>
          <a:lstStyle/>
          <a:p>
            <a:r>
              <a:rPr lang="en-US" sz="1000" b="0">
                <a:solidFill>
                  <a:schemeClr val="bg1"/>
                </a:solidFill>
                <a:latin typeface="Calibri" panose="020F0502020204030204" pitchFamily="34" charset="0"/>
              </a:rPr>
              <a:t>PAST PERFORMANCE DOES NOT GUARANTEE FUTURE RESULTS. Indices are unmanaged and not available for direct investment. Source: Morningstar, 12/23</a:t>
            </a:r>
          </a:p>
        </p:txBody>
      </p:sp>
      <p:sp>
        <p:nvSpPr>
          <p:cNvPr id="2" name="Rectangle 24">
            <a:extLst>
              <a:ext uri="{FF2B5EF4-FFF2-40B4-BE49-F238E27FC236}">
                <a16:creationId xmlns:a16="http://schemas.microsoft.com/office/drawing/2014/main" id="{8A0B8245-DDB0-037E-0544-DF77A82D0F82}"/>
              </a:ext>
            </a:extLst>
          </p:cNvPr>
          <p:cNvSpPr>
            <a:spLocks noChangeArrowheads="1"/>
          </p:cNvSpPr>
          <p:nvPr/>
        </p:nvSpPr>
        <p:spPr bwMode="auto">
          <a:xfrm>
            <a:off x="3093194" y="6567861"/>
            <a:ext cx="6019800" cy="215444"/>
          </a:xfrm>
          <a:prstGeom prst="rect">
            <a:avLst/>
          </a:prstGeom>
          <a:noFill/>
          <a:ln w="9525">
            <a:noFill/>
            <a:miter lim="800000"/>
            <a:headEnd/>
            <a:tailEnd/>
          </a:ln>
          <a:effectLst/>
        </p:spPr>
        <p:txBody>
          <a:bodyPr anchor="ctr">
            <a:spAutoFit/>
          </a:bodyPr>
          <a:lstStyle/>
          <a:p>
            <a:pPr algn="ctr" eaLnBrk="0" hangingPunct="0">
              <a:defRPr/>
            </a:pPr>
            <a:r>
              <a:rPr lang="en-US" sz="800" b="0">
                <a:solidFill>
                  <a:schemeClr val="bg1"/>
                </a:solidFill>
                <a:latin typeface="Calibri" panose="020F0502020204030204" pitchFamily="34" charset="0"/>
                <a:cs typeface="ＭＳ Ｐゴシック"/>
              </a:rPr>
              <a:t>Copyright © 2024 by Hartford Funds. </a:t>
            </a:r>
            <a:endParaRPr lang="en-US" sz="800" b="0" i="0">
              <a:solidFill>
                <a:schemeClr val="bg1"/>
              </a:solidFill>
              <a:latin typeface="Calibri" panose="020F0502020204030204" pitchFamily="34" charset="0"/>
              <a:cs typeface="ＭＳ Ｐゴシック"/>
            </a:endParaRPr>
          </a:p>
        </p:txBody>
      </p:sp>
      <p:graphicFrame>
        <p:nvGraphicFramePr>
          <p:cNvPr id="5" name="Table 4">
            <a:extLst>
              <a:ext uri="{FF2B5EF4-FFF2-40B4-BE49-F238E27FC236}">
                <a16:creationId xmlns:a16="http://schemas.microsoft.com/office/drawing/2014/main" id="{DCC7B2F8-5671-933A-61DC-801C93E3F69D}"/>
              </a:ext>
            </a:extLst>
          </p:cNvPr>
          <p:cNvGraphicFramePr>
            <a:graphicFrameLocks noGrp="1"/>
          </p:cNvGraphicFramePr>
          <p:nvPr>
            <p:extLst>
              <p:ext uri="{D42A27DB-BD31-4B8C-83A1-F6EECF244321}">
                <p14:modId xmlns:p14="http://schemas.microsoft.com/office/powerpoint/2010/main" val="4249849162"/>
              </p:ext>
            </p:extLst>
          </p:nvPr>
        </p:nvGraphicFramePr>
        <p:xfrm>
          <a:off x="504481" y="1825009"/>
          <a:ext cx="5177425" cy="3285196"/>
        </p:xfrm>
        <a:graphic>
          <a:graphicData uri="http://schemas.openxmlformats.org/drawingml/2006/table">
            <a:tbl>
              <a:tblPr firstRow="1" bandRow="1">
                <a:tableStyleId>{5C22544A-7EE6-4342-B048-85BDC9FD1C3A}</a:tableStyleId>
              </a:tblPr>
              <a:tblGrid>
                <a:gridCol w="1662784">
                  <a:extLst>
                    <a:ext uri="{9D8B030D-6E8A-4147-A177-3AD203B41FA5}">
                      <a16:colId xmlns:a16="http://schemas.microsoft.com/office/drawing/2014/main" val="13598483"/>
                    </a:ext>
                  </a:extLst>
                </a:gridCol>
                <a:gridCol w="801112">
                  <a:extLst>
                    <a:ext uri="{9D8B030D-6E8A-4147-A177-3AD203B41FA5}">
                      <a16:colId xmlns:a16="http://schemas.microsoft.com/office/drawing/2014/main" val="1498330815"/>
                    </a:ext>
                  </a:extLst>
                </a:gridCol>
                <a:gridCol w="1476690">
                  <a:extLst>
                    <a:ext uri="{9D8B030D-6E8A-4147-A177-3AD203B41FA5}">
                      <a16:colId xmlns:a16="http://schemas.microsoft.com/office/drawing/2014/main" val="3030781910"/>
                    </a:ext>
                  </a:extLst>
                </a:gridCol>
                <a:gridCol w="1236839">
                  <a:extLst>
                    <a:ext uri="{9D8B030D-6E8A-4147-A177-3AD203B41FA5}">
                      <a16:colId xmlns:a16="http://schemas.microsoft.com/office/drawing/2014/main" val="1151198818"/>
                    </a:ext>
                  </a:extLst>
                </a:gridCol>
              </a:tblGrid>
              <a:tr h="442910">
                <a:tc gridSpan="2">
                  <a:txBody>
                    <a:bodyPr/>
                    <a:lstStyle/>
                    <a:p>
                      <a:pPr algn="ctr"/>
                      <a:r>
                        <a:rPr lang="en-US">
                          <a:latin typeface="Calibri" panose="020F0502020204030204" pitchFamily="34" charset="0"/>
                          <a:cs typeface="Calibri" panose="020F0502020204030204" pitchFamily="34" charset="0"/>
                        </a:rPr>
                        <a:t>POSITIVE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98FE4"/>
                    </a:solidFill>
                  </a:tcPr>
                </a:tc>
                <a:tc hMerge="1">
                  <a:txBody>
                    <a:bodyPr/>
                    <a:lstStyle/>
                    <a:p>
                      <a:endParaRPr lang="en-US"/>
                    </a:p>
                  </a:txBody>
                  <a:tcPr/>
                </a:tc>
                <a:tc gridSpan="2">
                  <a:txBody>
                    <a:bodyPr/>
                    <a:lstStyle/>
                    <a:p>
                      <a:pPr algn="ctr"/>
                      <a:r>
                        <a:rPr lang="en-US">
                          <a:latin typeface="Calibri" panose="020F0502020204030204" pitchFamily="34" charset="0"/>
                          <a:cs typeface="Calibri" panose="020F0502020204030204" pitchFamily="34" charset="0"/>
                        </a:rPr>
                        <a:t>NEGATIVE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98FE4"/>
                    </a:solidFill>
                  </a:tcPr>
                </a:tc>
                <a:tc hMerge="1">
                  <a:txBody>
                    <a:bodyPr/>
                    <a:lstStyle/>
                    <a:p>
                      <a:endParaRPr lang="en-US"/>
                    </a:p>
                  </a:txBody>
                  <a:tcPr/>
                </a:tc>
                <a:extLst>
                  <a:ext uri="{0D108BD9-81ED-4DB2-BD59-A6C34878D82A}">
                    <a16:rowId xmlns:a16="http://schemas.microsoft.com/office/drawing/2014/main" val="2270356457"/>
                  </a:ext>
                </a:extLst>
              </a:tr>
              <a:tr h="640080">
                <a:tc>
                  <a:txBody>
                    <a:bodyPr/>
                    <a:lstStyle/>
                    <a:p>
                      <a:r>
                        <a:rPr lang="en-US" sz="1400" b="1">
                          <a:solidFill>
                            <a:schemeClr val="bg1"/>
                          </a:solidFill>
                          <a:latin typeface="Calibri" panose="020F0502020204030204" pitchFamily="34" charset="0"/>
                          <a:cs typeface="Calibri" panose="020F0502020204030204" pitchFamily="34" charset="0"/>
                        </a:rPr>
                        <a:t>Number of </a:t>
                      </a:r>
                      <a:br>
                        <a:rPr lang="en-US" sz="1400" b="1">
                          <a:solidFill>
                            <a:schemeClr val="bg1"/>
                          </a:solidFill>
                          <a:latin typeface="Calibri" panose="020F0502020204030204" pitchFamily="34" charset="0"/>
                          <a:cs typeface="Calibri" panose="020F0502020204030204" pitchFamily="34" charset="0"/>
                        </a:rPr>
                      </a:br>
                      <a:r>
                        <a:rPr lang="en-US" sz="1400" b="1">
                          <a:solidFill>
                            <a:schemeClr val="bg1"/>
                          </a:solidFill>
                          <a:latin typeface="Calibri" panose="020F0502020204030204" pitchFamily="34" charset="0"/>
                          <a:cs typeface="Calibri" panose="020F0502020204030204" pitchFamily="34" charset="0"/>
                        </a:rPr>
                        <a:t>Positive Years: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2600" b="1">
                          <a:solidFill>
                            <a:schemeClr val="bg1"/>
                          </a:solidFill>
                          <a:latin typeface="Calibri" panose="020F0502020204030204" pitchFamily="34" charset="0"/>
                          <a:cs typeface="Calibri" panose="020F0502020204030204" pitchFamily="34" charset="0"/>
                        </a:rPr>
                        <a:t>74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400" b="1">
                          <a:solidFill>
                            <a:schemeClr val="bg1"/>
                          </a:solidFill>
                          <a:latin typeface="Calibri" panose="020F0502020204030204" pitchFamily="34" charset="0"/>
                          <a:cs typeface="Calibri" panose="020F0502020204030204" pitchFamily="34" charset="0"/>
                        </a:rPr>
                        <a:t>Number of </a:t>
                      </a:r>
                      <a:br>
                        <a:rPr lang="en-US" sz="1400" b="1">
                          <a:solidFill>
                            <a:schemeClr val="bg1"/>
                          </a:solidFill>
                          <a:latin typeface="Calibri" panose="020F0502020204030204" pitchFamily="34" charset="0"/>
                          <a:cs typeface="Calibri" panose="020F0502020204030204" pitchFamily="34" charset="0"/>
                        </a:rPr>
                      </a:br>
                      <a:r>
                        <a:rPr lang="en-US" sz="1400" b="1">
                          <a:solidFill>
                            <a:schemeClr val="bg1"/>
                          </a:solidFill>
                          <a:latin typeface="Calibri" panose="020F0502020204030204" pitchFamily="34" charset="0"/>
                          <a:cs typeface="Calibri" panose="020F0502020204030204" pitchFamily="34" charset="0"/>
                        </a:rPr>
                        <a:t>Negative Years: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2600" b="1">
                          <a:solidFill>
                            <a:schemeClr val="bg1"/>
                          </a:solidFill>
                          <a:latin typeface="Calibri" panose="020F0502020204030204" pitchFamily="34" charset="0"/>
                          <a:cs typeface="Calibri" panose="020F0502020204030204" pitchFamily="34" charset="0"/>
                        </a:rPr>
                        <a:t>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61895302"/>
                  </a:ext>
                </a:extLst>
              </a:tr>
              <a:tr h="640080">
                <a:tc>
                  <a:txBody>
                    <a:bodyPr/>
                    <a:lstStyle/>
                    <a:p>
                      <a:r>
                        <a:rPr lang="en-US" sz="1400" b="1">
                          <a:solidFill>
                            <a:schemeClr val="bg1"/>
                          </a:solidFill>
                          <a:latin typeface="Calibri" panose="020F0502020204030204" pitchFamily="34" charset="0"/>
                          <a:cs typeface="Calibri" panose="020F0502020204030204" pitchFamily="34" charset="0"/>
                        </a:rPr>
                        <a:t>Percentage of Positive Years: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2600" b="1">
                          <a:solidFill>
                            <a:schemeClr val="bg1"/>
                          </a:solidFill>
                          <a:latin typeface="Calibri" panose="020F0502020204030204" pitchFamily="34" charset="0"/>
                          <a:cs typeface="Calibri" panose="020F0502020204030204" pitchFamily="34" charset="0"/>
                        </a:rPr>
                        <a:t>74%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400" b="1">
                          <a:solidFill>
                            <a:schemeClr val="bg1"/>
                          </a:solidFill>
                          <a:latin typeface="Calibri" panose="020F0502020204030204" pitchFamily="34" charset="0"/>
                          <a:cs typeface="Calibri" panose="020F0502020204030204" pitchFamily="34" charset="0"/>
                        </a:rPr>
                        <a:t>Percentage of Negative Years: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2600" b="1">
                          <a:solidFill>
                            <a:schemeClr val="bg1"/>
                          </a:solidFill>
                          <a:latin typeface="Calibri" panose="020F0502020204030204" pitchFamily="34" charset="0"/>
                          <a:cs typeface="Calibri" panose="020F0502020204030204" pitchFamily="34" charset="0"/>
                        </a:rPr>
                        <a:t>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37770667"/>
                  </a:ext>
                </a:extLst>
              </a:tr>
              <a:tr h="1119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Calibri" panose="020F0502020204030204" pitchFamily="34" charset="0"/>
                          <a:cs typeface="Calibri" panose="020F0502020204030204" pitchFamily="34" charset="0"/>
                        </a:rPr>
                        <a:t>Number of Years When Gains Were Greater Than 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2600" b="1">
                          <a:solidFill>
                            <a:schemeClr val="bg1"/>
                          </a:solidFill>
                          <a:latin typeface="Calibri" panose="020F0502020204030204" pitchFamily="34" charset="0"/>
                          <a:cs typeface="Calibri" panose="020F0502020204030204" pitchFamily="34" charset="0"/>
                        </a:rPr>
                        <a:t>38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Calibri" panose="020F0502020204030204" pitchFamily="34" charset="0"/>
                          <a:cs typeface="Calibri" panose="020F0502020204030204" pitchFamily="34" charset="0"/>
                        </a:rPr>
                        <a:t>Number of Years When Losses Were Greater Than 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2600" b="1">
                          <a:solidFill>
                            <a:schemeClr val="bg1"/>
                          </a:solidFill>
                          <a:latin typeface="Calibri" panose="020F0502020204030204" pitchFamily="34" charset="0"/>
                          <a:cs typeface="Calibri" panose="020F0502020204030204" pitchFamily="34" charset="0"/>
                        </a:rPr>
                        <a:t>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00880168"/>
                  </a:ext>
                </a:extLst>
              </a:tr>
              <a:tr h="442910">
                <a:tc gridSpan="4">
                  <a:txBody>
                    <a:bodyPr/>
                    <a:lstStyle/>
                    <a:p>
                      <a:pPr algn="ctr"/>
                      <a:r>
                        <a:rPr lang="en-US" sz="1800">
                          <a:solidFill>
                            <a:schemeClr val="bg1"/>
                          </a:solidFill>
                          <a:latin typeface="Calibri" panose="020F0502020204030204" pitchFamily="34" charset="0"/>
                          <a:cs typeface="Calibri" panose="020F0502020204030204" pitchFamily="34" charset="0"/>
                        </a:rPr>
                        <a:t>AVERAGE ANNUAL RETURN: </a:t>
                      </a:r>
                      <a:r>
                        <a:rPr lang="en-US" sz="1800" b="1">
                          <a:solidFill>
                            <a:schemeClr val="bg1"/>
                          </a:solidFill>
                          <a:latin typeface="Calibri" panose="020F0502020204030204" pitchFamily="34" charset="0"/>
                          <a:cs typeface="Calibri" panose="020F0502020204030204" pitchFamily="34" charset="0"/>
                        </a:rPr>
                        <a:t>10.5%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98FE4"/>
                    </a:solidFill>
                  </a:tcPr>
                </a:tc>
                <a:tc hMerge="1">
                  <a:txBody>
                    <a:bodyPr/>
                    <a:lstStyle/>
                    <a:p>
                      <a:endParaRPr lang="en-US">
                        <a:latin typeface="Calibri" panose="020F0502020204030204" pitchFamily="34" charset="0"/>
                        <a:cs typeface="Calibri" panose="020F0502020204030204" pitchFamily="34" charset="0"/>
                      </a:endParaRPr>
                    </a:p>
                  </a:txBody>
                  <a:tcPr/>
                </a:tc>
                <a:tc hMerge="1">
                  <a:txBody>
                    <a:bodyPr/>
                    <a:lstStyle/>
                    <a:p>
                      <a:endParaRPr lang="en-US">
                        <a:latin typeface="Calibri" panose="020F0502020204030204" pitchFamily="34" charset="0"/>
                        <a:cs typeface="Calibri" panose="020F0502020204030204" pitchFamily="34" charset="0"/>
                      </a:endParaRPr>
                    </a:p>
                  </a:txBody>
                  <a:tcPr/>
                </a:tc>
                <a:tc hMerge="1">
                  <a:txBody>
                    <a:bodyPr/>
                    <a:lstStyle/>
                    <a:p>
                      <a:endParaRPr lang="en-US">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793562279"/>
                  </a:ext>
                </a:extLst>
              </a:tr>
            </a:tbl>
          </a:graphicData>
        </a:graphic>
      </p:graphicFrame>
      <p:sp>
        <p:nvSpPr>
          <p:cNvPr id="9" name="Text Box 3">
            <a:extLst>
              <a:ext uri="{FF2B5EF4-FFF2-40B4-BE49-F238E27FC236}">
                <a16:creationId xmlns:a16="http://schemas.microsoft.com/office/drawing/2014/main" id="{E55B6C2F-15D5-6AC7-89AF-138EAEFE7E84}"/>
              </a:ext>
            </a:extLst>
          </p:cNvPr>
          <p:cNvSpPr txBox="1">
            <a:spLocks noChangeArrowheads="1"/>
          </p:cNvSpPr>
          <p:nvPr/>
        </p:nvSpPr>
        <p:spPr bwMode="auto">
          <a:xfrm>
            <a:off x="416474" y="1204894"/>
            <a:ext cx="10825018" cy="400110"/>
          </a:xfrm>
          <a:prstGeom prst="rect">
            <a:avLst/>
          </a:prstGeom>
          <a:noFill/>
          <a:ln w="9525">
            <a:noFill/>
            <a:miter lim="800000"/>
            <a:headEnd/>
            <a:tailEnd/>
          </a:ln>
        </p:spPr>
        <p:txBody>
          <a:bodyPr wrap="square">
            <a:spAutoFit/>
          </a:bodyPr>
          <a:lstStyle/>
          <a:p>
            <a:r>
              <a:rPr lang="en-US" sz="2000" b="0">
                <a:solidFill>
                  <a:schemeClr val="bg1"/>
                </a:solidFill>
                <a:latin typeface="Calibri" panose="020F0502020204030204" pitchFamily="34" charset="0"/>
                <a:cs typeface="Calibri" panose="020F0502020204030204" pitchFamily="34" charset="0"/>
              </a:rPr>
              <a:t>S&amp;P 500 Index Stats (1926-2025)</a:t>
            </a:r>
          </a:p>
        </p:txBody>
      </p:sp>
      <p:sp>
        <p:nvSpPr>
          <p:cNvPr id="7" name="TextBox 6">
            <a:extLst>
              <a:ext uri="{FF2B5EF4-FFF2-40B4-BE49-F238E27FC236}">
                <a16:creationId xmlns:a16="http://schemas.microsoft.com/office/drawing/2014/main" id="{B6ECFBC7-7D71-0C03-86C0-D1109604E28F}"/>
              </a:ext>
            </a:extLst>
          </p:cNvPr>
          <p:cNvSpPr txBox="1"/>
          <p:nvPr/>
        </p:nvSpPr>
        <p:spPr>
          <a:xfrm>
            <a:off x="416474" y="5631865"/>
            <a:ext cx="6216650" cy="230832"/>
          </a:xfrm>
          <a:prstGeom prst="rect">
            <a:avLst/>
          </a:prstGeom>
          <a:noFill/>
        </p:spPr>
        <p:txBody>
          <a:bodyPr wrap="square">
            <a:spAutoFit/>
          </a:bodyPr>
          <a:lstStyle/>
          <a:p>
            <a:r>
              <a:rPr lang="en-US" sz="900" b="0">
                <a:solidFill>
                  <a:schemeClr val="bg1"/>
                </a:solidFill>
                <a:latin typeface="Calibri" panose="020F0502020204030204" pitchFamily="34" charset="0"/>
                <a:cs typeface="Calibri" panose="020F0502020204030204" pitchFamily="34" charset="0"/>
              </a:rPr>
              <a:t>Source: Morningstar, 2026</a:t>
            </a:r>
          </a:p>
        </p:txBody>
      </p:sp>
      <p:sp>
        <p:nvSpPr>
          <p:cNvPr id="3" name="Slide Number Placeholder 2">
            <a:extLst>
              <a:ext uri="{FF2B5EF4-FFF2-40B4-BE49-F238E27FC236}">
                <a16:creationId xmlns:a16="http://schemas.microsoft.com/office/drawing/2014/main" id="{C4418543-2C27-2406-3476-E685C0E0207E}"/>
              </a:ext>
            </a:extLst>
          </p:cNvPr>
          <p:cNvSpPr>
            <a:spLocks noGrp="1"/>
          </p:cNvSpPr>
          <p:nvPr>
            <p:ph type="sldNum" sz="quarter" idx="4"/>
          </p:nvPr>
        </p:nvSpPr>
        <p:spPr/>
        <p:txBody>
          <a:bodyPr/>
          <a:lstStyle/>
          <a:p>
            <a:pPr>
              <a:defRPr/>
            </a:pPr>
            <a:fld id="{098F27AE-F8A1-453E-8C2F-3FD5FC6AA2AE}" type="slidenum">
              <a:rPr lang="en-US" smtClean="0"/>
              <a:pPr>
                <a:defRPr/>
              </a:pPr>
              <a:t>14</a:t>
            </a:fld>
            <a:endParaRPr lang="en-US"/>
          </a:p>
        </p:txBody>
      </p:sp>
    </p:spTree>
    <p:extLst>
      <p:ext uri="{BB962C8B-B14F-4D97-AF65-F5344CB8AC3E}">
        <p14:creationId xmlns:p14="http://schemas.microsoft.com/office/powerpoint/2010/main" val="255532121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6AB1FE-F802-D159-A208-C7467B25A104}"/>
              </a:ext>
            </a:extLst>
          </p:cNvPr>
          <p:cNvPicPr>
            <a:picLocks noChangeAspect="1"/>
          </p:cNvPicPr>
          <p:nvPr/>
        </p:nvPicPr>
        <p:blipFill>
          <a:blip r:embed="rId3"/>
          <a:stretch>
            <a:fillRect/>
          </a:stretch>
        </p:blipFill>
        <p:spPr>
          <a:xfrm>
            <a:off x="0" y="0"/>
            <a:ext cx="12824688" cy="6250267"/>
          </a:xfrm>
          <a:prstGeom prst="rect">
            <a:avLst/>
          </a:prstGeom>
        </p:spPr>
      </p:pic>
      <p:sp>
        <p:nvSpPr>
          <p:cNvPr id="5" name="Google Shape;115;p9">
            <a:extLst>
              <a:ext uri="{FF2B5EF4-FFF2-40B4-BE49-F238E27FC236}">
                <a16:creationId xmlns:a16="http://schemas.microsoft.com/office/drawing/2014/main" id="{B09B7B04-E773-6AD9-6764-A2C3AAEDA419}"/>
              </a:ext>
            </a:extLst>
          </p:cNvPr>
          <p:cNvSpPr/>
          <p:nvPr/>
        </p:nvSpPr>
        <p:spPr>
          <a:xfrm>
            <a:off x="727935" y="1324896"/>
            <a:ext cx="3477412" cy="3536475"/>
          </a:xfrm>
          <a:prstGeom prst="rect">
            <a:avLst/>
          </a:prstGeom>
          <a:solidFill>
            <a:srgbClr val="008975"/>
          </a:solidFill>
          <a:ln>
            <a:noFill/>
          </a:ln>
        </p:spPr>
        <p:txBody>
          <a:bodyPr spcFirstLastPara="1" wrap="square" lIns="91425" tIns="45700" rIns="91425" bIns="45700" anchor="ctr" anchorCtr="0">
            <a:noAutofit/>
          </a:bodyPr>
          <a:lstStyle/>
          <a:p>
            <a:pPr algn="ctr" defTabSz="914400" fontAlgn="base"/>
            <a:endParaRPr sz="140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7" name="Google Shape;116;p9">
            <a:extLst>
              <a:ext uri="{FF2B5EF4-FFF2-40B4-BE49-F238E27FC236}">
                <a16:creationId xmlns:a16="http://schemas.microsoft.com/office/drawing/2014/main" id="{02941548-B3EA-F26D-7DDE-4FF32F243516}"/>
              </a:ext>
            </a:extLst>
          </p:cNvPr>
          <p:cNvSpPr/>
          <p:nvPr/>
        </p:nvSpPr>
        <p:spPr>
          <a:xfrm>
            <a:off x="1192154" y="1782825"/>
            <a:ext cx="2492332" cy="2546111"/>
          </a:xfrm>
          <a:prstGeom prst="rect">
            <a:avLst/>
          </a:prstGeom>
          <a:noFill/>
          <a:ln w="25400" cap="flat" cmpd="sng">
            <a:solidFill>
              <a:srgbClr val="FBAB18"/>
            </a:solidFill>
            <a:prstDash val="solid"/>
            <a:round/>
            <a:headEnd type="none" w="sm" len="sm"/>
            <a:tailEnd type="none" w="sm" len="sm"/>
          </a:ln>
        </p:spPr>
        <p:txBody>
          <a:bodyPr spcFirstLastPara="1" wrap="square" lIns="91425" tIns="45700" rIns="91425" bIns="45700" anchor="ctr" anchorCtr="0">
            <a:noAutofit/>
          </a:bodyPr>
          <a:lstStyle/>
          <a:p>
            <a:pPr algn="ctr" defTabSz="914400">
              <a:defRPr/>
            </a:pPr>
            <a:endParaRPr sz="1400" kern="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 name="Title 2">
            <a:extLst>
              <a:ext uri="{FF2B5EF4-FFF2-40B4-BE49-F238E27FC236}">
                <a16:creationId xmlns:a16="http://schemas.microsoft.com/office/drawing/2014/main" id="{31C80574-42C2-141B-713B-3ACD5C70082C}"/>
              </a:ext>
            </a:extLst>
          </p:cNvPr>
          <p:cNvSpPr txBox="1">
            <a:spLocks/>
          </p:cNvSpPr>
          <p:nvPr/>
        </p:nvSpPr>
        <p:spPr>
          <a:xfrm>
            <a:off x="1086886" y="1698503"/>
            <a:ext cx="2174474" cy="1075177"/>
          </a:xfrm>
          <a:prstGeom prst="rect">
            <a:avLst/>
          </a:prstGeom>
          <a:solidFill>
            <a:srgbClr val="008975"/>
          </a:solidFill>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Calibri" panose="020F0502020204030204" pitchFamily="34" charset="0"/>
                <a:ea typeface="+mj-ea"/>
                <a:cs typeface="+mj-cs"/>
              </a:rPr>
              <a:t>Maintaining Perspective</a:t>
            </a:r>
          </a:p>
        </p:txBody>
      </p:sp>
      <p:sp>
        <p:nvSpPr>
          <p:cNvPr id="4" name="Slide Number Placeholder 3">
            <a:extLst>
              <a:ext uri="{FF2B5EF4-FFF2-40B4-BE49-F238E27FC236}">
                <a16:creationId xmlns:a16="http://schemas.microsoft.com/office/drawing/2014/main" id="{8DE26369-1627-104B-2F99-6B8EF7D78987}"/>
              </a:ext>
            </a:extLst>
          </p:cNvPr>
          <p:cNvSpPr>
            <a:spLocks noGrp="1"/>
          </p:cNvSpPr>
          <p:nvPr>
            <p:ph type="sldNum" sz="quarter" idx="4"/>
          </p:nvPr>
        </p:nvSpPr>
        <p:spPr/>
        <p:txBody>
          <a:bodyPr/>
          <a:lstStyle/>
          <a:p>
            <a:pPr>
              <a:defRPr/>
            </a:pPr>
            <a:fld id="{098F27AE-F8A1-453E-8C2F-3FD5FC6AA2AE}" type="slidenum">
              <a:rPr lang="en-US" smtClean="0"/>
              <a:pPr>
                <a:defRPr/>
              </a:pPr>
              <a:t>15</a:t>
            </a:fld>
            <a:endParaRPr lang="en-US"/>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48F92-A773-45CC-BC6D-17474553169F}"/>
              </a:ext>
            </a:extLst>
          </p:cNvPr>
          <p:cNvSpPr/>
          <p:nvPr/>
        </p:nvSpPr>
        <p:spPr>
          <a:xfrm>
            <a:off x="-129092" y="528320"/>
            <a:ext cx="12321092" cy="5720080"/>
          </a:xfrm>
          <a:prstGeom prst="rect">
            <a:avLst/>
          </a:prstGeom>
          <a:solidFill>
            <a:srgbClr val="0E224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0" name="Title 9">
            <a:extLst>
              <a:ext uri="{FF2B5EF4-FFF2-40B4-BE49-F238E27FC236}">
                <a16:creationId xmlns:a16="http://schemas.microsoft.com/office/drawing/2014/main" id="{35232210-B950-B956-F6FB-D1F4FD64F1C2}"/>
              </a:ext>
            </a:extLst>
          </p:cNvPr>
          <p:cNvSpPr>
            <a:spLocks noGrp="1"/>
          </p:cNvSpPr>
          <p:nvPr>
            <p:ph type="title" idx="4294967295"/>
          </p:nvPr>
        </p:nvSpPr>
        <p:spPr>
          <a:xfrm>
            <a:off x="1679636" y="2604889"/>
            <a:ext cx="8953926" cy="797850"/>
          </a:xfrm>
          <a:prstGeom prst="rect">
            <a:avLst/>
          </a:prstGeom>
        </p:spPr>
        <p:txBody>
          <a:bodyPr lIns="0" tIns="0" rIns="0" bIns="0"/>
          <a:lstStyle/>
          <a:p>
            <a:pPr algn="ctr" rtl="0" fontAlgn="base"/>
            <a:r>
              <a:rPr lang="en-US" sz="3600" b="0" kern="1200">
                <a:effectLst/>
                <a:latin typeface="Calibri" panose="020F0502020204030204" pitchFamily="34" charset="0"/>
                <a:ea typeface="+mn-ea"/>
                <a:cs typeface="Calibri" panose="020F0502020204030204" pitchFamily="34" charset="0"/>
              </a:rPr>
              <a:t>How to Maintain Perspective</a:t>
            </a:r>
            <a:endParaRPr lang="en-US">
              <a:effectLst/>
              <a:latin typeface="Calibri" panose="020F0502020204030204" pitchFamily="34" charset="0"/>
            </a:endParaRPr>
          </a:p>
        </p:txBody>
      </p:sp>
      <p:sp>
        <p:nvSpPr>
          <p:cNvPr id="3" name="TextBox 2">
            <a:extLst>
              <a:ext uri="{FF2B5EF4-FFF2-40B4-BE49-F238E27FC236}">
                <a16:creationId xmlns:a16="http://schemas.microsoft.com/office/drawing/2014/main" id="{47A71115-800D-E47C-FD80-2052BE615A0C}"/>
              </a:ext>
            </a:extLst>
          </p:cNvPr>
          <p:cNvSpPr txBox="1"/>
          <p:nvPr/>
        </p:nvSpPr>
        <p:spPr>
          <a:xfrm>
            <a:off x="3799912" y="3491838"/>
            <a:ext cx="6951360" cy="1508105"/>
          </a:xfrm>
          <a:prstGeom prst="rect">
            <a:avLst/>
          </a:prstGeom>
          <a:noFill/>
        </p:spPr>
        <p:txBody>
          <a:bodyPr wrap="square" rtlCol="0">
            <a:spAutoFit/>
          </a:bodyPr>
          <a:lstStyle/>
          <a:p>
            <a:pPr marL="342900" indent="-342900">
              <a:spcAft>
                <a:spcPts val="1200"/>
              </a:spcAft>
              <a:buClr>
                <a:srgbClr val="5990E4"/>
              </a:buClr>
              <a:buFont typeface="Wingdings" panose="05000000000000000000" pitchFamily="2" charset="2"/>
              <a:buChar char="§"/>
            </a:pPr>
            <a:r>
              <a:rPr lang="en-US" sz="2400" b="0">
                <a:solidFill>
                  <a:schemeClr val="bg1"/>
                </a:solidFill>
                <a:latin typeface="Calibri" panose="020F0502020204030204" pitchFamily="34" charset="0"/>
                <a:cs typeface="Calibri" panose="020F0502020204030204" pitchFamily="34" charset="0"/>
              </a:rPr>
              <a:t>Don’t overlook the positive</a:t>
            </a:r>
          </a:p>
          <a:p>
            <a:pPr marL="342900" indent="-342900">
              <a:spcAft>
                <a:spcPts val="1200"/>
              </a:spcAft>
              <a:buClr>
                <a:srgbClr val="5990E4"/>
              </a:buClr>
              <a:buFont typeface="Wingdings" panose="05000000000000000000" pitchFamily="2" charset="2"/>
              <a:buChar char="§"/>
            </a:pPr>
            <a:r>
              <a:rPr lang="en-US" sz="2400" b="0">
                <a:solidFill>
                  <a:schemeClr val="bg1"/>
                </a:solidFill>
                <a:latin typeface="Calibri" panose="020F0502020204030204" pitchFamily="34" charset="0"/>
                <a:cs typeface="Calibri" panose="020F0502020204030204" pitchFamily="34" charset="0"/>
              </a:rPr>
              <a:t>Have a plan</a:t>
            </a:r>
          </a:p>
          <a:p>
            <a:pPr marL="342900" indent="-342900">
              <a:buClr>
                <a:srgbClr val="5990E4"/>
              </a:buClr>
              <a:buFont typeface="Wingdings" panose="05000000000000000000" pitchFamily="2" charset="2"/>
              <a:buChar char="§"/>
            </a:pPr>
            <a:r>
              <a:rPr lang="en-US" sz="2400" b="0">
                <a:solidFill>
                  <a:schemeClr val="bg1"/>
                </a:solidFill>
                <a:latin typeface="Calibri" panose="020F0502020204030204" pitchFamily="34" charset="0"/>
                <a:cs typeface="Calibri" panose="020F0502020204030204" pitchFamily="34" charset="0"/>
              </a:rPr>
              <a:t>Volatility should be expected</a:t>
            </a:r>
          </a:p>
        </p:txBody>
      </p:sp>
      <p:pic>
        <p:nvPicPr>
          <p:cNvPr id="14" name="Graphic 13" descr="Clipboard Checked outline">
            <a:extLst>
              <a:ext uri="{FF2B5EF4-FFF2-40B4-BE49-F238E27FC236}">
                <a16:creationId xmlns:a16="http://schemas.microsoft.com/office/drawing/2014/main" id="{C9B0A2F8-8AE0-6243-E268-FFBC92C074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45163" y="1554500"/>
            <a:ext cx="1005840" cy="1005840"/>
          </a:xfrm>
          <a:prstGeom prst="rect">
            <a:avLst/>
          </a:prstGeom>
        </p:spPr>
      </p:pic>
      <p:sp>
        <p:nvSpPr>
          <p:cNvPr id="2" name="Slide Number Placeholder 1">
            <a:extLst>
              <a:ext uri="{FF2B5EF4-FFF2-40B4-BE49-F238E27FC236}">
                <a16:creationId xmlns:a16="http://schemas.microsoft.com/office/drawing/2014/main" id="{7714F960-D943-7E74-E674-EB51057B35F6}"/>
              </a:ext>
            </a:extLst>
          </p:cNvPr>
          <p:cNvSpPr>
            <a:spLocks noGrp="1"/>
          </p:cNvSpPr>
          <p:nvPr>
            <p:ph type="sldNum" sz="quarter" idx="4"/>
          </p:nvPr>
        </p:nvSpPr>
        <p:spPr/>
        <p:txBody>
          <a:bodyPr/>
          <a:lstStyle/>
          <a:p>
            <a:pPr>
              <a:defRPr/>
            </a:pPr>
            <a:fld id="{098F27AE-F8A1-453E-8C2F-3FD5FC6AA2AE}" type="slidenum">
              <a:rPr lang="en-US" smtClean="0"/>
              <a:pPr>
                <a:defRPr/>
              </a:pPr>
              <a:t>16</a:t>
            </a:fld>
            <a:endParaRPr lang="en-US"/>
          </a:p>
        </p:txBody>
      </p:sp>
    </p:spTree>
    <p:extLst>
      <p:ext uri="{BB962C8B-B14F-4D97-AF65-F5344CB8AC3E}">
        <p14:creationId xmlns:p14="http://schemas.microsoft.com/office/powerpoint/2010/main" val="268958534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5">
            <a:extLst>
              <a:ext uri="{FF2B5EF4-FFF2-40B4-BE49-F238E27FC236}">
                <a16:creationId xmlns:a16="http://schemas.microsoft.com/office/drawing/2014/main" id="{25D81F3C-60F8-6C0B-9034-01027696FBA3}"/>
              </a:ext>
            </a:extLst>
          </p:cNvPr>
          <p:cNvSpPr txBox="1">
            <a:spLocks/>
          </p:cNvSpPr>
          <p:nvPr/>
        </p:nvSpPr>
        <p:spPr>
          <a:xfrm>
            <a:off x="-1468006" y="761548"/>
            <a:ext cx="13006685" cy="721001"/>
          </a:xfrm>
          <a:prstGeom prst="rect">
            <a:avLst/>
          </a:prstGeom>
        </p:spPr>
        <p:txBody>
          <a:bodyPr lIns="0" tIns="0" rIns="0" bIns="0"/>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pPr algn="ctr">
              <a:spcAft>
                <a:spcPts val="1200"/>
              </a:spcAft>
              <a:buClr>
                <a:srgbClr val="5990E4"/>
              </a:buClr>
            </a:pPr>
            <a:r>
              <a:rPr lang="en-US" sz="3600" b="0">
                <a:solidFill>
                  <a:schemeClr val="tx1"/>
                </a:solidFill>
                <a:latin typeface="Calibri" panose="020F0502020204030204" pitchFamily="34" charset="0"/>
                <a:cs typeface="Calibri" panose="020F0502020204030204" pitchFamily="34" charset="0"/>
              </a:rPr>
              <a:t>			Don’t </a:t>
            </a:r>
            <a:r>
              <a:rPr lang="en-US" sz="3600" b="0" kern="1200">
                <a:solidFill>
                  <a:srgbClr val="000000"/>
                </a:solidFill>
                <a:effectLst/>
                <a:latin typeface="Calibri" panose="020F0502020204030204" pitchFamily="34" charset="0"/>
                <a:ea typeface="+mn-ea"/>
                <a:cs typeface="Calibri" panose="020F0502020204030204" pitchFamily="34" charset="0"/>
              </a:rPr>
              <a:t>Overlook the Positive: The Power of Patience</a:t>
            </a:r>
            <a:r>
              <a:rPr lang="en-US" sz="3600" b="0">
                <a:solidFill>
                  <a:srgbClr val="000000"/>
                </a:solidFill>
                <a:latin typeface="Calibri" panose="020F0502020204030204" pitchFamily="34" charset="0"/>
                <a:ea typeface="+mn-ea"/>
                <a:cs typeface="Calibri" panose="020F0502020204030204" pitchFamily="34" charset="0"/>
              </a:rPr>
              <a:t>			</a:t>
            </a:r>
            <a:endParaRPr lang="en-US" sz="2500" b="0">
              <a:solidFill>
                <a:schemeClr val="tx1"/>
              </a:solidFill>
              <a:latin typeface="Calibri" panose="020F0502020204030204" pitchFamily="34" charset="0"/>
              <a:cs typeface="Calibri" panose="020F0502020204030204" pitchFamily="34" charset="0"/>
            </a:endParaRPr>
          </a:p>
          <a:p>
            <a:pPr algn="ctr">
              <a:spcAft>
                <a:spcPts val="1200"/>
              </a:spcAft>
              <a:buClr>
                <a:srgbClr val="5990E4"/>
              </a:buClr>
            </a:pPr>
            <a:endParaRPr lang="en-US" sz="3600" b="0">
              <a:solidFill>
                <a:srgbClr val="000000"/>
              </a:solidFill>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FFA0C26C-A46E-FF88-8259-B4113FEFFA26}"/>
              </a:ext>
            </a:extLst>
          </p:cNvPr>
          <p:cNvSpPr txBox="1"/>
          <p:nvPr/>
        </p:nvSpPr>
        <p:spPr>
          <a:xfrm>
            <a:off x="2565457" y="3622207"/>
            <a:ext cx="2876763" cy="461665"/>
          </a:xfrm>
          <a:prstGeom prst="rect">
            <a:avLst/>
          </a:prstGeom>
          <a:noFill/>
        </p:spPr>
        <p:txBody>
          <a:bodyPr wrap="square" rtlCol="0">
            <a:spAutoFit/>
          </a:bodyPr>
          <a:lstStyle/>
          <a:p>
            <a:pPr algn="ctr"/>
            <a:r>
              <a:rPr lang="en-US" sz="1200" b="0">
                <a:solidFill>
                  <a:srgbClr val="000000"/>
                </a:solidFill>
                <a:latin typeface="Calibri" panose="020F0502020204030204" pitchFamily="34" charset="0"/>
                <a:cs typeface="Calibri" panose="020F0502020204030204" pitchFamily="34" charset="0"/>
              </a:rPr>
              <a:t>Electric cars</a:t>
            </a:r>
          </a:p>
          <a:p>
            <a:endParaRPr lang="en-US" sz="1200" b="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8CDC440-DE68-3437-C4FD-7DCC3CBED53A}"/>
              </a:ext>
            </a:extLst>
          </p:cNvPr>
          <p:cNvSpPr txBox="1"/>
          <p:nvPr/>
        </p:nvSpPr>
        <p:spPr>
          <a:xfrm>
            <a:off x="6693467" y="3625527"/>
            <a:ext cx="2906951" cy="276999"/>
          </a:xfrm>
          <a:prstGeom prst="rect">
            <a:avLst/>
          </a:prstGeom>
          <a:noFill/>
        </p:spPr>
        <p:txBody>
          <a:bodyPr wrap="square" rtlCol="0">
            <a:spAutoFit/>
          </a:bodyPr>
          <a:lstStyle/>
          <a:p>
            <a:pPr algn="ctr"/>
            <a:r>
              <a:rPr lang="en-US" sz="1200" b="0">
                <a:solidFill>
                  <a:srgbClr val="000000"/>
                </a:solidFill>
                <a:latin typeface="Calibri" panose="020F0502020204030204" pitchFamily="34" charset="0"/>
                <a:cs typeface="Calibri" panose="020F0502020204030204" pitchFamily="34" charset="0"/>
              </a:rPr>
              <a:t>iPhone</a:t>
            </a:r>
          </a:p>
        </p:txBody>
      </p:sp>
      <p:sp>
        <p:nvSpPr>
          <p:cNvPr id="7" name="TextBox 6">
            <a:extLst>
              <a:ext uri="{FF2B5EF4-FFF2-40B4-BE49-F238E27FC236}">
                <a16:creationId xmlns:a16="http://schemas.microsoft.com/office/drawing/2014/main" id="{6D23089E-56AC-8867-8FE8-BB06182EA2DD}"/>
              </a:ext>
            </a:extLst>
          </p:cNvPr>
          <p:cNvSpPr txBox="1"/>
          <p:nvPr/>
        </p:nvSpPr>
        <p:spPr>
          <a:xfrm>
            <a:off x="6755146" y="5910936"/>
            <a:ext cx="2864866" cy="276999"/>
          </a:xfrm>
          <a:prstGeom prst="rect">
            <a:avLst/>
          </a:prstGeom>
          <a:noFill/>
        </p:spPr>
        <p:txBody>
          <a:bodyPr wrap="square" rtlCol="0">
            <a:spAutoFit/>
          </a:bodyPr>
          <a:lstStyle/>
          <a:p>
            <a:pPr algn="ctr"/>
            <a:r>
              <a:rPr lang="en-US" sz="1200" b="0">
                <a:solidFill>
                  <a:srgbClr val="000000"/>
                </a:solidFill>
                <a:latin typeface="Calibri" panose="020F0502020204030204" pitchFamily="34" charset="0"/>
              </a:rPr>
              <a:t>AI</a:t>
            </a:r>
          </a:p>
        </p:txBody>
      </p:sp>
      <p:sp>
        <p:nvSpPr>
          <p:cNvPr id="13" name="TextBox 12">
            <a:extLst>
              <a:ext uri="{FF2B5EF4-FFF2-40B4-BE49-F238E27FC236}">
                <a16:creationId xmlns:a16="http://schemas.microsoft.com/office/drawing/2014/main" id="{267DABA3-4234-E15C-98A7-B7FCD2949C01}"/>
              </a:ext>
            </a:extLst>
          </p:cNvPr>
          <p:cNvSpPr txBox="1"/>
          <p:nvPr/>
        </p:nvSpPr>
        <p:spPr>
          <a:xfrm>
            <a:off x="2571988" y="5912622"/>
            <a:ext cx="2876763" cy="276999"/>
          </a:xfrm>
          <a:prstGeom prst="rect">
            <a:avLst/>
          </a:prstGeom>
          <a:noFill/>
        </p:spPr>
        <p:txBody>
          <a:bodyPr wrap="square" rtlCol="0">
            <a:spAutoFit/>
          </a:bodyPr>
          <a:lstStyle/>
          <a:p>
            <a:pPr algn="ctr"/>
            <a:r>
              <a:rPr lang="en-US" sz="1200" b="0">
                <a:solidFill>
                  <a:srgbClr val="000000"/>
                </a:solidFill>
                <a:latin typeface="Calibri" panose="020F0502020204030204" pitchFamily="34" charset="0"/>
              </a:rPr>
              <a:t>Video conferencing calls</a:t>
            </a:r>
          </a:p>
        </p:txBody>
      </p:sp>
      <p:sp>
        <p:nvSpPr>
          <p:cNvPr id="3" name="Slide Number Placeholder 2">
            <a:extLst>
              <a:ext uri="{FF2B5EF4-FFF2-40B4-BE49-F238E27FC236}">
                <a16:creationId xmlns:a16="http://schemas.microsoft.com/office/drawing/2014/main" id="{F70380ED-C80D-0270-2999-B702F3B51D10}"/>
              </a:ext>
            </a:extLst>
          </p:cNvPr>
          <p:cNvSpPr>
            <a:spLocks noGrp="1"/>
          </p:cNvSpPr>
          <p:nvPr>
            <p:ph type="sldNum" sz="quarter" idx="4"/>
          </p:nvPr>
        </p:nvSpPr>
        <p:spPr/>
        <p:txBody>
          <a:bodyPr/>
          <a:lstStyle/>
          <a:p>
            <a:pPr>
              <a:defRPr/>
            </a:pPr>
            <a:fld id="{098F27AE-F8A1-453E-8C2F-3FD5FC6AA2AE}" type="slidenum">
              <a:rPr lang="en-US" smtClean="0"/>
              <a:pPr>
                <a:defRPr/>
              </a:pPr>
              <a:t>17</a:t>
            </a:fld>
            <a:endParaRPr lang="en-US"/>
          </a:p>
        </p:txBody>
      </p:sp>
      <p:pic>
        <p:nvPicPr>
          <p:cNvPr id="2" name="Picture 1">
            <a:extLst>
              <a:ext uri="{FF2B5EF4-FFF2-40B4-BE49-F238E27FC236}">
                <a16:creationId xmlns:a16="http://schemas.microsoft.com/office/drawing/2014/main" id="{F48CED31-962E-FA64-43BB-3D94DEF24B73}"/>
              </a:ext>
            </a:extLst>
          </p:cNvPr>
          <p:cNvPicPr>
            <a:picLocks noChangeAspect="1"/>
          </p:cNvPicPr>
          <p:nvPr/>
        </p:nvPicPr>
        <p:blipFill>
          <a:blip r:embed="rId3"/>
          <a:stretch>
            <a:fillRect/>
          </a:stretch>
        </p:blipFill>
        <p:spPr>
          <a:xfrm>
            <a:off x="2595341" y="1683708"/>
            <a:ext cx="2849880" cy="1927860"/>
          </a:xfrm>
          <a:prstGeom prst="rect">
            <a:avLst/>
          </a:prstGeom>
        </p:spPr>
      </p:pic>
      <p:pic>
        <p:nvPicPr>
          <p:cNvPr id="9" name="Picture 8">
            <a:extLst>
              <a:ext uri="{FF2B5EF4-FFF2-40B4-BE49-F238E27FC236}">
                <a16:creationId xmlns:a16="http://schemas.microsoft.com/office/drawing/2014/main" id="{B2F97F17-41A2-4405-9822-8E3A5956C5E7}"/>
              </a:ext>
            </a:extLst>
          </p:cNvPr>
          <p:cNvPicPr>
            <a:picLocks noChangeAspect="1"/>
          </p:cNvPicPr>
          <p:nvPr/>
        </p:nvPicPr>
        <p:blipFill>
          <a:blip r:embed="rId4"/>
          <a:stretch>
            <a:fillRect/>
          </a:stretch>
        </p:blipFill>
        <p:spPr>
          <a:xfrm>
            <a:off x="2608151" y="3902526"/>
            <a:ext cx="2865120" cy="1897380"/>
          </a:xfrm>
          <a:prstGeom prst="rect">
            <a:avLst/>
          </a:prstGeom>
        </p:spPr>
      </p:pic>
      <p:pic>
        <p:nvPicPr>
          <p:cNvPr id="11" name="Picture 10">
            <a:extLst>
              <a:ext uri="{FF2B5EF4-FFF2-40B4-BE49-F238E27FC236}">
                <a16:creationId xmlns:a16="http://schemas.microsoft.com/office/drawing/2014/main" id="{B36AF3C7-707C-6548-49E0-306965BBAA75}"/>
              </a:ext>
            </a:extLst>
          </p:cNvPr>
          <p:cNvPicPr>
            <a:picLocks noChangeAspect="1"/>
          </p:cNvPicPr>
          <p:nvPr/>
        </p:nvPicPr>
        <p:blipFill>
          <a:blip r:embed="rId5"/>
          <a:stretch>
            <a:fillRect/>
          </a:stretch>
        </p:blipFill>
        <p:spPr>
          <a:xfrm>
            <a:off x="6680629" y="1717207"/>
            <a:ext cx="2903220" cy="1905000"/>
          </a:xfrm>
          <a:prstGeom prst="rect">
            <a:avLst/>
          </a:prstGeom>
        </p:spPr>
      </p:pic>
      <p:pic>
        <p:nvPicPr>
          <p:cNvPr id="12" name="Picture 11">
            <a:extLst>
              <a:ext uri="{FF2B5EF4-FFF2-40B4-BE49-F238E27FC236}">
                <a16:creationId xmlns:a16="http://schemas.microsoft.com/office/drawing/2014/main" id="{DBA149B8-86E2-A6C0-23BB-C405573422D2}"/>
              </a:ext>
            </a:extLst>
          </p:cNvPr>
          <p:cNvPicPr>
            <a:picLocks noChangeAspect="1"/>
          </p:cNvPicPr>
          <p:nvPr/>
        </p:nvPicPr>
        <p:blipFill>
          <a:blip r:embed="rId6"/>
          <a:stretch>
            <a:fillRect/>
          </a:stretch>
        </p:blipFill>
        <p:spPr>
          <a:xfrm>
            <a:off x="6680629" y="3902526"/>
            <a:ext cx="2865120" cy="1912620"/>
          </a:xfrm>
          <a:prstGeom prst="rect">
            <a:avLst/>
          </a:prstGeom>
        </p:spPr>
      </p:pic>
    </p:spTree>
    <p:extLst>
      <p:ext uri="{BB962C8B-B14F-4D97-AF65-F5344CB8AC3E}">
        <p14:creationId xmlns:p14="http://schemas.microsoft.com/office/powerpoint/2010/main" val="33413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E89E37-E585-FCE6-0AB3-28A998D7090C}"/>
              </a:ext>
            </a:extLst>
          </p:cNvPr>
          <p:cNvSpPr>
            <a:spLocks noGrp="1"/>
          </p:cNvSpPr>
          <p:nvPr>
            <p:ph type="title" idx="4294967295"/>
          </p:nvPr>
        </p:nvSpPr>
        <p:spPr>
          <a:xfrm>
            <a:off x="637782" y="862129"/>
            <a:ext cx="10515600" cy="647700"/>
          </a:xfrm>
          <a:prstGeom prst="rect">
            <a:avLst/>
          </a:prstGeom>
        </p:spPr>
        <p:txBody>
          <a:bodyPr/>
          <a:lstStyle/>
          <a:p>
            <a:pPr algn="ctr" rtl="0" fontAlgn="base"/>
            <a:r>
              <a:rPr lang="en-US" sz="3600" b="0" kern="1200">
                <a:solidFill>
                  <a:srgbClr val="000000"/>
                </a:solidFill>
                <a:effectLst/>
                <a:latin typeface="Calibri" panose="020F0502020204030204" pitchFamily="34" charset="0"/>
                <a:ea typeface="+mn-ea"/>
                <a:cs typeface="Calibri" panose="020F0502020204030204" pitchFamily="34" charset="0"/>
              </a:rPr>
              <a:t>Don’t Overlook the Positive: Innovation Doesn’t Stop</a:t>
            </a:r>
            <a:endParaRPr lang="en-US" b="0">
              <a:effectLst/>
              <a:latin typeface="Calibri" panose="020F0502020204030204" pitchFamily="34" charset="0"/>
            </a:endParaRPr>
          </a:p>
        </p:txBody>
      </p:sp>
      <p:sp>
        <p:nvSpPr>
          <p:cNvPr id="16" name="TextBox 15">
            <a:extLst>
              <a:ext uri="{FF2B5EF4-FFF2-40B4-BE49-F238E27FC236}">
                <a16:creationId xmlns:a16="http://schemas.microsoft.com/office/drawing/2014/main" id="{013C1EA4-29DF-46C3-8F32-6FFEE23C11A8}"/>
              </a:ext>
            </a:extLst>
          </p:cNvPr>
          <p:cNvSpPr txBox="1"/>
          <p:nvPr/>
        </p:nvSpPr>
        <p:spPr>
          <a:xfrm>
            <a:off x="6674783" y="3622207"/>
            <a:ext cx="2876763" cy="276999"/>
          </a:xfrm>
          <a:prstGeom prst="rect">
            <a:avLst/>
          </a:prstGeom>
          <a:noFill/>
        </p:spPr>
        <p:txBody>
          <a:bodyPr wrap="square" rtlCol="0">
            <a:spAutoFit/>
          </a:bodyPr>
          <a:lstStyle/>
          <a:p>
            <a:pPr algn="ctr"/>
            <a:r>
              <a:rPr lang="en-US" sz="1200" b="0">
                <a:solidFill>
                  <a:srgbClr val="000000"/>
                </a:solidFill>
                <a:latin typeface="Calibri" panose="020F0502020204030204" pitchFamily="34" charset="0"/>
                <a:cs typeface="Calibri" panose="020F0502020204030204" pitchFamily="34" charset="0"/>
              </a:rPr>
              <a:t>Blood Tests Catch Problems Earlier</a:t>
            </a:r>
          </a:p>
        </p:txBody>
      </p:sp>
      <p:sp>
        <p:nvSpPr>
          <p:cNvPr id="21" name="TextBox 20">
            <a:extLst>
              <a:ext uri="{FF2B5EF4-FFF2-40B4-BE49-F238E27FC236}">
                <a16:creationId xmlns:a16="http://schemas.microsoft.com/office/drawing/2014/main" id="{3563BE1D-F028-486B-9C42-909E434815C7}"/>
              </a:ext>
            </a:extLst>
          </p:cNvPr>
          <p:cNvSpPr txBox="1"/>
          <p:nvPr/>
        </p:nvSpPr>
        <p:spPr>
          <a:xfrm>
            <a:off x="2541800" y="3625527"/>
            <a:ext cx="2906951" cy="276999"/>
          </a:xfrm>
          <a:prstGeom prst="rect">
            <a:avLst/>
          </a:prstGeom>
          <a:noFill/>
        </p:spPr>
        <p:txBody>
          <a:bodyPr wrap="square" rtlCol="0">
            <a:spAutoFit/>
          </a:bodyPr>
          <a:lstStyle/>
          <a:p>
            <a:pPr algn="ctr"/>
            <a:r>
              <a:rPr lang="en-US" sz="1200" b="0">
                <a:solidFill>
                  <a:srgbClr val="000000"/>
                </a:solidFill>
                <a:latin typeface="Calibri" panose="020F0502020204030204" pitchFamily="34" charset="0"/>
                <a:cs typeface="Calibri" panose="020F0502020204030204" pitchFamily="34" charset="0"/>
              </a:rPr>
              <a:t>Scaling Up the Future of Air Travel</a:t>
            </a:r>
          </a:p>
        </p:txBody>
      </p:sp>
      <p:sp>
        <p:nvSpPr>
          <p:cNvPr id="20" name="TextBox 19">
            <a:extLst>
              <a:ext uri="{FF2B5EF4-FFF2-40B4-BE49-F238E27FC236}">
                <a16:creationId xmlns:a16="http://schemas.microsoft.com/office/drawing/2014/main" id="{7F77A6EB-9312-4267-89F3-36F448E4CC16}"/>
              </a:ext>
            </a:extLst>
          </p:cNvPr>
          <p:cNvSpPr txBox="1"/>
          <p:nvPr/>
        </p:nvSpPr>
        <p:spPr>
          <a:xfrm>
            <a:off x="6688471" y="5910936"/>
            <a:ext cx="2864866" cy="276999"/>
          </a:xfrm>
          <a:prstGeom prst="rect">
            <a:avLst/>
          </a:prstGeom>
          <a:noFill/>
        </p:spPr>
        <p:txBody>
          <a:bodyPr wrap="square" rtlCol="0">
            <a:spAutoFit/>
          </a:bodyPr>
          <a:lstStyle/>
          <a:p>
            <a:pPr algn="ctr"/>
            <a:r>
              <a:rPr lang="en-US" sz="1200" b="0">
                <a:solidFill>
                  <a:srgbClr val="000000"/>
                </a:solidFill>
                <a:latin typeface="Calibri" panose="020F0502020204030204" pitchFamily="34" charset="0"/>
              </a:rPr>
              <a:t>AI Helpers That Make Everyday Life Easier</a:t>
            </a:r>
          </a:p>
        </p:txBody>
      </p:sp>
      <p:sp>
        <p:nvSpPr>
          <p:cNvPr id="5" name="TextBox 4">
            <a:extLst>
              <a:ext uri="{FF2B5EF4-FFF2-40B4-BE49-F238E27FC236}">
                <a16:creationId xmlns:a16="http://schemas.microsoft.com/office/drawing/2014/main" id="{CC6CAF5D-0022-0237-98C6-3FD5A45C407B}"/>
              </a:ext>
            </a:extLst>
          </p:cNvPr>
          <p:cNvSpPr txBox="1"/>
          <p:nvPr/>
        </p:nvSpPr>
        <p:spPr>
          <a:xfrm>
            <a:off x="2571988" y="5912622"/>
            <a:ext cx="2876763" cy="276999"/>
          </a:xfrm>
          <a:prstGeom prst="rect">
            <a:avLst/>
          </a:prstGeom>
          <a:noFill/>
        </p:spPr>
        <p:txBody>
          <a:bodyPr wrap="square" rtlCol="0">
            <a:spAutoFit/>
          </a:bodyPr>
          <a:lstStyle/>
          <a:p>
            <a:pPr algn="ctr"/>
            <a:r>
              <a:rPr lang="en-US" sz="1200" b="0">
                <a:solidFill>
                  <a:srgbClr val="000000"/>
                </a:solidFill>
                <a:latin typeface="Calibri" panose="020F0502020204030204" pitchFamily="34" charset="0"/>
              </a:rPr>
              <a:t>A Smarter Kind of Helper for the Home</a:t>
            </a:r>
          </a:p>
        </p:txBody>
      </p:sp>
      <p:sp>
        <p:nvSpPr>
          <p:cNvPr id="2" name="Slide Number Placeholder 1">
            <a:extLst>
              <a:ext uri="{FF2B5EF4-FFF2-40B4-BE49-F238E27FC236}">
                <a16:creationId xmlns:a16="http://schemas.microsoft.com/office/drawing/2014/main" id="{33B06F11-F822-DFA7-91CA-34630749010C}"/>
              </a:ext>
            </a:extLst>
          </p:cNvPr>
          <p:cNvSpPr>
            <a:spLocks noGrp="1"/>
          </p:cNvSpPr>
          <p:nvPr>
            <p:ph type="sldNum" sz="quarter" idx="4"/>
          </p:nvPr>
        </p:nvSpPr>
        <p:spPr/>
        <p:txBody>
          <a:bodyPr/>
          <a:lstStyle/>
          <a:p>
            <a:pPr>
              <a:defRPr/>
            </a:pPr>
            <a:fld id="{098F27AE-F8A1-453E-8C2F-3FD5FC6AA2AE}" type="slidenum">
              <a:rPr lang="en-US" smtClean="0"/>
              <a:pPr>
                <a:defRPr/>
              </a:pPr>
              <a:t>18</a:t>
            </a:fld>
            <a:endParaRPr lang="en-US"/>
          </a:p>
        </p:txBody>
      </p:sp>
      <p:pic>
        <p:nvPicPr>
          <p:cNvPr id="4" name="Picture 3">
            <a:extLst>
              <a:ext uri="{FF2B5EF4-FFF2-40B4-BE49-F238E27FC236}">
                <a16:creationId xmlns:a16="http://schemas.microsoft.com/office/drawing/2014/main" id="{9D126B6A-ECFE-C260-DF37-4A9A757E5E10}"/>
              </a:ext>
            </a:extLst>
          </p:cNvPr>
          <p:cNvPicPr>
            <a:picLocks noChangeAspect="1"/>
          </p:cNvPicPr>
          <p:nvPr/>
        </p:nvPicPr>
        <p:blipFill>
          <a:blip r:embed="rId3"/>
          <a:stretch>
            <a:fillRect/>
          </a:stretch>
        </p:blipFill>
        <p:spPr>
          <a:xfrm>
            <a:off x="6717084" y="1689054"/>
            <a:ext cx="2872740" cy="1927860"/>
          </a:xfrm>
          <a:prstGeom prst="rect">
            <a:avLst/>
          </a:prstGeom>
        </p:spPr>
      </p:pic>
      <p:pic>
        <p:nvPicPr>
          <p:cNvPr id="6" name="Picture 5">
            <a:extLst>
              <a:ext uri="{FF2B5EF4-FFF2-40B4-BE49-F238E27FC236}">
                <a16:creationId xmlns:a16="http://schemas.microsoft.com/office/drawing/2014/main" id="{E3CF1BD7-5ECF-9A15-EC1C-122639295729}"/>
              </a:ext>
            </a:extLst>
          </p:cNvPr>
          <p:cNvPicPr>
            <a:picLocks noChangeAspect="1"/>
          </p:cNvPicPr>
          <p:nvPr/>
        </p:nvPicPr>
        <p:blipFill>
          <a:blip r:embed="rId4"/>
          <a:stretch>
            <a:fillRect/>
          </a:stretch>
        </p:blipFill>
        <p:spPr>
          <a:xfrm>
            <a:off x="6713274" y="3975949"/>
            <a:ext cx="2880360" cy="1920240"/>
          </a:xfrm>
          <a:prstGeom prst="rect">
            <a:avLst/>
          </a:prstGeom>
        </p:spPr>
      </p:pic>
      <p:pic>
        <p:nvPicPr>
          <p:cNvPr id="7" name="Picture 6">
            <a:extLst>
              <a:ext uri="{FF2B5EF4-FFF2-40B4-BE49-F238E27FC236}">
                <a16:creationId xmlns:a16="http://schemas.microsoft.com/office/drawing/2014/main" id="{AA0EEAF5-023F-AB61-B592-39E130F673E0}"/>
              </a:ext>
            </a:extLst>
          </p:cNvPr>
          <p:cNvPicPr>
            <a:picLocks noChangeAspect="1"/>
          </p:cNvPicPr>
          <p:nvPr/>
        </p:nvPicPr>
        <p:blipFill>
          <a:blip r:embed="rId5"/>
          <a:stretch>
            <a:fillRect/>
          </a:stretch>
        </p:blipFill>
        <p:spPr>
          <a:xfrm>
            <a:off x="2576011" y="3980460"/>
            <a:ext cx="2872740" cy="1920240"/>
          </a:xfrm>
          <a:prstGeom prst="rect">
            <a:avLst/>
          </a:prstGeom>
        </p:spPr>
      </p:pic>
      <p:pic>
        <p:nvPicPr>
          <p:cNvPr id="8" name="Picture 7">
            <a:extLst>
              <a:ext uri="{FF2B5EF4-FFF2-40B4-BE49-F238E27FC236}">
                <a16:creationId xmlns:a16="http://schemas.microsoft.com/office/drawing/2014/main" id="{3045EC67-8995-BFDA-9C02-976E1643F265}"/>
              </a:ext>
            </a:extLst>
          </p:cNvPr>
          <p:cNvPicPr>
            <a:picLocks noChangeAspect="1"/>
          </p:cNvPicPr>
          <p:nvPr/>
        </p:nvPicPr>
        <p:blipFill>
          <a:blip r:embed="rId6"/>
          <a:stretch>
            <a:fillRect/>
          </a:stretch>
        </p:blipFill>
        <p:spPr>
          <a:xfrm>
            <a:off x="2571462" y="1701967"/>
            <a:ext cx="2872740" cy="1920240"/>
          </a:xfrm>
          <a:prstGeom prst="rect">
            <a:avLst/>
          </a:prstGeom>
        </p:spPr>
      </p:pic>
    </p:spTree>
    <p:extLst>
      <p:ext uri="{BB962C8B-B14F-4D97-AF65-F5344CB8AC3E}">
        <p14:creationId xmlns:p14="http://schemas.microsoft.com/office/powerpoint/2010/main" val="277609569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B99734B8-9814-1113-6320-8D71CCD7C185}"/>
              </a:ext>
            </a:extLst>
          </p:cNvPr>
          <p:cNvSpPr txBox="1">
            <a:spLocks/>
          </p:cNvSpPr>
          <p:nvPr/>
        </p:nvSpPr>
        <p:spPr>
          <a:xfrm>
            <a:off x="599370" y="763254"/>
            <a:ext cx="10993260" cy="679469"/>
          </a:xfrm>
          <a:prstGeom prst="rect">
            <a:avLst/>
          </a:prstGeom>
        </p:spPr>
        <p:txBody>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pPr algn="ctr"/>
            <a:r>
              <a:rPr lang="en-US" sz="3600" b="0" kern="1200">
                <a:solidFill>
                  <a:schemeClr val="tx1"/>
                </a:solidFill>
                <a:latin typeface="Calibri" panose="020F0502020204030204" pitchFamily="34" charset="0"/>
                <a:ea typeface="+mn-ea"/>
                <a:cs typeface="Calibri" panose="020F0502020204030204" pitchFamily="34" charset="0"/>
              </a:rPr>
              <a:t>Have a Plan: Why Staying Invested Matters</a:t>
            </a:r>
            <a:endParaRPr lang="en-US" sz="3600" b="0" kern="0">
              <a:solidFill>
                <a:schemeClr val="tx1"/>
              </a:solidFill>
              <a:latin typeface="Calibri" panose="020F0502020204030204" pitchFamily="34" charset="0"/>
            </a:endParaRPr>
          </a:p>
        </p:txBody>
      </p:sp>
      <p:sp>
        <p:nvSpPr>
          <p:cNvPr id="5" name="Rectangle 4">
            <a:extLst>
              <a:ext uri="{FF2B5EF4-FFF2-40B4-BE49-F238E27FC236}">
                <a16:creationId xmlns:a16="http://schemas.microsoft.com/office/drawing/2014/main" id="{08FAF347-19FD-7859-4292-8EDEED10E01E}"/>
              </a:ext>
            </a:extLst>
          </p:cNvPr>
          <p:cNvSpPr/>
          <p:nvPr/>
        </p:nvSpPr>
        <p:spPr>
          <a:xfrm>
            <a:off x="1055199" y="1537941"/>
            <a:ext cx="3729890" cy="553998"/>
          </a:xfrm>
          <a:prstGeom prst="rect">
            <a:avLst/>
          </a:prstGeom>
        </p:spPr>
        <p:txBody>
          <a:bodyPr wrap="square" lIns="0" tIns="0" rIns="0" bIns="0">
            <a:spAutoFit/>
          </a:bodyPr>
          <a:lstStyle/>
          <a:p>
            <a:r>
              <a:rPr lang="en-US" b="1">
                <a:latin typeface="Calibri" panose="020F0502020204030204" pitchFamily="34" charset="0"/>
              </a:rPr>
              <a:t>Good Days Happen in Bad Markets</a:t>
            </a:r>
          </a:p>
          <a:p>
            <a:r>
              <a:rPr lang="en-US" b="0">
                <a:latin typeface="Calibri" panose="020F0502020204030204" pitchFamily="34" charset="0"/>
              </a:rPr>
              <a:t>S&amp;P 500 Index Best Days (1996–2025)</a:t>
            </a:r>
          </a:p>
        </p:txBody>
      </p:sp>
      <p:pic>
        <p:nvPicPr>
          <p:cNvPr id="8" name="Picture 7" descr="A pie chart with numbers and symbols&#10;&#10;Description automatically generated">
            <a:extLst>
              <a:ext uri="{FF2B5EF4-FFF2-40B4-BE49-F238E27FC236}">
                <a16:creationId xmlns:a16="http://schemas.microsoft.com/office/drawing/2014/main" id="{790522A5-5B0D-42DA-3716-A11B6A1271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5" t="75115" r="-626" b="-6180"/>
          <a:stretch/>
        </p:blipFill>
        <p:spPr>
          <a:xfrm>
            <a:off x="914400" y="4731127"/>
            <a:ext cx="3828597" cy="947388"/>
          </a:xfrm>
          <a:prstGeom prst="rect">
            <a:avLst/>
          </a:prstGeom>
        </p:spPr>
      </p:pic>
      <p:sp>
        <p:nvSpPr>
          <p:cNvPr id="9" name="Rectangle 8">
            <a:extLst>
              <a:ext uri="{FF2B5EF4-FFF2-40B4-BE49-F238E27FC236}">
                <a16:creationId xmlns:a16="http://schemas.microsoft.com/office/drawing/2014/main" id="{53DDFBEC-9C3F-94CE-0A0A-785D1E60F557}"/>
              </a:ext>
            </a:extLst>
          </p:cNvPr>
          <p:cNvSpPr/>
          <p:nvPr/>
        </p:nvSpPr>
        <p:spPr>
          <a:xfrm>
            <a:off x="6192734" y="1534160"/>
            <a:ext cx="5497696" cy="646331"/>
          </a:xfrm>
          <a:prstGeom prst="rect">
            <a:avLst/>
          </a:prstGeom>
        </p:spPr>
        <p:txBody>
          <a:bodyPr wrap="square" lIns="0" tIns="0" rIns="0" bIns="0">
            <a:noAutofit/>
          </a:bodyPr>
          <a:lstStyle/>
          <a:p>
            <a:r>
              <a:rPr lang="en-US" b="1">
                <a:latin typeface="Calibri" panose="020F0502020204030204" pitchFamily="34" charset="0"/>
              </a:rPr>
              <a:t>Missing the Market’s Best Days Has Been Costly</a:t>
            </a:r>
          </a:p>
          <a:p>
            <a:r>
              <a:rPr lang="en-US" b="0">
                <a:latin typeface="Calibri" panose="020F0502020204030204" pitchFamily="34" charset="0"/>
              </a:rPr>
              <a:t>S&amp;P 500 Index Average Annual Total Returns (1996–2025)</a:t>
            </a:r>
          </a:p>
        </p:txBody>
      </p:sp>
      <p:sp>
        <p:nvSpPr>
          <p:cNvPr id="12" name="Rectangle 11">
            <a:extLst>
              <a:ext uri="{FF2B5EF4-FFF2-40B4-BE49-F238E27FC236}">
                <a16:creationId xmlns:a16="http://schemas.microsoft.com/office/drawing/2014/main" id="{F412B2AB-26D3-F899-8B25-95F4F5CC3940}"/>
              </a:ext>
            </a:extLst>
          </p:cNvPr>
          <p:cNvSpPr/>
          <p:nvPr/>
        </p:nvSpPr>
        <p:spPr>
          <a:xfrm>
            <a:off x="6116320" y="5923280"/>
            <a:ext cx="5328428" cy="400110"/>
          </a:xfrm>
          <a:prstGeom prst="rect">
            <a:avLst/>
          </a:prstGeom>
        </p:spPr>
        <p:txBody>
          <a:bodyPr wrap="square">
            <a:spAutoFit/>
          </a:bodyPr>
          <a:lstStyle/>
          <a:p>
            <a:pPr fontAlgn="auto">
              <a:spcBef>
                <a:spcPts val="0"/>
              </a:spcBef>
              <a:spcAft>
                <a:spcPts val="0"/>
              </a:spcAft>
            </a:pPr>
            <a:r>
              <a:rPr lang="en-US" sz="1000">
                <a:solidFill>
                  <a:prstClr val="black"/>
                </a:solidFill>
                <a:latin typeface="Calibri" panose="020F0502020204030204"/>
              </a:rPr>
              <a:t>Past performance does not guarantee future results. </a:t>
            </a:r>
            <a:r>
              <a:rPr lang="en-US" sz="1000" b="0">
                <a:solidFill>
                  <a:prstClr val="black"/>
                </a:solidFill>
                <a:latin typeface="Calibri" panose="020F0502020204030204"/>
              </a:rPr>
              <a:t>For illustrative purposes only. </a:t>
            </a:r>
          </a:p>
          <a:p>
            <a:pPr fontAlgn="auto">
              <a:spcBef>
                <a:spcPts val="0"/>
              </a:spcBef>
              <a:spcAft>
                <a:spcPts val="0"/>
              </a:spcAft>
            </a:pPr>
            <a:r>
              <a:rPr lang="en-US" sz="1000" b="0">
                <a:solidFill>
                  <a:prstClr val="black"/>
                </a:solidFill>
                <a:latin typeface="Calibri" panose="020F0502020204030204"/>
              </a:rPr>
              <a:t>Data Sources: Ned Davis Research and Morningstar, 2026</a:t>
            </a:r>
            <a:endParaRPr lang="en-US" sz="1000" b="0" baseline="30000">
              <a:solidFill>
                <a:prstClr val="black"/>
              </a:solidFill>
              <a:latin typeface="Calibri" panose="020F0502020204030204"/>
            </a:endParaRPr>
          </a:p>
        </p:txBody>
      </p:sp>
      <p:sp>
        <p:nvSpPr>
          <p:cNvPr id="13" name="Rectangle 12">
            <a:extLst>
              <a:ext uri="{FF2B5EF4-FFF2-40B4-BE49-F238E27FC236}">
                <a16:creationId xmlns:a16="http://schemas.microsoft.com/office/drawing/2014/main" id="{E3D8D56D-DB73-E9E9-A162-B855DDF898E2}"/>
              </a:ext>
            </a:extLst>
          </p:cNvPr>
          <p:cNvSpPr/>
          <p:nvPr/>
        </p:nvSpPr>
        <p:spPr>
          <a:xfrm>
            <a:off x="949960" y="5924776"/>
            <a:ext cx="4082783" cy="246221"/>
          </a:xfrm>
          <a:prstGeom prst="rect">
            <a:avLst/>
          </a:prstGeom>
        </p:spPr>
        <p:txBody>
          <a:bodyPr wrap="square">
            <a:spAutoFit/>
          </a:bodyPr>
          <a:lstStyle/>
          <a:p>
            <a:pPr fontAlgn="auto">
              <a:spcBef>
                <a:spcPts val="0"/>
              </a:spcBef>
              <a:spcAft>
                <a:spcPts val="0"/>
              </a:spcAft>
            </a:pPr>
            <a:r>
              <a:rPr lang="en-US" sz="1000" b="0">
                <a:solidFill>
                  <a:srgbClr val="000000"/>
                </a:solidFill>
                <a:latin typeface="Calibri" panose="020F0502020204030204" pitchFamily="34" charset="0"/>
              </a:rPr>
              <a:t>For illustrative purposes only. Data sources: Ned Davis Research, 2026</a:t>
            </a:r>
            <a:endParaRPr lang="en-US" sz="1000" b="0">
              <a:solidFill>
                <a:prstClr val="black"/>
              </a:solidFill>
              <a:latin typeface="Arial Narrow" panose="020B0606020202030204" pitchFamily="34" charset="0"/>
            </a:endParaRPr>
          </a:p>
        </p:txBody>
      </p:sp>
      <p:pic>
        <p:nvPicPr>
          <p:cNvPr id="14" name="Picture 13" descr="A screenshot of a video game&#10;&#10;AI-generated content may be incorrect.">
            <a:extLst>
              <a:ext uri="{FF2B5EF4-FFF2-40B4-BE49-F238E27FC236}">
                <a16:creationId xmlns:a16="http://schemas.microsoft.com/office/drawing/2014/main" id="{66C3B546-FCC8-AFDF-CEF7-ED33DBE1F6B0}"/>
              </a:ext>
            </a:extLst>
          </p:cNvPr>
          <p:cNvPicPr>
            <a:picLocks noChangeAspect="1"/>
          </p:cNvPicPr>
          <p:nvPr/>
        </p:nvPicPr>
        <p:blipFill>
          <a:blip r:embed="rId4">
            <a:extLst>
              <a:ext uri="{28A0092B-C50C-407E-A947-70E740481C1C}">
                <a14:useLocalDpi xmlns:a14="http://schemas.microsoft.com/office/drawing/2010/main" val="0"/>
              </a:ext>
            </a:extLst>
          </a:blip>
          <a:srcRect r="73168" b="57860"/>
          <a:stretch>
            <a:fillRect/>
          </a:stretch>
        </p:blipFill>
        <p:spPr>
          <a:xfrm>
            <a:off x="1412355" y="2310380"/>
            <a:ext cx="2473788" cy="2452120"/>
          </a:xfrm>
          <a:prstGeom prst="rect">
            <a:avLst/>
          </a:prstGeom>
        </p:spPr>
      </p:pic>
      <p:pic>
        <p:nvPicPr>
          <p:cNvPr id="6" name="Picture 5" descr="A screenshot of a video game&#10;&#10;AI-generated content may be incorrect.">
            <a:extLst>
              <a:ext uri="{FF2B5EF4-FFF2-40B4-BE49-F238E27FC236}">
                <a16:creationId xmlns:a16="http://schemas.microsoft.com/office/drawing/2014/main" id="{D7990C81-1DD4-C9E7-B109-CFC1CADACC30}"/>
              </a:ext>
            </a:extLst>
          </p:cNvPr>
          <p:cNvPicPr>
            <a:picLocks noChangeAspect="1"/>
          </p:cNvPicPr>
          <p:nvPr/>
        </p:nvPicPr>
        <p:blipFill>
          <a:blip r:embed="rId5">
            <a:extLst>
              <a:ext uri="{28A0092B-C50C-407E-A947-70E740481C1C}">
                <a14:useLocalDpi xmlns:a14="http://schemas.microsoft.com/office/drawing/2010/main" val="0"/>
              </a:ext>
            </a:extLst>
          </a:blip>
          <a:srcRect l="13506" r="7618" b="53519"/>
          <a:stretch>
            <a:fillRect/>
          </a:stretch>
        </p:blipFill>
        <p:spPr>
          <a:xfrm>
            <a:off x="6263278" y="2286000"/>
            <a:ext cx="5646782" cy="3790588"/>
          </a:xfrm>
          <a:prstGeom prst="rect">
            <a:avLst/>
          </a:prstGeom>
        </p:spPr>
      </p:pic>
      <p:sp>
        <p:nvSpPr>
          <p:cNvPr id="4" name="Slide Number Placeholder 3">
            <a:extLst>
              <a:ext uri="{FF2B5EF4-FFF2-40B4-BE49-F238E27FC236}">
                <a16:creationId xmlns:a16="http://schemas.microsoft.com/office/drawing/2014/main" id="{A510AD98-C695-935F-520A-500EAC686F02}"/>
              </a:ext>
            </a:extLst>
          </p:cNvPr>
          <p:cNvSpPr>
            <a:spLocks noGrp="1"/>
          </p:cNvSpPr>
          <p:nvPr>
            <p:ph type="sldNum" sz="quarter" idx="4"/>
          </p:nvPr>
        </p:nvSpPr>
        <p:spPr/>
        <p:txBody>
          <a:bodyPr/>
          <a:lstStyle/>
          <a:p>
            <a:pPr>
              <a:defRPr/>
            </a:pPr>
            <a:fld id="{098F27AE-F8A1-453E-8C2F-3FD5FC6AA2AE}" type="slidenum">
              <a:rPr lang="en-US" smtClean="0"/>
              <a:pPr>
                <a:defRPr/>
              </a:pPr>
              <a:t>19</a:t>
            </a:fld>
            <a:endParaRPr lang="en-US"/>
          </a:p>
        </p:txBody>
      </p:sp>
    </p:spTree>
    <p:extLst>
      <p:ext uri="{BB962C8B-B14F-4D97-AF65-F5344CB8AC3E}">
        <p14:creationId xmlns:p14="http://schemas.microsoft.com/office/powerpoint/2010/main" val="269195419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6">
            <a:extLst>
              <a:ext uri="{FF2B5EF4-FFF2-40B4-BE49-F238E27FC236}">
                <a16:creationId xmlns:a16="http://schemas.microsoft.com/office/drawing/2014/main" id="{31E48991-E308-3CCC-846C-C1F3B9C3CCB5}"/>
              </a:ext>
            </a:extLst>
          </p:cNvPr>
          <p:cNvSpPr>
            <a:spLocks noChangeArrowheads="1"/>
          </p:cNvSpPr>
          <p:nvPr/>
        </p:nvSpPr>
        <p:spPr bwMode="auto">
          <a:xfrm>
            <a:off x="1380968" y="2328736"/>
            <a:ext cx="3880706" cy="2771336"/>
          </a:xfrm>
          <a:prstGeom prst="rect">
            <a:avLst/>
          </a:prstGeom>
          <a:noFill/>
          <a:ln w="9525">
            <a:noFill/>
            <a:miter lim="800000"/>
            <a:headEnd/>
            <a:tailEnd/>
          </a:ln>
        </p:spPr>
        <p:txBody>
          <a:bodyPr wrap="square">
            <a:spAutoFit/>
          </a:bodyPr>
          <a:lstStyle/>
          <a:p>
            <a:pPr marL="342900" indent="-342900">
              <a:lnSpc>
                <a:spcPct val="107000"/>
              </a:lnSpc>
              <a:spcAft>
                <a:spcPts val="800"/>
              </a:spcAft>
              <a:buFont typeface="Wingdings" panose="05000000000000000000" pitchFamily="2" charset="2"/>
              <a:buChar char=""/>
              <a:tabLst>
                <a:tab pos="457200" algn="l"/>
                <a:tab pos="1390650" algn="l"/>
              </a:tabLst>
            </a:pPr>
            <a:r>
              <a:rPr lang="en-US" sz="1600" b="0">
                <a:latin typeface="Calibri" panose="020F0502020204030204" pitchFamily="34" charset="0"/>
                <a:ea typeface="Calibri" panose="020F0502020204030204" pitchFamily="34" charset="0"/>
                <a:cs typeface="Calibri" panose="020F0502020204030204" pitchFamily="34" charset="0"/>
              </a:rPr>
              <a:t>Multidisciplinary research program that works with business, government, and non-government organizations</a:t>
            </a:r>
            <a:endParaRPr lang="en-US" sz="1600" b="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 pos="1390650" algn="l"/>
              </a:tabLst>
            </a:pPr>
            <a:r>
              <a:rPr lang="en-US" sz="1600" b="0">
                <a:latin typeface="Calibri" panose="020F0502020204030204" pitchFamily="34" charset="0"/>
                <a:ea typeface="Calibri" panose="020F0502020204030204" pitchFamily="34" charset="0"/>
                <a:cs typeface="Calibri" panose="020F0502020204030204" pitchFamily="34" charset="0"/>
              </a:rPr>
              <a:t>Seeks to understand longevity challenges and opportunities</a:t>
            </a:r>
          </a:p>
          <a:p>
            <a:pPr marL="342900" indent="-342900">
              <a:lnSpc>
                <a:spcPct val="107000"/>
              </a:lnSpc>
              <a:spcAft>
                <a:spcPts val="800"/>
              </a:spcAft>
              <a:buFont typeface="Wingdings" panose="05000000000000000000" pitchFamily="2" charset="2"/>
              <a:buChar char=""/>
              <a:tabLst>
                <a:tab pos="457200" algn="l"/>
                <a:tab pos="1390650" algn="l"/>
              </a:tabLst>
            </a:pPr>
            <a:r>
              <a:rPr lang="en-US" sz="1600" b="0">
                <a:latin typeface="Calibri" panose="020F0502020204030204" pitchFamily="34" charset="0"/>
                <a:ea typeface="Calibri" panose="020F0502020204030204" pitchFamily="34" charset="0"/>
                <a:cs typeface="Calibri" panose="020F0502020204030204" pitchFamily="34" charset="0"/>
              </a:rPr>
              <a:t>Invents solutions enabling people to do more throughout their lives </a:t>
            </a:r>
          </a:p>
          <a:p>
            <a:pPr marL="342900" indent="-342900">
              <a:lnSpc>
                <a:spcPct val="107000"/>
              </a:lnSpc>
              <a:spcAft>
                <a:spcPts val="800"/>
              </a:spcAft>
              <a:buFont typeface="Wingdings" panose="05000000000000000000" pitchFamily="2" charset="2"/>
              <a:buChar char=""/>
              <a:tabLst>
                <a:tab pos="457200" algn="l"/>
                <a:tab pos="1390650" algn="l"/>
              </a:tabLst>
            </a:pPr>
            <a:r>
              <a:rPr lang="en-US" sz="1600" b="0">
                <a:latin typeface="Calibri" panose="020F0502020204030204" pitchFamily="34" charset="0"/>
                <a:ea typeface="Calibri" panose="020F0502020204030204" pitchFamily="34" charset="0"/>
                <a:cs typeface="Calibri" panose="020F0502020204030204" pitchFamily="34" charset="0"/>
              </a:rPr>
              <a:t>Aims to improve quality of life for older people and those who care for them</a:t>
            </a:r>
            <a:endParaRPr lang="en-US" sz="1600" b="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828E133D-C8B5-63B7-D048-B38B4C76D180}"/>
              </a:ext>
            </a:extLst>
          </p:cNvPr>
          <p:cNvPicPr>
            <a:picLocks noChangeAspect="1"/>
          </p:cNvPicPr>
          <p:nvPr/>
        </p:nvPicPr>
        <p:blipFill>
          <a:blip r:embed="rId3"/>
          <a:stretch>
            <a:fillRect/>
          </a:stretch>
        </p:blipFill>
        <p:spPr>
          <a:xfrm>
            <a:off x="5998957" y="-38100"/>
            <a:ext cx="6853818" cy="6286500"/>
          </a:xfrm>
          <a:prstGeom prst="rect">
            <a:avLst/>
          </a:prstGeom>
        </p:spPr>
      </p:pic>
      <p:sp>
        <p:nvSpPr>
          <p:cNvPr id="8" name="Rectangle 7">
            <a:extLst>
              <a:ext uri="{FF2B5EF4-FFF2-40B4-BE49-F238E27FC236}">
                <a16:creationId xmlns:a16="http://schemas.microsoft.com/office/drawing/2014/main" id="{49EE32F5-C868-B958-FB3C-CFBE8027EF1E}"/>
              </a:ext>
              <a:ext uri="{C183D7F6-B498-43B3-948B-1728B52AA6E4}">
                <adec:decorative xmlns:adec="http://schemas.microsoft.com/office/drawing/2017/decorative" val="1"/>
              </a:ext>
            </a:extLst>
          </p:cNvPr>
          <p:cNvSpPr/>
          <p:nvPr/>
        </p:nvSpPr>
        <p:spPr>
          <a:xfrm>
            <a:off x="638175" y="570230"/>
            <a:ext cx="10931525" cy="5011420"/>
          </a:xfrm>
          <a:prstGeom prst="rect">
            <a:avLst/>
          </a:prstGeom>
          <a:noFill/>
          <a:ln w="25400">
            <a:solidFill>
              <a:srgbClr val="F5A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11" name="Graphic 10" descr="MIT AgeLabe Logo&#10;Life Tomorrow">
            <a:extLst>
              <a:ext uri="{FF2B5EF4-FFF2-40B4-BE49-F238E27FC236}">
                <a16:creationId xmlns:a16="http://schemas.microsoft.com/office/drawing/2014/main" id="{930C58F6-13FE-9C82-8B7B-46182B690031}"/>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4472" t="20095" r="19376" b="19844"/>
          <a:stretch/>
        </p:blipFill>
        <p:spPr>
          <a:xfrm>
            <a:off x="2405038" y="1046648"/>
            <a:ext cx="1564619" cy="1094572"/>
          </a:xfrm>
          <a:prstGeom prst="rect">
            <a:avLst/>
          </a:prstGeom>
        </p:spPr>
      </p:pic>
      <p:sp>
        <p:nvSpPr>
          <p:cNvPr id="3" name="Slide Number Placeholder 2">
            <a:extLst>
              <a:ext uri="{FF2B5EF4-FFF2-40B4-BE49-F238E27FC236}">
                <a16:creationId xmlns:a16="http://schemas.microsoft.com/office/drawing/2014/main" id="{E0430E61-9E21-6A9C-9EDA-C8E34AB326F4}"/>
              </a:ext>
            </a:extLst>
          </p:cNvPr>
          <p:cNvSpPr>
            <a:spLocks noGrp="1"/>
          </p:cNvSpPr>
          <p:nvPr>
            <p:ph type="sldNum" sz="quarter" idx="12"/>
          </p:nvPr>
        </p:nvSpPr>
        <p:spPr/>
        <p:txBody>
          <a:bodyPr/>
          <a:lstStyle/>
          <a:p>
            <a:pPr>
              <a:defRPr/>
            </a:pPr>
            <a:fld id="{8C305B3F-E5A9-4347-88D9-AB79E8B741D3}" type="slidenum">
              <a:rPr lang="en-US" smtClean="0"/>
              <a:pPr>
                <a:defRPr/>
              </a:pPr>
              <a:t>2</a:t>
            </a:fld>
            <a:endParaRPr lang="en-US"/>
          </a:p>
        </p:txBody>
      </p:sp>
    </p:spTree>
    <p:extLst>
      <p:ext uri="{BB962C8B-B14F-4D97-AF65-F5344CB8AC3E}">
        <p14:creationId xmlns:p14="http://schemas.microsoft.com/office/powerpoint/2010/main" val="415694704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66FF8-DA28-CE60-D0AC-ADFC782437F7}"/>
            </a:ext>
          </a:extLst>
        </p:cNvPr>
        <p:cNvGrpSpPr/>
        <p:nvPr/>
      </p:nvGrpSpPr>
      <p:grpSpPr>
        <a:xfrm>
          <a:off x="0" y="0"/>
          <a:ext cx="0" cy="0"/>
          <a:chOff x="0" y="0"/>
          <a:chExt cx="0" cy="0"/>
        </a:xfrm>
      </p:grpSpPr>
      <p:sp>
        <p:nvSpPr>
          <p:cNvPr id="15" name="Text Box 22">
            <a:extLst>
              <a:ext uri="{FF2B5EF4-FFF2-40B4-BE49-F238E27FC236}">
                <a16:creationId xmlns:a16="http://schemas.microsoft.com/office/drawing/2014/main" id="{7A59901F-F910-B21A-16DA-B10E83008013}"/>
              </a:ext>
            </a:extLst>
          </p:cNvPr>
          <p:cNvSpPr txBox="1">
            <a:spLocks noChangeArrowheads="1"/>
          </p:cNvSpPr>
          <p:nvPr/>
        </p:nvSpPr>
        <p:spPr bwMode="auto">
          <a:xfrm>
            <a:off x="552451" y="673100"/>
            <a:ext cx="6423407" cy="553998"/>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Have a Plan: </a:t>
            </a:r>
          </a:p>
        </p:txBody>
      </p:sp>
      <p:sp>
        <p:nvSpPr>
          <p:cNvPr id="18" name="Rectangle 12">
            <a:extLst>
              <a:ext uri="{FF2B5EF4-FFF2-40B4-BE49-F238E27FC236}">
                <a16:creationId xmlns:a16="http://schemas.microsoft.com/office/drawing/2014/main" id="{86D080BB-1620-2AF1-7E26-CDBFC8AC7B87}"/>
              </a:ext>
            </a:extLst>
          </p:cNvPr>
          <p:cNvSpPr>
            <a:spLocks noChangeArrowheads="1"/>
          </p:cNvSpPr>
          <p:nvPr/>
        </p:nvSpPr>
        <p:spPr bwMode="auto">
          <a:xfrm>
            <a:off x="622450" y="1213276"/>
            <a:ext cx="6242540" cy="304800"/>
          </a:xfrm>
          <a:prstGeom prst="rect">
            <a:avLst/>
          </a:prstGeom>
          <a:noFill/>
          <a:ln w="9525">
            <a:noFill/>
            <a:miter lim="800000"/>
            <a:headEnd/>
            <a:tailEnd/>
          </a:ln>
          <a:effectLst/>
        </p:spPr>
        <p:txBody>
          <a:bodyPr wrap="square">
            <a:spAutoFit/>
          </a:bodyPr>
          <a:lstStyle/>
          <a:p>
            <a:pPr lvl="0">
              <a:defRPr/>
            </a:pPr>
            <a:r>
              <a:rPr lang="en-US" sz="1400" b="0">
                <a:solidFill>
                  <a:srgbClr val="000000"/>
                </a:solidFill>
                <a:latin typeface="Calibri" panose="020F0502020204030204" pitchFamily="34" charset="0"/>
              </a:rPr>
              <a:t>Annual Percentage Returns by Asset Class (%) (2012–2025)</a:t>
            </a:r>
          </a:p>
        </p:txBody>
      </p:sp>
      <p:sp>
        <p:nvSpPr>
          <p:cNvPr id="10" name="Rectangle 15">
            <a:extLst>
              <a:ext uri="{FF2B5EF4-FFF2-40B4-BE49-F238E27FC236}">
                <a16:creationId xmlns:a16="http://schemas.microsoft.com/office/drawing/2014/main" id="{1BB3EB94-C59F-1D24-2B34-7AC34D400E64}"/>
              </a:ext>
            </a:extLst>
          </p:cNvPr>
          <p:cNvSpPr>
            <a:spLocks noChangeArrowheads="1"/>
          </p:cNvSpPr>
          <p:nvPr/>
        </p:nvSpPr>
        <p:spPr bwMode="auto">
          <a:xfrm flipH="1">
            <a:off x="1007060" y="5791080"/>
            <a:ext cx="10842040" cy="397032"/>
          </a:xfrm>
          <a:prstGeom prst="rect">
            <a:avLst/>
          </a:prstGeom>
          <a:noFill/>
          <a:ln w="9525">
            <a:noFill/>
            <a:miter lim="800000"/>
            <a:headEnd/>
            <a:tailEnd/>
          </a:ln>
          <a:effectLst/>
        </p:spPr>
        <p:txBody>
          <a:bodyPr wrap="square">
            <a:spAutoFit/>
          </a:bodyPr>
          <a:lstStyle/>
          <a:p>
            <a:pPr lvl="0">
              <a:lnSpc>
                <a:spcPct val="90000"/>
              </a:lnSpc>
              <a:defRPr/>
            </a:pPr>
            <a:r>
              <a:rPr lang="en-US" sz="1100" b="0">
                <a:solidFill>
                  <a:srgbClr val="000000"/>
                </a:solidFill>
                <a:latin typeface="Calibri" panose="020F0502020204030204" pitchFamily="34" charset="0"/>
              </a:rPr>
              <a:t>As of 12/31/25. </a:t>
            </a:r>
            <a:r>
              <a:rPr lang="en-US" sz="1100">
                <a:solidFill>
                  <a:srgbClr val="000000"/>
                </a:solidFill>
                <a:latin typeface="Calibri" panose="020F0502020204030204" pitchFamily="34" charset="0"/>
              </a:rPr>
              <a:t>Past performance does not guarantee future results. </a:t>
            </a:r>
            <a:r>
              <a:rPr lang="en-US" sz="1100" b="0">
                <a:solidFill>
                  <a:srgbClr val="000000"/>
                </a:solidFill>
                <a:latin typeface="Calibri" panose="020F0502020204030204" pitchFamily="34" charset="0"/>
              </a:rPr>
              <a:t>Indices are unmanaged and not available for direct investment. Diversification does not ensure a profit or protect against a loss. Source: Morningstar, 2026. </a:t>
            </a:r>
            <a:r>
              <a:rPr lang="en-US" sz="1100">
                <a:latin typeface="Calibri" panose="020F0502020204030204" pitchFamily="34" charset="0"/>
                <a:ea typeface="Calibri" panose="020F0502020204030204" pitchFamily="34" charset="0"/>
                <a:cs typeface="Calibri" panose="020F0502020204030204" pitchFamily="34" charset="0"/>
              </a:rPr>
              <a:t>See last slide for representative indices and their definitions.</a:t>
            </a:r>
            <a:endPar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3" name="Rectangle 22">
            <a:extLst>
              <a:ext uri="{FF2B5EF4-FFF2-40B4-BE49-F238E27FC236}">
                <a16:creationId xmlns:a16="http://schemas.microsoft.com/office/drawing/2014/main" id="{0E7AE2E8-878E-C5BB-0D17-C97322169367}"/>
              </a:ext>
            </a:extLst>
          </p:cNvPr>
          <p:cNvSpPr/>
          <p:nvPr/>
        </p:nvSpPr>
        <p:spPr bwMode="auto">
          <a:xfrm>
            <a:off x="7794773" y="6106160"/>
            <a:ext cx="78740" cy="7874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aphicFrame>
        <p:nvGraphicFramePr>
          <p:cNvPr id="40" name="Table 39">
            <a:extLst>
              <a:ext uri="{FF2B5EF4-FFF2-40B4-BE49-F238E27FC236}">
                <a16:creationId xmlns:a16="http://schemas.microsoft.com/office/drawing/2014/main" id="{61CB5909-8A88-1526-C8AC-8871EAC38C06}"/>
              </a:ext>
            </a:extLst>
          </p:cNvPr>
          <p:cNvGraphicFramePr>
            <a:graphicFrameLocks noGrp="1"/>
          </p:cNvGraphicFramePr>
          <p:nvPr>
            <p:extLst>
              <p:ext uri="{D42A27DB-BD31-4B8C-83A1-F6EECF244321}">
                <p14:modId xmlns:p14="http://schemas.microsoft.com/office/powerpoint/2010/main" val="1758988645"/>
              </p:ext>
            </p:extLst>
          </p:nvPr>
        </p:nvGraphicFramePr>
        <p:xfrm>
          <a:off x="1107622" y="1522468"/>
          <a:ext cx="10610854" cy="3981415"/>
        </p:xfrm>
        <a:graphic>
          <a:graphicData uri="http://schemas.openxmlformats.org/drawingml/2006/table">
            <a:tbl>
              <a:tblPr/>
              <a:tblGrid>
                <a:gridCol w="757916">
                  <a:extLst>
                    <a:ext uri="{9D8B030D-6E8A-4147-A177-3AD203B41FA5}">
                      <a16:colId xmlns:a16="http://schemas.microsoft.com/office/drawing/2014/main" val="2675729058"/>
                    </a:ext>
                  </a:extLst>
                </a:gridCol>
                <a:gridCol w="678138">
                  <a:extLst>
                    <a:ext uri="{9D8B030D-6E8A-4147-A177-3AD203B41FA5}">
                      <a16:colId xmlns:a16="http://schemas.microsoft.com/office/drawing/2014/main" val="2410479915"/>
                    </a:ext>
                  </a:extLst>
                </a:gridCol>
                <a:gridCol w="678138">
                  <a:extLst>
                    <a:ext uri="{9D8B030D-6E8A-4147-A177-3AD203B41FA5}">
                      <a16:colId xmlns:a16="http://schemas.microsoft.com/office/drawing/2014/main" val="1842538183"/>
                    </a:ext>
                  </a:extLst>
                </a:gridCol>
                <a:gridCol w="678138">
                  <a:extLst>
                    <a:ext uri="{9D8B030D-6E8A-4147-A177-3AD203B41FA5}">
                      <a16:colId xmlns:a16="http://schemas.microsoft.com/office/drawing/2014/main" val="2251763391"/>
                    </a:ext>
                  </a:extLst>
                </a:gridCol>
                <a:gridCol w="757916">
                  <a:extLst>
                    <a:ext uri="{9D8B030D-6E8A-4147-A177-3AD203B41FA5}">
                      <a16:colId xmlns:a16="http://schemas.microsoft.com/office/drawing/2014/main" val="1456006536"/>
                    </a:ext>
                  </a:extLst>
                </a:gridCol>
                <a:gridCol w="678138">
                  <a:extLst>
                    <a:ext uri="{9D8B030D-6E8A-4147-A177-3AD203B41FA5}">
                      <a16:colId xmlns:a16="http://schemas.microsoft.com/office/drawing/2014/main" val="1929859551"/>
                    </a:ext>
                  </a:extLst>
                </a:gridCol>
                <a:gridCol w="678138">
                  <a:extLst>
                    <a:ext uri="{9D8B030D-6E8A-4147-A177-3AD203B41FA5}">
                      <a16:colId xmlns:a16="http://schemas.microsoft.com/office/drawing/2014/main" val="3368812969"/>
                    </a:ext>
                  </a:extLst>
                </a:gridCol>
                <a:gridCol w="678138">
                  <a:extLst>
                    <a:ext uri="{9D8B030D-6E8A-4147-A177-3AD203B41FA5}">
                      <a16:colId xmlns:a16="http://schemas.microsoft.com/office/drawing/2014/main" val="4290963535"/>
                    </a:ext>
                  </a:extLst>
                </a:gridCol>
                <a:gridCol w="757916">
                  <a:extLst>
                    <a:ext uri="{9D8B030D-6E8A-4147-A177-3AD203B41FA5}">
                      <a16:colId xmlns:a16="http://schemas.microsoft.com/office/drawing/2014/main" val="3935198643"/>
                    </a:ext>
                  </a:extLst>
                </a:gridCol>
                <a:gridCol w="678138">
                  <a:extLst>
                    <a:ext uri="{9D8B030D-6E8A-4147-A177-3AD203B41FA5}">
                      <a16:colId xmlns:a16="http://schemas.microsoft.com/office/drawing/2014/main" val="3190298470"/>
                    </a:ext>
                  </a:extLst>
                </a:gridCol>
                <a:gridCol w="678138">
                  <a:extLst>
                    <a:ext uri="{9D8B030D-6E8A-4147-A177-3AD203B41FA5}">
                      <a16:colId xmlns:a16="http://schemas.microsoft.com/office/drawing/2014/main" val="1099639072"/>
                    </a:ext>
                  </a:extLst>
                </a:gridCol>
                <a:gridCol w="757916">
                  <a:extLst>
                    <a:ext uri="{9D8B030D-6E8A-4147-A177-3AD203B41FA5}">
                      <a16:colId xmlns:a16="http://schemas.microsoft.com/office/drawing/2014/main" val="339059422"/>
                    </a:ext>
                  </a:extLst>
                </a:gridCol>
                <a:gridCol w="678138">
                  <a:extLst>
                    <a:ext uri="{9D8B030D-6E8A-4147-A177-3AD203B41FA5}">
                      <a16:colId xmlns:a16="http://schemas.microsoft.com/office/drawing/2014/main" val="2040024680"/>
                    </a:ext>
                  </a:extLst>
                </a:gridCol>
                <a:gridCol w="678138">
                  <a:extLst>
                    <a:ext uri="{9D8B030D-6E8A-4147-A177-3AD203B41FA5}">
                      <a16:colId xmlns:a16="http://schemas.microsoft.com/office/drawing/2014/main" val="376836349"/>
                    </a:ext>
                  </a:extLst>
                </a:gridCol>
                <a:gridCol w="119672">
                  <a:extLst>
                    <a:ext uri="{9D8B030D-6E8A-4147-A177-3AD203B41FA5}">
                      <a16:colId xmlns:a16="http://schemas.microsoft.com/office/drawing/2014/main" val="1035686193"/>
                    </a:ext>
                  </a:extLst>
                </a:gridCol>
                <a:gridCol w="678138">
                  <a:extLst>
                    <a:ext uri="{9D8B030D-6E8A-4147-A177-3AD203B41FA5}">
                      <a16:colId xmlns:a16="http://schemas.microsoft.com/office/drawing/2014/main" val="3949613347"/>
                    </a:ext>
                  </a:extLst>
                </a:gridCol>
              </a:tblGrid>
              <a:tr h="132200">
                <a:tc>
                  <a:txBody>
                    <a:bodyPr/>
                    <a:lstStyle/>
                    <a:p>
                      <a:pPr algn="ctr" fontAlgn="t">
                        <a:lnSpc>
                          <a:spcPts val="900"/>
                        </a:lnSpc>
                        <a:buNone/>
                      </a:pPr>
                      <a:r>
                        <a:rPr lang="en-US" sz="850" b="1" i="0" u="none" strike="noStrike">
                          <a:solidFill>
                            <a:srgbClr val="231F20"/>
                          </a:solidFill>
                          <a:effectLst/>
                          <a:latin typeface="Calibri" panose="020F0502020204030204" pitchFamily="34" charset="0"/>
                        </a:rPr>
                        <a:t>2012</a:t>
                      </a:r>
                    </a:p>
                  </a:txBody>
                  <a:tcPr marL="6175" marR="6175" marT="6175" marB="0">
                    <a:lnL>
                      <a:noFill/>
                    </a:lnL>
                    <a:lnR>
                      <a:noFill/>
                    </a:lnR>
                    <a:lnT>
                      <a:noFill/>
                    </a:lnT>
                    <a:lnB w="6350" cap="flat" cmpd="sng" algn="ctr">
                      <a:solidFill>
                        <a:srgbClr val="E2E3E4"/>
                      </a:solidFill>
                      <a:prstDash val="solid"/>
                      <a:round/>
                      <a:headEnd type="none" w="med" len="med"/>
                      <a:tailEnd type="none" w="med" len="med"/>
                    </a:lnB>
                    <a:noFill/>
                  </a:tcPr>
                </a:tc>
                <a:tc>
                  <a:txBody>
                    <a:bodyPr/>
                    <a:lstStyle/>
                    <a:p>
                      <a:pPr algn="ctr" fontAlgn="t">
                        <a:buNone/>
                      </a:pPr>
                      <a:r>
                        <a:rPr lang="en-US" sz="850" b="1" i="0" u="none" strike="noStrike">
                          <a:solidFill>
                            <a:srgbClr val="231F20"/>
                          </a:solidFill>
                          <a:effectLst/>
                          <a:latin typeface="Calibri" panose="020F0502020204030204" pitchFamily="34" charset="0"/>
                        </a:rPr>
                        <a:t>2013</a:t>
                      </a:r>
                    </a:p>
                  </a:txBody>
                  <a:tcPr marL="6175" marR="6175" marT="6175" marB="0">
                    <a:lnL>
                      <a:noFill/>
                    </a:lnL>
                    <a:lnR>
                      <a:noFill/>
                    </a:lnR>
                    <a:lnT>
                      <a:noFill/>
                    </a:lnT>
                    <a:lnB w="6350" cap="flat" cmpd="sng" algn="ctr">
                      <a:solidFill>
                        <a:srgbClr val="E2E3E4"/>
                      </a:solidFill>
                      <a:prstDash val="solid"/>
                      <a:round/>
                      <a:headEnd type="none" w="med" len="med"/>
                      <a:tailEnd type="none" w="med" len="med"/>
                    </a:lnB>
                    <a:noFill/>
                  </a:tcPr>
                </a:tc>
                <a:tc>
                  <a:txBody>
                    <a:bodyPr/>
                    <a:lstStyle/>
                    <a:p>
                      <a:pPr algn="ctr" fontAlgn="t">
                        <a:buNone/>
                      </a:pPr>
                      <a:r>
                        <a:rPr lang="en-US" sz="850" b="1" i="0" u="none" strike="noStrike">
                          <a:solidFill>
                            <a:srgbClr val="231F20"/>
                          </a:solidFill>
                          <a:effectLst/>
                          <a:latin typeface="Calibri" panose="020F0502020204030204" pitchFamily="34" charset="0"/>
                        </a:rPr>
                        <a:t>2014</a:t>
                      </a:r>
                    </a:p>
                  </a:txBody>
                  <a:tcPr marL="6175" marR="6175" marT="6175" marB="0">
                    <a:lnL>
                      <a:noFill/>
                    </a:lnL>
                    <a:lnR>
                      <a:noFill/>
                    </a:lnR>
                    <a:lnT>
                      <a:noFill/>
                    </a:lnT>
                    <a:lnB w="6350" cap="flat" cmpd="sng" algn="ctr">
                      <a:solidFill>
                        <a:srgbClr val="E2E3E4"/>
                      </a:solidFill>
                      <a:prstDash val="solid"/>
                      <a:round/>
                      <a:headEnd type="none" w="med" len="med"/>
                      <a:tailEnd type="none" w="med" len="med"/>
                    </a:lnB>
                    <a:noFill/>
                  </a:tcPr>
                </a:tc>
                <a:tc>
                  <a:txBody>
                    <a:bodyPr/>
                    <a:lstStyle/>
                    <a:p>
                      <a:pPr algn="ctr" fontAlgn="t">
                        <a:buNone/>
                      </a:pPr>
                      <a:r>
                        <a:rPr lang="en-US" sz="850" b="1" i="0" u="none" strike="noStrike">
                          <a:solidFill>
                            <a:srgbClr val="231F20"/>
                          </a:solidFill>
                          <a:effectLst/>
                          <a:latin typeface="Calibri" panose="020F0502020204030204" pitchFamily="34" charset="0"/>
                        </a:rPr>
                        <a:t>2015</a:t>
                      </a:r>
                    </a:p>
                  </a:txBody>
                  <a:tcPr marL="6175" marR="6175" marT="6175" marB="0">
                    <a:lnL>
                      <a:noFill/>
                    </a:lnL>
                    <a:lnR>
                      <a:noFill/>
                    </a:lnR>
                    <a:lnT>
                      <a:noFill/>
                    </a:lnT>
                    <a:lnB w="6350" cap="flat" cmpd="sng" algn="ctr">
                      <a:solidFill>
                        <a:srgbClr val="E2E3E4"/>
                      </a:solidFill>
                      <a:prstDash val="solid"/>
                      <a:round/>
                      <a:headEnd type="none" w="med" len="med"/>
                      <a:tailEnd type="none" w="med" len="med"/>
                    </a:lnB>
                    <a:noFill/>
                  </a:tcPr>
                </a:tc>
                <a:tc>
                  <a:txBody>
                    <a:bodyPr/>
                    <a:lstStyle/>
                    <a:p>
                      <a:pPr algn="ctr" fontAlgn="t">
                        <a:buNone/>
                      </a:pPr>
                      <a:r>
                        <a:rPr lang="en-US" sz="850" b="1" i="0" u="none" strike="noStrike">
                          <a:solidFill>
                            <a:srgbClr val="231F20"/>
                          </a:solidFill>
                          <a:effectLst/>
                          <a:latin typeface="Calibri" panose="020F0502020204030204" pitchFamily="34" charset="0"/>
                        </a:rPr>
                        <a:t>2016</a:t>
                      </a:r>
                    </a:p>
                  </a:txBody>
                  <a:tcPr marL="6175" marR="6175" marT="6175" marB="0">
                    <a:lnL>
                      <a:noFill/>
                    </a:lnL>
                    <a:lnR>
                      <a:noFill/>
                    </a:lnR>
                    <a:lnT>
                      <a:noFill/>
                    </a:lnT>
                    <a:lnB w="6350" cap="flat" cmpd="sng" algn="ctr">
                      <a:solidFill>
                        <a:srgbClr val="E2E3E4"/>
                      </a:solidFill>
                      <a:prstDash val="solid"/>
                      <a:round/>
                      <a:headEnd type="none" w="med" len="med"/>
                      <a:tailEnd type="none" w="med" len="med"/>
                    </a:lnB>
                    <a:noFill/>
                  </a:tcPr>
                </a:tc>
                <a:tc>
                  <a:txBody>
                    <a:bodyPr/>
                    <a:lstStyle/>
                    <a:p>
                      <a:pPr algn="ctr" fontAlgn="t">
                        <a:buNone/>
                      </a:pPr>
                      <a:r>
                        <a:rPr lang="en-US" sz="850" b="1" i="0" u="none" strike="noStrike">
                          <a:solidFill>
                            <a:srgbClr val="231F20"/>
                          </a:solidFill>
                          <a:effectLst/>
                          <a:latin typeface="Calibri" panose="020F0502020204030204" pitchFamily="34" charset="0"/>
                        </a:rPr>
                        <a:t>2017</a:t>
                      </a:r>
                    </a:p>
                  </a:txBody>
                  <a:tcPr marL="6175" marR="6175" marT="6175" marB="0">
                    <a:lnL>
                      <a:noFill/>
                    </a:lnL>
                    <a:lnR>
                      <a:noFill/>
                    </a:lnR>
                    <a:lnT>
                      <a:noFill/>
                    </a:lnT>
                    <a:lnB w="6350" cap="flat" cmpd="sng" algn="ctr">
                      <a:solidFill>
                        <a:srgbClr val="E2E3E4"/>
                      </a:solidFill>
                      <a:prstDash val="solid"/>
                      <a:round/>
                      <a:headEnd type="none" w="med" len="med"/>
                      <a:tailEnd type="none" w="med" len="med"/>
                    </a:lnB>
                    <a:noFill/>
                  </a:tcPr>
                </a:tc>
                <a:tc>
                  <a:txBody>
                    <a:bodyPr/>
                    <a:lstStyle/>
                    <a:p>
                      <a:pPr algn="ctr" fontAlgn="t">
                        <a:buNone/>
                      </a:pPr>
                      <a:r>
                        <a:rPr lang="en-US" sz="850" b="1" i="0" u="none" strike="noStrike">
                          <a:solidFill>
                            <a:srgbClr val="231F20"/>
                          </a:solidFill>
                          <a:effectLst/>
                          <a:latin typeface="Calibri" panose="020F0502020204030204" pitchFamily="34" charset="0"/>
                        </a:rPr>
                        <a:t>2018</a:t>
                      </a:r>
                    </a:p>
                  </a:txBody>
                  <a:tcPr marL="6175" marR="6175" marT="6175" marB="0">
                    <a:lnL>
                      <a:noFill/>
                    </a:lnL>
                    <a:lnR>
                      <a:noFill/>
                    </a:lnR>
                    <a:lnT>
                      <a:noFill/>
                    </a:lnT>
                    <a:lnB w="6350" cap="flat" cmpd="sng" algn="ctr">
                      <a:solidFill>
                        <a:srgbClr val="E2E3E4"/>
                      </a:solidFill>
                      <a:prstDash val="solid"/>
                      <a:round/>
                      <a:headEnd type="none" w="med" len="med"/>
                      <a:tailEnd type="none" w="med" len="med"/>
                    </a:lnB>
                    <a:noFill/>
                  </a:tcPr>
                </a:tc>
                <a:tc>
                  <a:txBody>
                    <a:bodyPr/>
                    <a:lstStyle/>
                    <a:p>
                      <a:pPr algn="ctr" fontAlgn="t">
                        <a:buNone/>
                      </a:pPr>
                      <a:r>
                        <a:rPr lang="en-US" sz="850" b="1" i="0" u="none" strike="noStrike">
                          <a:solidFill>
                            <a:srgbClr val="231F20"/>
                          </a:solidFill>
                          <a:effectLst/>
                          <a:latin typeface="Calibri" panose="020F0502020204030204" pitchFamily="34" charset="0"/>
                        </a:rPr>
                        <a:t>2019</a:t>
                      </a:r>
                    </a:p>
                  </a:txBody>
                  <a:tcPr marL="6175" marR="6175" marT="6175" marB="0">
                    <a:lnL>
                      <a:noFill/>
                    </a:lnL>
                    <a:lnR>
                      <a:noFill/>
                    </a:lnR>
                    <a:lnT>
                      <a:noFill/>
                    </a:lnT>
                    <a:lnB w="6350" cap="flat" cmpd="sng" algn="ctr">
                      <a:solidFill>
                        <a:srgbClr val="BCBEC0"/>
                      </a:solidFill>
                      <a:prstDash val="solid"/>
                      <a:round/>
                      <a:headEnd type="none" w="med" len="med"/>
                      <a:tailEnd type="none" w="med" len="med"/>
                    </a:lnB>
                    <a:noFill/>
                  </a:tcPr>
                </a:tc>
                <a:tc>
                  <a:txBody>
                    <a:bodyPr/>
                    <a:lstStyle/>
                    <a:p>
                      <a:pPr algn="ctr" fontAlgn="t">
                        <a:buNone/>
                      </a:pPr>
                      <a:r>
                        <a:rPr lang="en-US" sz="850" b="1" i="0" u="none" strike="noStrike">
                          <a:solidFill>
                            <a:srgbClr val="231F20"/>
                          </a:solidFill>
                          <a:effectLst/>
                          <a:latin typeface="Calibri" panose="020F0502020204030204" pitchFamily="34" charset="0"/>
                        </a:rPr>
                        <a:t>2020</a:t>
                      </a:r>
                    </a:p>
                  </a:txBody>
                  <a:tcPr marL="6175" marR="6175" marT="6175" marB="0">
                    <a:lnL>
                      <a:noFill/>
                    </a:lnL>
                    <a:lnR>
                      <a:noFill/>
                    </a:lnR>
                    <a:lnT>
                      <a:noFill/>
                    </a:lnT>
                    <a:lnB w="6350" cap="flat" cmpd="sng" algn="ctr">
                      <a:solidFill>
                        <a:srgbClr val="BCBEC0"/>
                      </a:solidFill>
                      <a:prstDash val="solid"/>
                      <a:round/>
                      <a:headEnd type="none" w="med" len="med"/>
                      <a:tailEnd type="none" w="med" len="med"/>
                    </a:lnB>
                    <a:noFill/>
                  </a:tcPr>
                </a:tc>
                <a:tc>
                  <a:txBody>
                    <a:bodyPr/>
                    <a:lstStyle/>
                    <a:p>
                      <a:pPr algn="ctr" fontAlgn="t">
                        <a:buNone/>
                      </a:pPr>
                      <a:r>
                        <a:rPr lang="en-US" sz="850" b="1" i="0" u="none" strike="noStrike">
                          <a:solidFill>
                            <a:srgbClr val="231F20"/>
                          </a:solidFill>
                          <a:effectLst/>
                          <a:latin typeface="Calibri" panose="020F0502020204030204" pitchFamily="34" charset="0"/>
                        </a:rPr>
                        <a:t>2021</a:t>
                      </a:r>
                    </a:p>
                  </a:txBody>
                  <a:tcPr marL="6175" marR="6175" marT="6175" marB="0">
                    <a:lnL>
                      <a:noFill/>
                    </a:lnL>
                    <a:lnR>
                      <a:noFill/>
                    </a:lnR>
                    <a:lnT>
                      <a:noFill/>
                    </a:lnT>
                    <a:lnB w="6350" cap="flat" cmpd="sng" algn="ctr">
                      <a:solidFill>
                        <a:srgbClr val="BCBEC0"/>
                      </a:solidFill>
                      <a:prstDash val="solid"/>
                      <a:round/>
                      <a:headEnd type="none" w="med" len="med"/>
                      <a:tailEnd type="none" w="med" len="med"/>
                    </a:lnB>
                    <a:noFill/>
                  </a:tcPr>
                </a:tc>
                <a:tc>
                  <a:txBody>
                    <a:bodyPr/>
                    <a:lstStyle/>
                    <a:p>
                      <a:pPr algn="ctr" fontAlgn="t">
                        <a:buNone/>
                      </a:pPr>
                      <a:r>
                        <a:rPr lang="en-US" sz="850" b="1" i="0" u="none" strike="noStrike">
                          <a:solidFill>
                            <a:srgbClr val="231F20"/>
                          </a:solidFill>
                          <a:effectLst/>
                          <a:latin typeface="Calibri" panose="020F0502020204030204" pitchFamily="34" charset="0"/>
                        </a:rPr>
                        <a:t>2022</a:t>
                      </a:r>
                    </a:p>
                  </a:txBody>
                  <a:tcPr marL="6175" marR="6175" marT="6175" marB="0">
                    <a:lnL>
                      <a:noFill/>
                    </a:lnL>
                    <a:lnR>
                      <a:noFill/>
                    </a:lnR>
                    <a:lnT>
                      <a:noFill/>
                    </a:lnT>
                    <a:lnB w="6350" cap="flat" cmpd="sng" algn="ctr">
                      <a:solidFill>
                        <a:srgbClr val="BCBEC0"/>
                      </a:solidFill>
                      <a:prstDash val="solid"/>
                      <a:round/>
                      <a:headEnd type="none" w="med" len="med"/>
                      <a:tailEnd type="none" w="med" len="med"/>
                    </a:lnB>
                    <a:noFill/>
                  </a:tcPr>
                </a:tc>
                <a:tc>
                  <a:txBody>
                    <a:bodyPr/>
                    <a:lstStyle/>
                    <a:p>
                      <a:pPr algn="ctr" fontAlgn="t">
                        <a:buNone/>
                      </a:pPr>
                      <a:r>
                        <a:rPr lang="en-US" sz="850" b="1" i="0" u="none" strike="noStrike">
                          <a:solidFill>
                            <a:srgbClr val="231F20"/>
                          </a:solidFill>
                          <a:effectLst/>
                          <a:latin typeface="Calibri" panose="020F0502020204030204" pitchFamily="34" charset="0"/>
                        </a:rPr>
                        <a:t>2023</a:t>
                      </a:r>
                    </a:p>
                  </a:txBody>
                  <a:tcPr marL="6175" marR="6175" marT="6175" marB="0">
                    <a:lnL>
                      <a:noFill/>
                    </a:lnL>
                    <a:lnR>
                      <a:noFill/>
                    </a:lnR>
                    <a:lnT>
                      <a:noFill/>
                    </a:lnT>
                    <a:lnB w="6350" cap="flat" cmpd="sng" algn="ctr">
                      <a:solidFill>
                        <a:srgbClr val="BCBEC0"/>
                      </a:solidFill>
                      <a:prstDash val="solid"/>
                      <a:round/>
                      <a:headEnd type="none" w="med" len="med"/>
                      <a:tailEnd type="none" w="med" len="med"/>
                    </a:lnB>
                    <a:noFill/>
                  </a:tcPr>
                </a:tc>
                <a:tc>
                  <a:txBody>
                    <a:bodyPr/>
                    <a:lstStyle/>
                    <a:p>
                      <a:pPr algn="ctr" fontAlgn="t">
                        <a:buNone/>
                      </a:pPr>
                      <a:r>
                        <a:rPr lang="en-US" sz="850" b="1" i="0" u="none" strike="noStrike">
                          <a:solidFill>
                            <a:srgbClr val="231F20"/>
                          </a:solidFill>
                          <a:effectLst/>
                          <a:latin typeface="Calibri" panose="020F0502020204030204" pitchFamily="34" charset="0"/>
                        </a:rPr>
                        <a:t>2024</a:t>
                      </a:r>
                    </a:p>
                  </a:txBody>
                  <a:tcPr marL="6175" marR="6175" marT="6175" marB="0">
                    <a:lnL>
                      <a:noFill/>
                    </a:lnL>
                    <a:lnR>
                      <a:noFill/>
                    </a:lnR>
                    <a:lnT>
                      <a:noFill/>
                    </a:lnT>
                    <a:lnB w="6350" cap="flat" cmpd="sng" algn="ctr">
                      <a:solidFill>
                        <a:srgbClr val="BCBEC0"/>
                      </a:solidFill>
                      <a:prstDash val="solid"/>
                      <a:round/>
                      <a:headEnd type="none" w="med" len="med"/>
                      <a:tailEnd type="none" w="med" len="med"/>
                    </a:lnB>
                    <a:noFill/>
                  </a:tcPr>
                </a:tc>
                <a:tc>
                  <a:txBody>
                    <a:bodyPr/>
                    <a:lstStyle/>
                    <a:p>
                      <a:pPr algn="ctr" fontAlgn="t">
                        <a:buNone/>
                      </a:pPr>
                      <a:r>
                        <a:rPr lang="en-US" sz="850" b="1" i="0" u="none" strike="noStrike">
                          <a:solidFill>
                            <a:srgbClr val="231F20"/>
                          </a:solidFill>
                          <a:effectLst/>
                          <a:latin typeface="Calibri" panose="020F0502020204030204" pitchFamily="34" charset="0"/>
                        </a:rPr>
                        <a:t>2025</a:t>
                      </a:r>
                    </a:p>
                  </a:txBody>
                  <a:tcPr marL="6175" marR="6175" marT="6175" marB="0">
                    <a:lnL>
                      <a:noFill/>
                    </a:lnL>
                    <a:lnR>
                      <a:noFill/>
                    </a:lnR>
                    <a:lnT>
                      <a:noFill/>
                    </a:lnT>
                    <a:lnB w="6350" cap="flat" cmpd="sng" algn="ctr">
                      <a:solidFill>
                        <a:srgbClr val="BCBEC0"/>
                      </a:solidFill>
                      <a:prstDash val="solid"/>
                      <a:round/>
                      <a:headEnd type="none" w="med" len="med"/>
                      <a:tailEnd type="none" w="med" len="med"/>
                    </a:lnB>
                    <a:noFill/>
                  </a:tcPr>
                </a:tc>
                <a:tc>
                  <a:txBody>
                    <a:bodyPr/>
                    <a:lstStyle/>
                    <a:p>
                      <a:pPr algn="ctr" fontAlgn="b">
                        <a:buNone/>
                      </a:pPr>
                      <a:endParaRPr lang="en-US" sz="850" b="0" i="0" u="none" strike="noStrike">
                        <a:solidFill>
                          <a:srgbClr val="000000"/>
                        </a:solidFill>
                        <a:effectLst/>
                        <a:latin typeface="Times New Roman" panose="02020603050405020304" pitchFamily="18" charset="0"/>
                      </a:endParaRPr>
                    </a:p>
                  </a:txBody>
                  <a:tcPr marL="6175" marR="6175" marT="6175" marB="0" anchor="b">
                    <a:lnL>
                      <a:noFill/>
                    </a:lnL>
                    <a:lnR>
                      <a:noFill/>
                    </a:lnR>
                    <a:lnT>
                      <a:noFill/>
                    </a:lnT>
                    <a:lnB>
                      <a:noFill/>
                    </a:lnB>
                    <a:noFill/>
                  </a:tcPr>
                </a:tc>
                <a:tc>
                  <a:txBody>
                    <a:bodyPr/>
                    <a:lstStyle/>
                    <a:p>
                      <a:pPr algn="ctr" fontAlgn="b">
                        <a:buNone/>
                      </a:pPr>
                      <a:r>
                        <a:rPr lang="en-US" sz="850" b="0" i="0" u="none" strike="noStrike">
                          <a:solidFill>
                            <a:srgbClr val="000000"/>
                          </a:solidFill>
                          <a:effectLst/>
                          <a:latin typeface="Times New Roman" panose="02020603050405020304" pitchFamily="18" charset="0"/>
                        </a:rPr>
                        <a:t> </a:t>
                      </a:r>
                    </a:p>
                  </a:txBody>
                  <a:tcPr marL="6175" marR="6175" marT="6175" marB="0" anchor="b">
                    <a:lnL>
                      <a:noFill/>
                    </a:lnL>
                    <a:lnR>
                      <a:noFill/>
                    </a:lnR>
                    <a:lnT>
                      <a:noFill/>
                    </a:lnT>
                    <a:lnB w="6350" cap="flat" cmpd="sng" algn="ctr">
                      <a:solidFill>
                        <a:srgbClr val="BCBEC0"/>
                      </a:solidFill>
                      <a:prstDash val="solid"/>
                      <a:round/>
                      <a:headEnd type="none" w="med" len="med"/>
                      <a:tailEnd type="none" w="med" len="med"/>
                    </a:lnB>
                    <a:noFill/>
                  </a:tcPr>
                </a:tc>
                <a:extLst>
                  <a:ext uri="{0D108BD9-81ED-4DB2-BD59-A6C34878D82A}">
                    <a16:rowId xmlns:a16="http://schemas.microsoft.com/office/drawing/2014/main" val="2556844306"/>
                  </a:ext>
                </a:extLst>
              </a:tr>
              <a:tr h="384570">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18.22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Emerging Markets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E2E3E4"/>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8577"/>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38.82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Small-Cap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E2E3E4"/>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F2825"/>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13.45</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Value</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E2E3E4"/>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3F6EB6"/>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5.67</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 Growth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E2E3E4"/>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524A"/>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21.31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Small-Cap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E2E3E4"/>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F2825"/>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37.28</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Emerging Markets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E2E3E4"/>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8577"/>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1.82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Cash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E2E3E4"/>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231F2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36.39</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 Growth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524A"/>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38.49</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 Growth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524A"/>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27.60</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 Growth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524A"/>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1.52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Cash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231F2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42.68</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 Growth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524A"/>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33.36</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 Growth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524A"/>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33.57</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Emerging Markets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8577"/>
                    </a:solidFill>
                  </a:tcPr>
                </a:tc>
                <a:tc rowSpan="10">
                  <a:txBody>
                    <a:bodyPr/>
                    <a:lstStyle/>
                    <a:p>
                      <a:pPr algn="ctr" fontAlgn="t">
                        <a:lnSpc>
                          <a:spcPts val="900"/>
                        </a:lnSpc>
                        <a:buNone/>
                      </a:pPr>
                      <a:r>
                        <a:rPr lang="en-US" sz="84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a:noFill/>
                    </a:lnT>
                    <a:lnB>
                      <a:noFill/>
                    </a:lnB>
                    <a:no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19.37</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 Growth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524A"/>
                    </a:solidFill>
                  </a:tcPr>
                </a:tc>
                <a:extLst>
                  <a:ext uri="{0D108BD9-81ED-4DB2-BD59-A6C34878D82A}">
                    <a16:rowId xmlns:a16="http://schemas.microsoft.com/office/drawing/2014/main" val="3183961831"/>
                  </a:ext>
                </a:extLst>
              </a:tr>
              <a:tr h="384570">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17.51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Value</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3F6EB6"/>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34.76</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Mid-Cap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4C7D"/>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13.22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Mid-Cap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4C7D"/>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0.65</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Short</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Duration</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6D6E71"/>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17.34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Value</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3F6EB6"/>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30.21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 Growth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524A"/>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1.60</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Short</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Duration</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6D6E71"/>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30.54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Mid-Cap 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4C7D"/>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19.96</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Small-Cap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F2825"/>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25.16</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Value</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3F6EB6"/>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-3.69</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Short</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Duration</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6D6E71"/>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18.24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Int’l</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Equities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1237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15.34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Mid-Cap 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4C7D"/>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31.22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Int’l</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Equities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12370"/>
                    </a:solidFill>
                  </a:tcPr>
                </a:tc>
                <a:tc vMerge="1">
                  <a:txBody>
                    <a:bodyPr/>
                    <a:lstStyle/>
                    <a:p>
                      <a:endParaRPr lang="en-US"/>
                    </a:p>
                  </a:txBody>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13.01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Mid-Cap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4C7D"/>
                    </a:solidFill>
                  </a:tcPr>
                </a:tc>
                <a:extLst>
                  <a:ext uri="{0D108BD9-81ED-4DB2-BD59-A6C34878D82A}">
                    <a16:rowId xmlns:a16="http://schemas.microsoft.com/office/drawing/2014/main" val="3709762045"/>
                  </a:ext>
                </a:extLst>
              </a:tr>
              <a:tr h="384570">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17.32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Int’l</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Equities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1237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33.48</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 Growth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524A"/>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13.05</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 Growth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524A"/>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0.55</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Core Bonds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97431C"/>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13.80</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Mid-Cap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4C7D"/>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25.03</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Int’l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Equities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1237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0.01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Core Bonds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97431C"/>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26.54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Value</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3F6EB6"/>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18.31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Emerging Markets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8577"/>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22.58</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Mid-Cap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4C7D"/>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-7.54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Value</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a:noFill/>
                    </a:lnB>
                    <a:solidFill>
                      <a:srgbClr val="3F6EB6"/>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17.23</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Mid-Cap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4C7D"/>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14.37</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Value</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3F6EB6"/>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18.56</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 Growth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524A"/>
                    </a:solidFill>
                  </a:tcPr>
                </a:tc>
                <a:tc vMerge="1">
                  <a:txBody>
                    <a:bodyPr/>
                    <a:lstStyle/>
                    <a:p>
                      <a:endParaRPr lang="en-US"/>
                    </a:p>
                  </a:txBody>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12.22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Value</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3F6EB6"/>
                    </a:solidFill>
                  </a:tcPr>
                </a:tc>
                <a:extLst>
                  <a:ext uri="{0D108BD9-81ED-4DB2-BD59-A6C34878D82A}">
                    <a16:rowId xmlns:a16="http://schemas.microsoft.com/office/drawing/2014/main" val="390336905"/>
                  </a:ext>
                </a:extLst>
              </a:tr>
              <a:tr h="384570">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17.28</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Mid-Cap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4C7D"/>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32.53</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Value</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3F6EB6"/>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5.97</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Core Bonds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97431C"/>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0.03</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Cash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231F2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11.19</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Emerging Markets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8577"/>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18.52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Mid-Cap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4C7D"/>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-1.51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 Growth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524A"/>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25.52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Small-Cap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F2825"/>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17.10</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Mid-Cap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4C7D"/>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14.82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Small-Cap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a:noFill/>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F2825"/>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-13.01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Core Bonds</a:t>
                      </a:r>
                      <a:endParaRPr lang="en-US" sz="840" b="0" i="0" u="none" strike="noStrike">
                        <a:solidFill>
                          <a:srgbClr val="000000"/>
                        </a:solidFill>
                        <a:effectLst/>
                        <a:latin typeface="Times New Roman" panose="02020603050405020304" pitchFamily="18" charset="0"/>
                      </a:endParaRPr>
                    </a:p>
                  </a:txBody>
                  <a:tcPr marL="0" marR="0" marT="0" marB="0" anchor="ctr">
                    <a:lnL>
                      <a:noFill/>
                    </a:lnL>
                    <a:lnR>
                      <a:noFill/>
                    </a:lnR>
                    <a:lnT>
                      <a:noFill/>
                    </a:lnT>
                    <a:lnB>
                      <a:noFill/>
                    </a:lnB>
                    <a:solidFill>
                      <a:srgbClr val="97431C"/>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16.93</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Small-Cap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a:noFill/>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F2825"/>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11.54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Small-Cap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F2825"/>
                    </a:solidFill>
                  </a:tcPr>
                </a:tc>
                <a:tc>
                  <a:txBody>
                    <a:bodyPr/>
                    <a:lstStyle/>
                    <a:p>
                      <a:pPr algn="ctr" fontAlgn="t">
                        <a:lnSpc>
                          <a:spcPts val="900"/>
                        </a:lnSpc>
                        <a:buNone/>
                      </a:pPr>
                      <a:r>
                        <a:rPr lang="en-US" sz="840" b="0" i="0" u="none" strike="noStrike">
                          <a:solidFill>
                            <a:srgbClr val="231F20"/>
                          </a:solidFill>
                          <a:effectLst/>
                          <a:latin typeface="Calibri" panose="020F0502020204030204" pitchFamily="34" charset="0"/>
                        </a:rPr>
                        <a:t>16.91</a:t>
                      </a:r>
                      <a:br>
                        <a:rPr lang="en-US" sz="840" b="0" i="0" u="none" strike="noStrike">
                          <a:solidFill>
                            <a:srgbClr val="231F20"/>
                          </a:solidFill>
                          <a:effectLst/>
                          <a:latin typeface="Calibri" panose="020F0502020204030204" pitchFamily="34" charset="0"/>
                        </a:rPr>
                      </a:br>
                      <a:r>
                        <a:rPr lang="en-US" sz="840" b="0" i="0" u="none" strike="noStrike">
                          <a:solidFill>
                            <a:srgbClr val="231F20"/>
                          </a:solidFill>
                          <a:effectLst/>
                          <a:latin typeface="Calibri" panose="020F0502020204030204" pitchFamily="34" charset="0"/>
                        </a:rPr>
                        <a:t>Diversified Portfolio</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noFill/>
                  </a:tcPr>
                </a:tc>
                <a:tc vMerge="1">
                  <a:txBody>
                    <a:bodyPr/>
                    <a:lstStyle/>
                    <a:p>
                      <a:endParaRPr lang="en-US"/>
                    </a:p>
                  </a:txBody>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11.55</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Small-Cap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F2825"/>
                    </a:solidFill>
                  </a:tcPr>
                </a:tc>
                <a:extLst>
                  <a:ext uri="{0D108BD9-81ED-4DB2-BD59-A6C34878D82A}">
                    <a16:rowId xmlns:a16="http://schemas.microsoft.com/office/drawing/2014/main" val="1955487831"/>
                  </a:ext>
                </a:extLst>
              </a:tr>
              <a:tr h="384570">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16.35</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Small-Cap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F2825"/>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22.78</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Int’l</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Equities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12370"/>
                    </a:solidFill>
                  </a:tcPr>
                </a:tc>
                <a:tc>
                  <a:txBody>
                    <a:bodyPr/>
                    <a:lstStyle/>
                    <a:p>
                      <a:pPr algn="ctr" fontAlgn="t">
                        <a:lnSpc>
                          <a:spcPts val="900"/>
                        </a:lnSpc>
                        <a:buNone/>
                      </a:pPr>
                      <a:r>
                        <a:rPr lang="en-US" sz="840" b="0" i="0" u="none" strike="noStrike">
                          <a:solidFill>
                            <a:srgbClr val="231F20"/>
                          </a:solidFill>
                          <a:effectLst/>
                          <a:latin typeface="Calibri" panose="020F0502020204030204" pitchFamily="34" charset="0"/>
                        </a:rPr>
                        <a:t>5.53</a:t>
                      </a:r>
                      <a:br>
                        <a:rPr lang="en-US" sz="840" b="0" i="0" u="none" strike="noStrike">
                          <a:solidFill>
                            <a:srgbClr val="231F20"/>
                          </a:solidFill>
                          <a:effectLst/>
                          <a:latin typeface="Calibri" panose="020F0502020204030204" pitchFamily="34" charset="0"/>
                        </a:rPr>
                      </a:br>
                      <a:r>
                        <a:rPr lang="en-US" sz="840" b="0" i="0" u="none" strike="noStrike">
                          <a:solidFill>
                            <a:srgbClr val="231F20"/>
                          </a:solidFill>
                          <a:effectLst/>
                          <a:latin typeface="Calibri" panose="020F0502020204030204" pitchFamily="34" charset="0"/>
                        </a:rPr>
                        <a:t>Diversified Portfolio</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no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-0.81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Int’l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Equities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12370"/>
                    </a:solidFill>
                  </a:tcPr>
                </a:tc>
                <a:tc>
                  <a:txBody>
                    <a:bodyPr/>
                    <a:lstStyle/>
                    <a:p>
                      <a:pPr algn="ctr" fontAlgn="t">
                        <a:lnSpc>
                          <a:spcPts val="900"/>
                        </a:lnSpc>
                        <a:buNone/>
                      </a:pPr>
                      <a:r>
                        <a:rPr lang="en-US" sz="840" b="0" i="0" u="none" strike="noStrike">
                          <a:solidFill>
                            <a:srgbClr val="231F20"/>
                          </a:solidFill>
                          <a:effectLst/>
                          <a:latin typeface="Calibri" panose="020F0502020204030204" pitchFamily="34" charset="0"/>
                        </a:rPr>
                        <a:t>9.46</a:t>
                      </a:r>
                      <a:br>
                        <a:rPr lang="en-US" sz="840" b="0" i="0" u="none" strike="noStrike">
                          <a:solidFill>
                            <a:srgbClr val="231F20"/>
                          </a:solidFill>
                          <a:effectLst/>
                          <a:latin typeface="Calibri" panose="020F0502020204030204" pitchFamily="34" charset="0"/>
                        </a:rPr>
                      </a:br>
                      <a:r>
                        <a:rPr lang="en-US" sz="840" b="0" i="0" u="none" strike="noStrike">
                          <a:solidFill>
                            <a:srgbClr val="231F20"/>
                          </a:solidFill>
                          <a:effectLst/>
                          <a:latin typeface="Calibri" panose="020F0502020204030204" pitchFamily="34" charset="0"/>
                        </a:rPr>
                        <a:t>Diversified Portfolio</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noFill/>
                  </a:tcPr>
                </a:tc>
                <a:tc>
                  <a:txBody>
                    <a:bodyPr/>
                    <a:lstStyle/>
                    <a:p>
                      <a:pPr algn="ctr" fontAlgn="t">
                        <a:lnSpc>
                          <a:spcPts val="900"/>
                        </a:lnSpc>
                        <a:buNone/>
                      </a:pPr>
                      <a:r>
                        <a:rPr lang="en-US" sz="840" b="0" i="0" u="none" strike="noStrike">
                          <a:solidFill>
                            <a:srgbClr val="231F20"/>
                          </a:solidFill>
                          <a:effectLst/>
                          <a:latin typeface="Calibri" panose="020F0502020204030204" pitchFamily="34" charset="0"/>
                        </a:rPr>
                        <a:t>17.97</a:t>
                      </a:r>
                      <a:br>
                        <a:rPr lang="en-US" sz="840" b="0" i="0" u="none" strike="noStrike">
                          <a:solidFill>
                            <a:srgbClr val="231F20"/>
                          </a:solidFill>
                          <a:effectLst/>
                          <a:latin typeface="Calibri" panose="020F0502020204030204" pitchFamily="34" charset="0"/>
                        </a:rPr>
                      </a:br>
                      <a:r>
                        <a:rPr lang="en-US" sz="840" b="0" i="0" u="none" strike="noStrike">
                          <a:solidFill>
                            <a:srgbClr val="231F20"/>
                          </a:solidFill>
                          <a:effectLst/>
                          <a:latin typeface="Calibri" panose="020F0502020204030204" pitchFamily="34" charset="0"/>
                        </a:rPr>
                        <a:t>Diversified Portfolio</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noFill/>
                  </a:tcPr>
                </a:tc>
                <a:tc>
                  <a:txBody>
                    <a:bodyPr/>
                    <a:lstStyle/>
                    <a:p>
                      <a:pPr algn="ctr" fontAlgn="t">
                        <a:lnSpc>
                          <a:spcPts val="900"/>
                        </a:lnSpc>
                        <a:buNone/>
                      </a:pPr>
                      <a:r>
                        <a:rPr lang="en-US" sz="840" b="0" i="0" u="none" strike="noStrike">
                          <a:solidFill>
                            <a:srgbClr val="231F20"/>
                          </a:solidFill>
                          <a:effectLst/>
                          <a:latin typeface="Calibri" panose="020F0502020204030204" pitchFamily="34" charset="0"/>
                        </a:rPr>
                        <a:t>-7.08</a:t>
                      </a:r>
                      <a:br>
                        <a:rPr lang="en-US" sz="840" b="0" i="0" u="none" strike="noStrike">
                          <a:solidFill>
                            <a:srgbClr val="231F20"/>
                          </a:solidFill>
                          <a:effectLst/>
                          <a:latin typeface="Calibri" panose="020F0502020204030204" pitchFamily="34" charset="0"/>
                        </a:rPr>
                      </a:br>
                      <a:r>
                        <a:rPr lang="en-US" sz="840" b="0" i="0" u="none" strike="noStrike">
                          <a:solidFill>
                            <a:srgbClr val="231F20"/>
                          </a:solidFill>
                          <a:effectLst/>
                          <a:latin typeface="Calibri" panose="020F0502020204030204" pitchFamily="34" charset="0"/>
                        </a:rPr>
                        <a:t>Diversified Portfolio</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no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22.01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Int’l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Equities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12370"/>
                    </a:solidFill>
                  </a:tcPr>
                </a:tc>
                <a:tc>
                  <a:txBody>
                    <a:bodyPr/>
                    <a:lstStyle/>
                    <a:p>
                      <a:pPr algn="ctr" fontAlgn="t">
                        <a:lnSpc>
                          <a:spcPts val="900"/>
                        </a:lnSpc>
                        <a:buNone/>
                      </a:pPr>
                      <a:r>
                        <a:rPr lang="en-US" sz="840" b="0" i="0" u="none" strike="noStrike">
                          <a:solidFill>
                            <a:srgbClr val="231F20"/>
                          </a:solidFill>
                          <a:effectLst/>
                          <a:latin typeface="Calibri" panose="020F0502020204030204" pitchFamily="34" charset="0"/>
                        </a:rPr>
                        <a:t>14.41</a:t>
                      </a:r>
                      <a:br>
                        <a:rPr lang="en-US" sz="840" b="0" i="0" u="none" strike="noStrike">
                          <a:solidFill>
                            <a:srgbClr val="231F20"/>
                          </a:solidFill>
                          <a:effectLst/>
                          <a:latin typeface="Calibri" panose="020F0502020204030204" pitchFamily="34" charset="0"/>
                        </a:rPr>
                      </a:br>
                      <a:r>
                        <a:rPr lang="en-US" sz="840" b="0" i="0" u="none" strike="noStrike">
                          <a:solidFill>
                            <a:srgbClr val="231F20"/>
                          </a:solidFill>
                          <a:effectLst/>
                          <a:latin typeface="Calibri" panose="020F0502020204030204" pitchFamily="34" charset="0"/>
                        </a:rPr>
                        <a:t>Diversified Portfolio</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noFill/>
                  </a:tcPr>
                </a:tc>
                <a:tc>
                  <a:txBody>
                    <a:bodyPr/>
                    <a:lstStyle/>
                    <a:p>
                      <a:pPr algn="ctr" fontAlgn="t">
                        <a:lnSpc>
                          <a:spcPts val="900"/>
                        </a:lnSpc>
                        <a:buNone/>
                      </a:pPr>
                      <a:r>
                        <a:rPr lang="en-US" sz="840" b="0" i="0" u="none" strike="noStrike">
                          <a:solidFill>
                            <a:srgbClr val="231F20"/>
                          </a:solidFill>
                          <a:effectLst/>
                          <a:latin typeface="Calibri" panose="020F0502020204030204" pitchFamily="34" charset="0"/>
                        </a:rPr>
                        <a:t>12.11</a:t>
                      </a:r>
                      <a:br>
                        <a:rPr lang="en-US" sz="840" b="0" i="0" u="none" strike="noStrike">
                          <a:solidFill>
                            <a:srgbClr val="231F20"/>
                          </a:solidFill>
                          <a:effectLst/>
                          <a:latin typeface="Calibri" panose="020F0502020204030204" pitchFamily="34" charset="0"/>
                        </a:rPr>
                      </a:br>
                      <a:r>
                        <a:rPr lang="en-US" sz="840" b="0" i="0" u="none" strike="noStrike">
                          <a:solidFill>
                            <a:srgbClr val="231F20"/>
                          </a:solidFill>
                          <a:effectLst/>
                          <a:latin typeface="Calibri" panose="020F0502020204030204" pitchFamily="34" charset="0"/>
                        </a:rPr>
                        <a:t>Diversified Portfolio</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no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-14.45</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Int’l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Equities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a:noFill/>
                    </a:lnT>
                    <a:lnB w="6350" cap="flat" cmpd="sng" algn="ctr">
                      <a:solidFill>
                        <a:srgbClr val="BCBEC0"/>
                      </a:solidFill>
                      <a:prstDash val="solid"/>
                      <a:round/>
                      <a:headEnd type="none" w="med" len="med"/>
                      <a:tailEnd type="none" w="med" len="med"/>
                    </a:lnB>
                    <a:solidFill>
                      <a:srgbClr val="512370"/>
                    </a:solidFill>
                  </a:tcPr>
                </a:tc>
                <a:tc>
                  <a:txBody>
                    <a:bodyPr/>
                    <a:lstStyle/>
                    <a:p>
                      <a:pPr algn="ctr" fontAlgn="t">
                        <a:lnSpc>
                          <a:spcPts val="900"/>
                        </a:lnSpc>
                        <a:buNone/>
                      </a:pPr>
                      <a:r>
                        <a:rPr lang="en-US" sz="840" b="0" i="0" u="none" strike="noStrike">
                          <a:solidFill>
                            <a:srgbClr val="231F20"/>
                          </a:solidFill>
                          <a:effectLst/>
                          <a:latin typeface="Calibri" panose="020F0502020204030204" pitchFamily="34" charset="0"/>
                        </a:rPr>
                        <a:t>15.81</a:t>
                      </a:r>
                      <a:br>
                        <a:rPr lang="en-US" sz="840" b="0" i="0" u="none" strike="noStrike">
                          <a:solidFill>
                            <a:srgbClr val="231F20"/>
                          </a:solidFill>
                          <a:effectLst/>
                          <a:latin typeface="Calibri" panose="020F0502020204030204" pitchFamily="34" charset="0"/>
                        </a:rPr>
                      </a:br>
                      <a:r>
                        <a:rPr lang="en-US" sz="840" b="0" i="0" u="none" strike="noStrike">
                          <a:solidFill>
                            <a:srgbClr val="231F20"/>
                          </a:solidFill>
                          <a:effectLst/>
                          <a:latin typeface="Calibri" panose="020F0502020204030204" pitchFamily="34" charset="0"/>
                        </a:rPr>
                        <a:t>Diversified Portfolio</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noFill/>
                  </a:tcPr>
                </a:tc>
                <a:tc>
                  <a:txBody>
                    <a:bodyPr/>
                    <a:lstStyle/>
                    <a:p>
                      <a:pPr algn="ctr" fontAlgn="t">
                        <a:lnSpc>
                          <a:spcPts val="900"/>
                        </a:lnSpc>
                        <a:buNone/>
                      </a:pPr>
                      <a:r>
                        <a:rPr lang="en-US" sz="840" b="0" i="0" u="none" strike="noStrike">
                          <a:solidFill>
                            <a:srgbClr val="231F20"/>
                          </a:solidFill>
                          <a:effectLst/>
                          <a:latin typeface="Calibri" panose="020F0502020204030204" pitchFamily="34" charset="0"/>
                        </a:rPr>
                        <a:t>11.44</a:t>
                      </a:r>
                      <a:br>
                        <a:rPr lang="en-US" sz="840" b="0" i="0" u="none" strike="noStrike">
                          <a:solidFill>
                            <a:srgbClr val="231F20"/>
                          </a:solidFill>
                          <a:effectLst/>
                          <a:latin typeface="Calibri" panose="020F0502020204030204" pitchFamily="34" charset="0"/>
                        </a:rPr>
                      </a:br>
                      <a:r>
                        <a:rPr lang="en-US" sz="840" b="0" i="0" u="none" strike="noStrike">
                          <a:solidFill>
                            <a:srgbClr val="231F20"/>
                          </a:solidFill>
                          <a:effectLst/>
                          <a:latin typeface="Calibri" panose="020F0502020204030204" pitchFamily="34" charset="0"/>
                        </a:rPr>
                        <a:t>Diversified Portfolio</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no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15.91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Value</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3F6EB6"/>
                    </a:solidFill>
                  </a:tcPr>
                </a:tc>
                <a:tc vMerge="1">
                  <a:txBody>
                    <a:bodyPr/>
                    <a:lstStyle/>
                    <a:p>
                      <a:endParaRPr lang="en-US"/>
                    </a:p>
                  </a:txBody>
                  <a:tcPr/>
                </a:tc>
                <a:tc>
                  <a:txBody>
                    <a:bodyPr/>
                    <a:lstStyle/>
                    <a:p>
                      <a:pPr algn="ctr" fontAlgn="t">
                        <a:lnSpc>
                          <a:spcPts val="900"/>
                        </a:lnSpc>
                        <a:buNone/>
                      </a:pPr>
                      <a:r>
                        <a:rPr lang="en-US" sz="840" b="0" i="0" u="none" strike="noStrike">
                          <a:solidFill>
                            <a:srgbClr val="231F20"/>
                          </a:solidFill>
                          <a:effectLst/>
                          <a:latin typeface="Calibri" panose="020F0502020204030204" pitchFamily="34" charset="0"/>
                        </a:rPr>
                        <a:t>9.51</a:t>
                      </a:r>
                      <a:br>
                        <a:rPr lang="en-US" sz="840" b="0" i="0" u="none" strike="noStrike">
                          <a:solidFill>
                            <a:srgbClr val="231F20"/>
                          </a:solidFill>
                          <a:effectLst/>
                          <a:latin typeface="Calibri" panose="020F0502020204030204" pitchFamily="34" charset="0"/>
                        </a:rPr>
                      </a:br>
                      <a:r>
                        <a:rPr lang="en-US" sz="840" b="0" i="0" u="none" strike="noStrike">
                          <a:solidFill>
                            <a:srgbClr val="231F20"/>
                          </a:solidFill>
                          <a:effectLst/>
                          <a:latin typeface="Calibri" panose="020F0502020204030204" pitchFamily="34" charset="0"/>
                        </a:rPr>
                        <a:t>Diversified Portfolio</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noFill/>
                  </a:tcPr>
                </a:tc>
                <a:extLst>
                  <a:ext uri="{0D108BD9-81ED-4DB2-BD59-A6C34878D82A}">
                    <a16:rowId xmlns:a16="http://schemas.microsoft.com/office/drawing/2014/main" val="913356166"/>
                  </a:ext>
                </a:extLst>
              </a:tr>
              <a:tr h="384570">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15.26</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 Growth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524A"/>
                    </a:solidFill>
                  </a:tcPr>
                </a:tc>
                <a:tc>
                  <a:txBody>
                    <a:bodyPr/>
                    <a:lstStyle/>
                    <a:p>
                      <a:pPr algn="ctr" fontAlgn="t">
                        <a:lnSpc>
                          <a:spcPts val="900"/>
                        </a:lnSpc>
                        <a:buNone/>
                      </a:pPr>
                      <a:r>
                        <a:rPr lang="en-US" sz="840" b="0" i="0" u="none" strike="noStrike">
                          <a:solidFill>
                            <a:srgbClr val="231F20"/>
                          </a:solidFill>
                          <a:effectLst/>
                          <a:latin typeface="Calibri" panose="020F0502020204030204" pitchFamily="34" charset="0"/>
                        </a:rPr>
                        <a:t>19.80</a:t>
                      </a:r>
                      <a:br>
                        <a:rPr lang="en-US" sz="840" b="0" i="0" u="none" strike="noStrike">
                          <a:solidFill>
                            <a:srgbClr val="231F20"/>
                          </a:solidFill>
                          <a:effectLst/>
                          <a:latin typeface="Calibri" panose="020F0502020204030204" pitchFamily="34" charset="0"/>
                        </a:rPr>
                      </a:br>
                      <a:r>
                        <a:rPr lang="en-US" sz="840" b="0" i="0" u="none" strike="noStrike">
                          <a:solidFill>
                            <a:srgbClr val="231F20"/>
                          </a:solidFill>
                          <a:effectLst/>
                          <a:latin typeface="Calibri" panose="020F0502020204030204" pitchFamily="34" charset="0"/>
                        </a:rPr>
                        <a:t>Diversified Portfolio</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no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4.89</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Small-Cap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F2825"/>
                    </a:solidFill>
                  </a:tcPr>
                </a:tc>
                <a:tc>
                  <a:txBody>
                    <a:bodyPr/>
                    <a:lstStyle/>
                    <a:p>
                      <a:pPr algn="ctr" fontAlgn="t">
                        <a:lnSpc>
                          <a:spcPts val="900"/>
                        </a:lnSpc>
                        <a:buNone/>
                      </a:pPr>
                      <a:r>
                        <a:rPr lang="en-US" sz="840" b="0" i="0" u="none" strike="noStrike">
                          <a:solidFill>
                            <a:srgbClr val="231F20"/>
                          </a:solidFill>
                          <a:effectLst/>
                          <a:latin typeface="Calibri" panose="020F0502020204030204" pitchFamily="34" charset="0"/>
                        </a:rPr>
                        <a:t>-2.44</a:t>
                      </a:r>
                      <a:br>
                        <a:rPr lang="en-US" sz="840" b="0" i="0" u="none" strike="noStrike">
                          <a:solidFill>
                            <a:srgbClr val="231F20"/>
                          </a:solidFill>
                          <a:effectLst/>
                          <a:latin typeface="Calibri" panose="020F0502020204030204" pitchFamily="34" charset="0"/>
                        </a:rPr>
                      </a:br>
                      <a:r>
                        <a:rPr lang="en-US" sz="840" b="0" i="0" u="none" strike="noStrike">
                          <a:solidFill>
                            <a:srgbClr val="231F20"/>
                          </a:solidFill>
                          <a:effectLst/>
                          <a:latin typeface="Calibri" panose="020F0502020204030204" pitchFamily="34" charset="0"/>
                        </a:rPr>
                        <a:t>Diversified Portfolio</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no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7.08</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 Growth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524A"/>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14.65</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Small-Cap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F2825"/>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-8.27</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Value</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3F6EB6"/>
                    </a:solidFill>
                  </a:tcPr>
                </a:tc>
                <a:tc>
                  <a:txBody>
                    <a:bodyPr/>
                    <a:lstStyle/>
                    <a:p>
                      <a:pPr algn="ctr" fontAlgn="t">
                        <a:lnSpc>
                          <a:spcPts val="900"/>
                        </a:lnSpc>
                        <a:buNone/>
                      </a:pPr>
                      <a:r>
                        <a:rPr lang="en-US" sz="840" b="0" i="0" u="none" strike="noStrike">
                          <a:solidFill>
                            <a:srgbClr val="231F20"/>
                          </a:solidFill>
                          <a:effectLst/>
                          <a:latin typeface="Calibri" panose="020F0502020204030204" pitchFamily="34" charset="0"/>
                        </a:rPr>
                        <a:t>21.52</a:t>
                      </a:r>
                      <a:br>
                        <a:rPr lang="en-US" sz="840" b="0" i="0" u="none" strike="noStrike">
                          <a:solidFill>
                            <a:srgbClr val="231F20"/>
                          </a:solidFill>
                          <a:effectLst/>
                          <a:latin typeface="Calibri" panose="020F0502020204030204" pitchFamily="34" charset="0"/>
                        </a:rPr>
                      </a:br>
                      <a:r>
                        <a:rPr lang="en-US" sz="840" b="0" i="0" u="none" strike="noStrike">
                          <a:solidFill>
                            <a:srgbClr val="231F20"/>
                          </a:solidFill>
                          <a:effectLst/>
                          <a:latin typeface="Calibri" panose="020F0502020204030204" pitchFamily="34" charset="0"/>
                        </a:rPr>
                        <a:t>Diversified Portfolio</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no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7.82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Int’l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Equities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1237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11.26</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Int’l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Equities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12370"/>
                    </a:solidFill>
                  </a:tcPr>
                </a:tc>
                <a:tc>
                  <a:txBody>
                    <a:bodyPr/>
                    <a:lstStyle/>
                    <a:p>
                      <a:pPr algn="ctr" fontAlgn="t">
                        <a:lnSpc>
                          <a:spcPts val="900"/>
                        </a:lnSpc>
                        <a:buNone/>
                      </a:pPr>
                      <a:r>
                        <a:rPr lang="en-US" sz="840" b="0" i="0" u="none" strike="noStrike">
                          <a:solidFill>
                            <a:srgbClr val="231F20"/>
                          </a:solidFill>
                          <a:effectLst/>
                          <a:latin typeface="Calibri" panose="020F0502020204030204" pitchFamily="34" charset="0"/>
                        </a:rPr>
                        <a:t>-15.71</a:t>
                      </a:r>
                      <a:br>
                        <a:rPr lang="en-US" sz="840" b="0" i="0" u="none" strike="noStrike">
                          <a:solidFill>
                            <a:srgbClr val="231F20"/>
                          </a:solidFill>
                          <a:effectLst/>
                          <a:latin typeface="Calibri" panose="020F0502020204030204" pitchFamily="34" charset="0"/>
                        </a:rPr>
                      </a:br>
                      <a:r>
                        <a:rPr lang="en-US" sz="840" b="0" i="0" u="none" strike="noStrike">
                          <a:solidFill>
                            <a:srgbClr val="231F20"/>
                          </a:solidFill>
                          <a:effectLst/>
                          <a:latin typeface="Calibri" panose="020F0502020204030204" pitchFamily="34" charset="0"/>
                        </a:rPr>
                        <a:t>Diversified Portfolio</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no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11.46</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Value</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3F6EB6"/>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7.50</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Emerging Markets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8577"/>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12.81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Small-Cap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F2825"/>
                    </a:solidFill>
                  </a:tcPr>
                </a:tc>
                <a:tc vMerge="1">
                  <a:txBody>
                    <a:bodyPr/>
                    <a:lstStyle/>
                    <a:p>
                      <a:endParaRPr lang="en-US"/>
                    </a:p>
                  </a:txBody>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9.04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Int’l</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Equities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12370"/>
                    </a:solidFill>
                  </a:tcPr>
                </a:tc>
                <a:extLst>
                  <a:ext uri="{0D108BD9-81ED-4DB2-BD59-A6C34878D82A}">
                    <a16:rowId xmlns:a16="http://schemas.microsoft.com/office/drawing/2014/main" val="3763591785"/>
                  </a:ext>
                </a:extLst>
              </a:tr>
              <a:tr h="384570">
                <a:tc>
                  <a:txBody>
                    <a:bodyPr/>
                    <a:lstStyle/>
                    <a:p>
                      <a:pPr algn="ctr" fontAlgn="t">
                        <a:lnSpc>
                          <a:spcPts val="900"/>
                        </a:lnSpc>
                        <a:buNone/>
                      </a:pPr>
                      <a:r>
                        <a:rPr lang="en-US" sz="840" b="0" i="0" u="none" strike="noStrike">
                          <a:solidFill>
                            <a:srgbClr val="231F20"/>
                          </a:solidFill>
                          <a:effectLst/>
                          <a:latin typeface="Calibri" panose="020F0502020204030204" pitchFamily="34" charset="0"/>
                        </a:rPr>
                        <a:t>13.43</a:t>
                      </a:r>
                      <a:br>
                        <a:rPr lang="en-US" sz="840" b="0" i="0" u="none" strike="noStrike">
                          <a:solidFill>
                            <a:srgbClr val="231F20"/>
                          </a:solidFill>
                          <a:effectLst/>
                          <a:latin typeface="Calibri" panose="020F0502020204030204" pitchFamily="34" charset="0"/>
                        </a:rPr>
                      </a:br>
                      <a:r>
                        <a:rPr lang="en-US" sz="840" b="0" i="0" u="none" strike="noStrike">
                          <a:solidFill>
                            <a:srgbClr val="231F20"/>
                          </a:solidFill>
                          <a:effectLst/>
                          <a:latin typeface="Calibri" panose="020F0502020204030204" pitchFamily="34" charset="0"/>
                        </a:rPr>
                        <a:t>Diversified Portfolio</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no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0.64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Short</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Duration</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6D6E71"/>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0.77</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Short</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Duration</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6D6E71"/>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-2.44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Mid-Cap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4C7D"/>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2.65</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Core Bonds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97431C"/>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13.66</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Value</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3F6EB6"/>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-9.06</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Mid-Cap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4C7D"/>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18.44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Emerging Markets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8577"/>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7.51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Core Bonds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97431C"/>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0.04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Cash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231F2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-17.32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Mid-Cap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4C7D"/>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9.83</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Emerging Markets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8577"/>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5.32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Cash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231F2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10.60</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Mid-Cap </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4C7D"/>
                    </a:solidFill>
                  </a:tcPr>
                </a:tc>
                <a:tc vMerge="1">
                  <a:txBody>
                    <a:bodyPr/>
                    <a:lstStyle/>
                    <a:p>
                      <a:endParaRPr lang="en-US"/>
                    </a:p>
                  </a:txBody>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6.96</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Emerging Markets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8577"/>
                    </a:solidFill>
                  </a:tcPr>
                </a:tc>
                <a:extLst>
                  <a:ext uri="{0D108BD9-81ED-4DB2-BD59-A6C34878D82A}">
                    <a16:rowId xmlns:a16="http://schemas.microsoft.com/office/drawing/2014/main" val="3551191905"/>
                  </a:ext>
                </a:extLst>
              </a:tr>
              <a:tr h="384570">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4.21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Core Bonds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97431C"/>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0.05</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Cash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231F2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0.02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Cash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231F2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-3.83</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Value</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3F6EB6"/>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1.28</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Short</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Duration</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6D6E71"/>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3.54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Core Bonds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97431C"/>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-11.01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Small-Cap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F2825"/>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8.72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Core Bonds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97431C"/>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3.33</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Short</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Duration</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6D6E71"/>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-0.47</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Short</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Duration</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6D6E71"/>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-20.09</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Emerging Markets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8577"/>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5.53</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Core Bonds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97431C"/>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4.36</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Short</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Duration</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6D6E71"/>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7.30</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Core Bonds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97431C"/>
                    </a:solidFill>
                  </a:tcPr>
                </a:tc>
                <a:tc vMerge="1">
                  <a:txBody>
                    <a:bodyPr/>
                    <a:lstStyle/>
                    <a:p>
                      <a:endParaRPr lang="en-US"/>
                    </a:p>
                  </a:txBody>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2.19</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Core Bonds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97431C"/>
                    </a:solidFill>
                  </a:tcPr>
                </a:tc>
                <a:extLst>
                  <a:ext uri="{0D108BD9-81ED-4DB2-BD59-A6C34878D82A}">
                    <a16:rowId xmlns:a16="http://schemas.microsoft.com/office/drawing/2014/main" val="211212894"/>
                  </a:ext>
                </a:extLst>
              </a:tr>
              <a:tr h="384570">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1.26</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Short</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Duration</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6D6E71"/>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-2.02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Core Bonds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97431C"/>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-2.19</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Emerging Markets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8577"/>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-4.41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Small-Cap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F2825"/>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1.00</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Int’l</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Equities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1237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0.84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Short</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Duration</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6D6E71"/>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-13.79</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Int’l</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Equities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1237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4.03</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Short</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Duration</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6D6E71"/>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2.80</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Value</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3F6EB6"/>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-1.54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Core Bonds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97431C"/>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-20.44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Small-Cap</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Stocks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F2825"/>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5.14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Cash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231F2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3.82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Int’l</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Equities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1237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5.35</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Short</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Duration</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6D6E71"/>
                    </a:solidFill>
                  </a:tcPr>
                </a:tc>
                <a:tc vMerge="1">
                  <a:txBody>
                    <a:bodyPr/>
                    <a:lstStyle/>
                    <a:p>
                      <a:endParaRPr lang="en-US"/>
                    </a:p>
                  </a:txBody>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1.76</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Short</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Duration</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6D6E71"/>
                    </a:solidFill>
                  </a:tcPr>
                </a:tc>
                <a:extLst>
                  <a:ext uri="{0D108BD9-81ED-4DB2-BD59-A6C34878D82A}">
                    <a16:rowId xmlns:a16="http://schemas.microsoft.com/office/drawing/2014/main" val="489924438"/>
                  </a:ext>
                </a:extLst>
              </a:tr>
              <a:tr h="384570">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0.08</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Cash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231F2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-2.60</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Emerging Markets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8577"/>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-4.90</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Int’l</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Equities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51237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-14.92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Emerging Markets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8577"/>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0.26</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Cash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231F2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0.82</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Cash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231F2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-14.58</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Emerging Markets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8577"/>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2.21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Cash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231F2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0.54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Cash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231F20"/>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-2.54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Emerging Markets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8577"/>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-29.14</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Large-Cap Growth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00524A"/>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4.61</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Short</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Duration</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6D6E71"/>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1.25</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Core Bonds</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97431C"/>
                    </a:solidFill>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4.29</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Cash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231F20"/>
                    </a:solidFill>
                  </a:tcPr>
                </a:tc>
                <a:tc vMerge="1">
                  <a:txBody>
                    <a:bodyPr/>
                    <a:lstStyle/>
                    <a:p>
                      <a:endParaRPr lang="en-US"/>
                    </a:p>
                  </a:txBody>
                  <a:tcPr/>
                </a:tc>
                <a:tc>
                  <a:txBody>
                    <a:bodyPr/>
                    <a:lstStyle/>
                    <a:p>
                      <a:pPr algn="ctr" fontAlgn="t">
                        <a:lnSpc>
                          <a:spcPts val="900"/>
                        </a:lnSpc>
                        <a:buNone/>
                      </a:pPr>
                      <a:r>
                        <a:rPr lang="en-US" sz="840" b="0" i="0" u="none" strike="noStrike">
                          <a:solidFill>
                            <a:srgbClr val="FFFFFF"/>
                          </a:solidFill>
                          <a:effectLst/>
                          <a:latin typeface="Calibri" panose="020F0502020204030204" pitchFamily="34" charset="0"/>
                        </a:rPr>
                        <a:t>1.58</a:t>
                      </a:r>
                      <a:br>
                        <a:rPr lang="en-US" sz="840" b="0" i="0" u="none" strike="noStrike">
                          <a:solidFill>
                            <a:srgbClr val="FFFFFF"/>
                          </a:solidFill>
                          <a:effectLst/>
                          <a:latin typeface="Calibri" panose="020F0502020204030204" pitchFamily="34" charset="0"/>
                        </a:rPr>
                      </a:br>
                      <a:r>
                        <a:rPr lang="en-US" sz="840" b="0" i="0" u="none" strike="noStrike">
                          <a:solidFill>
                            <a:srgbClr val="FFFFFF"/>
                          </a:solidFill>
                          <a:effectLst/>
                          <a:latin typeface="Calibri" panose="020F0502020204030204" pitchFamily="34" charset="0"/>
                        </a:rPr>
                        <a:t>Cash</a:t>
                      </a:r>
                      <a:endParaRPr lang="en-US" sz="84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rgbClr val="231F20"/>
                    </a:solidFill>
                  </a:tcPr>
                </a:tc>
                <a:extLst>
                  <a:ext uri="{0D108BD9-81ED-4DB2-BD59-A6C34878D82A}">
                    <a16:rowId xmlns:a16="http://schemas.microsoft.com/office/drawing/2014/main" val="280409707"/>
                  </a:ext>
                </a:extLst>
              </a:tr>
            </a:tbl>
          </a:graphicData>
        </a:graphic>
      </p:graphicFrame>
      <p:sp>
        <p:nvSpPr>
          <p:cNvPr id="44" name="object 2">
            <a:extLst>
              <a:ext uri="{FF2B5EF4-FFF2-40B4-BE49-F238E27FC236}">
                <a16:creationId xmlns:a16="http://schemas.microsoft.com/office/drawing/2014/main" id="{32E86C6E-D734-4CC3-86F9-CA781FD59920}"/>
              </a:ext>
            </a:extLst>
          </p:cNvPr>
          <p:cNvSpPr txBox="1"/>
          <p:nvPr/>
        </p:nvSpPr>
        <p:spPr>
          <a:xfrm>
            <a:off x="779626" y="1604983"/>
            <a:ext cx="217804" cy="135935"/>
          </a:xfrm>
          <a:prstGeom prst="rect">
            <a:avLst/>
          </a:prstGeom>
        </p:spPr>
        <p:txBody>
          <a:bodyPr vert="horz" wrap="square" lIns="0" tIns="12700" rIns="0" bIns="0" rtlCol="0">
            <a:spAutoFit/>
          </a:bodyPr>
          <a:lstStyle/>
          <a:p>
            <a:pPr marL="12700" fontAlgn="auto">
              <a:spcBef>
                <a:spcPts val="100"/>
              </a:spcBef>
              <a:spcAft>
                <a:spcPts val="0"/>
              </a:spcAft>
            </a:pPr>
            <a:r>
              <a:rPr sz="800" b="0" spc="-20">
                <a:solidFill>
                  <a:srgbClr val="231F20"/>
                </a:solidFill>
                <a:latin typeface="Calibri Light" panose="020F0302020204030204"/>
                <a:cs typeface="Univers LT Pro 47 Lt Cn"/>
              </a:rPr>
              <a:t>BEST</a:t>
            </a:r>
            <a:endParaRPr sz="800" b="0">
              <a:solidFill>
                <a:prstClr val="black"/>
              </a:solidFill>
              <a:latin typeface="Calibri Light" panose="020F0302020204030204"/>
              <a:cs typeface="Univers LT Pro 47 Lt Cn"/>
            </a:endParaRPr>
          </a:p>
        </p:txBody>
      </p:sp>
      <p:sp>
        <p:nvSpPr>
          <p:cNvPr id="45" name="object 7">
            <a:extLst>
              <a:ext uri="{FF2B5EF4-FFF2-40B4-BE49-F238E27FC236}">
                <a16:creationId xmlns:a16="http://schemas.microsoft.com/office/drawing/2014/main" id="{3892B1BF-2BEB-4816-4DF3-3ED4F5F24F51}"/>
              </a:ext>
            </a:extLst>
          </p:cNvPr>
          <p:cNvSpPr txBox="1"/>
          <p:nvPr/>
        </p:nvSpPr>
        <p:spPr>
          <a:xfrm>
            <a:off x="728190" y="5374343"/>
            <a:ext cx="331953" cy="135935"/>
          </a:xfrm>
          <a:prstGeom prst="rect">
            <a:avLst/>
          </a:prstGeom>
        </p:spPr>
        <p:txBody>
          <a:bodyPr vert="horz" wrap="square" lIns="0" tIns="12700" rIns="0" bIns="0" rtlCol="0">
            <a:spAutoFit/>
          </a:bodyPr>
          <a:lstStyle/>
          <a:p>
            <a:pPr marL="12700" fontAlgn="auto">
              <a:spcBef>
                <a:spcPts val="100"/>
              </a:spcBef>
              <a:spcAft>
                <a:spcPts val="0"/>
              </a:spcAft>
            </a:pPr>
            <a:r>
              <a:rPr sz="800" b="0" spc="-10">
                <a:solidFill>
                  <a:srgbClr val="231F20"/>
                </a:solidFill>
                <a:latin typeface="Calibri Light" panose="020F0302020204030204"/>
                <a:cs typeface="Univers LT Pro 47 Lt Cn"/>
              </a:rPr>
              <a:t>WORST</a:t>
            </a:r>
            <a:endParaRPr sz="800" b="0">
              <a:solidFill>
                <a:prstClr val="black"/>
              </a:solidFill>
              <a:latin typeface="Calibri Light" panose="020F0302020204030204"/>
              <a:cs typeface="Univers LT Pro 47 Lt Cn"/>
            </a:endParaRPr>
          </a:p>
        </p:txBody>
      </p:sp>
      <p:cxnSp>
        <p:nvCxnSpPr>
          <p:cNvPr id="50" name="Straight Arrow Connector 49">
            <a:extLst>
              <a:ext uri="{FF2B5EF4-FFF2-40B4-BE49-F238E27FC236}">
                <a16:creationId xmlns:a16="http://schemas.microsoft.com/office/drawing/2014/main" id="{251A71DC-7A7E-0423-823F-131AEB486E54}"/>
              </a:ext>
            </a:extLst>
          </p:cNvPr>
          <p:cNvCxnSpPr>
            <a:cxnSpLocks/>
          </p:cNvCxnSpPr>
          <p:nvPr/>
        </p:nvCxnSpPr>
        <p:spPr>
          <a:xfrm>
            <a:off x="882402" y="1794554"/>
            <a:ext cx="0" cy="3543004"/>
          </a:xfrm>
          <a:prstGeom prst="straightConnector1">
            <a:avLst/>
          </a:prstGeom>
          <a:noFill/>
          <a:ln w="9525" cap="flat" cmpd="sng" algn="ctr">
            <a:solidFill>
              <a:sysClr val="window" lastClr="FFFFFF">
                <a:lumMod val="65000"/>
              </a:sysClr>
            </a:solidFill>
            <a:prstDash val="solid"/>
            <a:miter lim="800000"/>
            <a:headEnd type="arrow"/>
            <a:tailEnd type="arrow"/>
          </a:ln>
          <a:effectLst/>
        </p:spPr>
      </p:cxnSp>
      <p:sp>
        <p:nvSpPr>
          <p:cNvPr id="52" name="object 23">
            <a:extLst>
              <a:ext uri="{FF2B5EF4-FFF2-40B4-BE49-F238E27FC236}">
                <a16:creationId xmlns:a16="http://schemas.microsoft.com/office/drawing/2014/main" id="{E76C17C3-4A9A-5652-909E-3EA8229B31E0}"/>
              </a:ext>
            </a:extLst>
          </p:cNvPr>
          <p:cNvSpPr txBox="1"/>
          <p:nvPr/>
        </p:nvSpPr>
        <p:spPr>
          <a:xfrm>
            <a:off x="10934648" y="1239300"/>
            <a:ext cx="823687" cy="383759"/>
          </a:xfrm>
          <a:prstGeom prst="rect">
            <a:avLst/>
          </a:prstGeom>
        </p:spPr>
        <p:txBody>
          <a:bodyPr vert="horz" wrap="square" lIns="0" tIns="35560" rIns="0" bIns="0" rtlCol="0">
            <a:spAutoFit/>
          </a:bodyPr>
          <a:lstStyle/>
          <a:p>
            <a:pPr marL="46990" marR="5080" indent="-34925" algn="ctr">
              <a:lnSpc>
                <a:spcPts val="900"/>
              </a:lnSpc>
              <a:spcBef>
                <a:spcPts val="280"/>
              </a:spcBef>
            </a:pPr>
            <a:r>
              <a:rPr sz="850" b="1" spc="-10">
                <a:solidFill>
                  <a:srgbClr val="231F20"/>
                </a:solidFill>
                <a:latin typeface="Calibri" panose="020F0502020204030204" pitchFamily="34" charset="0"/>
                <a:ea typeface="Calibri" panose="020F0502020204030204" pitchFamily="34" charset="0"/>
                <a:cs typeface="Calibri" panose="020F0502020204030204" pitchFamily="34" charset="0"/>
              </a:rPr>
              <a:t>Average </a:t>
            </a:r>
            <a:br>
              <a:rPr lang="en-US" sz="850" b="1" spc="-10">
                <a:solidFill>
                  <a:srgbClr val="231F20"/>
                </a:solidFill>
                <a:latin typeface="Calibri" panose="020F0502020204030204" pitchFamily="34" charset="0"/>
                <a:ea typeface="Calibri" panose="020F0502020204030204" pitchFamily="34" charset="0"/>
                <a:cs typeface="Calibri" panose="020F0502020204030204" pitchFamily="34" charset="0"/>
              </a:rPr>
            </a:br>
            <a:r>
              <a:rPr sz="850" b="1" spc="-10">
                <a:solidFill>
                  <a:srgbClr val="231F20"/>
                </a:solidFill>
                <a:latin typeface="Calibri" panose="020F0502020204030204" pitchFamily="34" charset="0"/>
                <a:ea typeface="Calibri" panose="020F0502020204030204" pitchFamily="34" charset="0"/>
                <a:cs typeface="Calibri" panose="020F0502020204030204" pitchFamily="34" charset="0"/>
              </a:rPr>
              <a:t>Return </a:t>
            </a:r>
            <a:r>
              <a:rPr sz="850" b="1">
                <a:solidFill>
                  <a:srgbClr val="231F20"/>
                </a:solidFill>
                <a:latin typeface="Calibri" panose="020F0502020204030204" pitchFamily="34" charset="0"/>
                <a:ea typeface="Calibri" panose="020F0502020204030204" pitchFamily="34" charset="0"/>
                <a:cs typeface="Calibri" panose="020F0502020204030204" pitchFamily="34" charset="0"/>
              </a:rPr>
              <a:t>For</a:t>
            </a:r>
            <a:r>
              <a:rPr sz="850" b="1" spc="-10">
                <a:solidFill>
                  <a:srgbClr val="231F20"/>
                </a:solidFill>
                <a:latin typeface="Calibri" panose="020F0502020204030204" pitchFamily="34" charset="0"/>
                <a:ea typeface="Calibri" panose="020F0502020204030204" pitchFamily="34" charset="0"/>
                <a:cs typeface="Calibri" panose="020F0502020204030204" pitchFamily="34" charset="0"/>
              </a:rPr>
              <a:t> </a:t>
            </a:r>
            <a:br>
              <a:rPr lang="en-US" sz="850" b="1" spc="-10">
                <a:solidFill>
                  <a:srgbClr val="231F20"/>
                </a:solidFill>
                <a:latin typeface="Calibri" panose="020F0502020204030204" pitchFamily="34" charset="0"/>
                <a:ea typeface="Calibri" panose="020F0502020204030204" pitchFamily="34" charset="0"/>
                <a:cs typeface="Calibri" panose="020F0502020204030204" pitchFamily="34" charset="0"/>
              </a:rPr>
            </a:br>
            <a:r>
              <a:rPr sz="850" b="1" spc="-25">
                <a:solidFill>
                  <a:srgbClr val="231F20"/>
                </a:solidFill>
                <a:latin typeface="Calibri" panose="020F0502020204030204" pitchFamily="34" charset="0"/>
                <a:ea typeface="Calibri" panose="020F0502020204030204" pitchFamily="34" charset="0"/>
                <a:cs typeface="Calibri" panose="020F0502020204030204" pitchFamily="34" charset="0"/>
              </a:rPr>
              <a:t>All</a:t>
            </a:r>
            <a:r>
              <a:rPr lang="en-US" sz="850" b="1" spc="-25">
                <a:solidFill>
                  <a:srgbClr val="231F20"/>
                </a:solidFill>
                <a:latin typeface="Calibri" panose="020F0502020204030204" pitchFamily="34" charset="0"/>
                <a:ea typeface="Calibri" panose="020F0502020204030204" pitchFamily="34" charset="0"/>
                <a:cs typeface="Calibri" panose="020F0502020204030204" pitchFamily="34" charset="0"/>
              </a:rPr>
              <a:t> Periods</a:t>
            </a:r>
            <a:endParaRPr sz="850" b="1">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AC2F18B0-B26B-56D4-141E-7022C1CF01C5}"/>
              </a:ext>
            </a:extLst>
          </p:cNvPr>
          <p:cNvSpPr>
            <a:spLocks noGrp="1"/>
          </p:cNvSpPr>
          <p:nvPr>
            <p:ph type="sldNum" sz="quarter" idx="4"/>
          </p:nvPr>
        </p:nvSpPr>
        <p:spPr/>
        <p:txBody>
          <a:bodyPr/>
          <a:lstStyle/>
          <a:p>
            <a:pPr>
              <a:defRPr/>
            </a:pPr>
            <a:fld id="{098F27AE-F8A1-453E-8C2F-3FD5FC6AA2AE}" type="slidenum">
              <a:rPr lang="en-US" smtClean="0"/>
              <a:pPr>
                <a:defRPr/>
              </a:pPr>
              <a:t>20</a:t>
            </a:fld>
            <a:endParaRPr lang="en-US"/>
          </a:p>
        </p:txBody>
      </p:sp>
    </p:spTree>
    <p:extLst>
      <p:ext uri="{BB962C8B-B14F-4D97-AF65-F5344CB8AC3E}">
        <p14:creationId xmlns:p14="http://schemas.microsoft.com/office/powerpoint/2010/main" val="52004389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Text Box 3"/>
          <p:cNvSpPr txBox="1">
            <a:spLocks noChangeArrowheads="1"/>
          </p:cNvSpPr>
          <p:nvPr/>
        </p:nvSpPr>
        <p:spPr bwMode="auto">
          <a:xfrm>
            <a:off x="0" y="990074"/>
            <a:ext cx="12192000" cy="646331"/>
          </a:xfrm>
          <a:prstGeom prst="rect">
            <a:avLst/>
          </a:prstGeom>
          <a:noFill/>
          <a:ln w="9525">
            <a:noFill/>
            <a:miter lim="800000"/>
            <a:headEnd/>
            <a:tailEnd/>
          </a:ln>
        </p:spPr>
        <p:txBody>
          <a:bodyPr wrap="square">
            <a:spAutoFit/>
          </a:bodyPr>
          <a:lstStyle/>
          <a:p>
            <a:pPr lvl="0" algn="ctr">
              <a:defRPr/>
            </a:pPr>
            <a:r>
              <a:rPr lang="en-US" sz="3600" b="0">
                <a:solidFill>
                  <a:srgbClr val="000000"/>
                </a:solidFill>
                <a:latin typeface="Calibri" panose="020F0502020204030204" pitchFamily="34" charset="0"/>
                <a:cs typeface="Calibri" panose="020F0502020204030204" pitchFamily="34" charset="0"/>
              </a:rPr>
              <a:t>Volatility Should Be Expected: Resist the Temptation to Panic</a:t>
            </a:r>
            <a:endPar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7" name="Text Box 3"/>
          <p:cNvSpPr txBox="1">
            <a:spLocks noChangeArrowheads="1"/>
          </p:cNvSpPr>
          <p:nvPr/>
        </p:nvSpPr>
        <p:spPr bwMode="auto">
          <a:xfrm>
            <a:off x="526914" y="1660456"/>
            <a:ext cx="11182485" cy="33855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30%+ Drops </a:t>
            </a:r>
            <a:r>
              <a:rPr lang="en-US" sz="1600" b="0" err="1">
                <a:solidFill>
                  <a:srgbClr val="000000"/>
                </a:solidFill>
                <a:latin typeface="Calibri" panose="020F0502020204030204" pitchFamily="34" charset="0"/>
                <a:cs typeface="Calibri" panose="020F0502020204030204" pitchFamily="34" charset="0"/>
              </a:rPr>
              <a:t>i</a:t>
            </a: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 the S&amp;P 500 Index (1960–2025)</a:t>
            </a:r>
            <a:endParaRPr kumimoji="0" lang="en-US" sz="1600" b="0" i="0" u="none" strike="noStrike" kern="1200" cap="none" spc="0" normalizeH="0" baseline="0" noProof="0">
              <a:ln>
                <a:noFill/>
              </a:ln>
              <a:solidFill>
                <a:srgbClr val="552A77"/>
              </a:solidFill>
              <a:effectLst/>
              <a:uLnTx/>
              <a:uFillTx/>
              <a:latin typeface="Calibri" panose="020F0502020204030204" pitchFamily="34" charset="0"/>
              <a:ea typeface="+mn-ea"/>
              <a:cs typeface="Calibri" panose="020F0502020204030204" pitchFamily="34" charset="0"/>
            </a:endParaRPr>
          </a:p>
        </p:txBody>
      </p:sp>
      <p:sp>
        <p:nvSpPr>
          <p:cNvPr id="3" name="1">
            <a:extLst>
              <a:ext uri="{FF2B5EF4-FFF2-40B4-BE49-F238E27FC236}">
                <a16:creationId xmlns:a16="http://schemas.microsoft.com/office/drawing/2014/main" id="{FDB1DD09-0302-DFCE-07E1-7D48CDBE7C28}"/>
              </a:ext>
            </a:extLst>
          </p:cNvPr>
          <p:cNvSpPr>
            <a:spLocks noChangeArrowheads="1"/>
          </p:cNvSpPr>
          <p:nvPr/>
        </p:nvSpPr>
        <p:spPr bwMode="auto">
          <a:xfrm>
            <a:off x="600788" y="3465326"/>
            <a:ext cx="1066800" cy="195733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ts val="1600"/>
              </a:lnSpc>
              <a:spcBef>
                <a:spcPct val="0"/>
              </a:spcBef>
              <a:spcAft>
                <a:spcPts val="600"/>
              </a:spcAft>
              <a:buClrTx/>
              <a:buSzTx/>
              <a:buFontTx/>
              <a:buNone/>
              <a:tabLst/>
              <a:defRPr/>
            </a:pPr>
            <a:r>
              <a:rPr kumimoji="0" lang="en-US" sz="2000" b="1" i="0" u="none" strike="noStrike" kern="1200" cap="none" spc="0" normalizeH="0" baseline="0" noProof="0">
                <a:ln>
                  <a:noFill/>
                </a:ln>
                <a:solidFill>
                  <a:srgbClr val="A71C20"/>
                </a:solidFill>
                <a:effectLst/>
                <a:uLnTx/>
                <a:uFillTx/>
                <a:latin typeface="Calibri" panose="020F0502020204030204" pitchFamily="34" charset="0"/>
                <a:ea typeface="+mn-ea"/>
                <a:cs typeface="+mn-cs"/>
              </a:rPr>
              <a:t>-36.1%</a:t>
            </a:r>
          </a:p>
          <a:p>
            <a:pPr marL="0" marR="0" lvl="0" indent="0" algn="ctr" defTabSz="914400" rtl="0" eaLnBrk="1" fontAlgn="base" latinLnBrk="0" hangingPunct="1">
              <a:lnSpc>
                <a:spcPts val="1600"/>
              </a:lnSpc>
              <a:spcBef>
                <a:spcPct val="0"/>
              </a:spcBef>
              <a:spcAft>
                <a:spcPts val="600"/>
              </a:spcAft>
              <a:buClrTx/>
              <a:buSzTx/>
              <a:buFontTx/>
              <a:buNone/>
              <a:tabLst/>
              <a:defRPr/>
            </a:pPr>
            <a:r>
              <a:rPr kumimoji="0" lang="en-US" sz="13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11/29/68-5/26/70</a:t>
            </a:r>
          </a:p>
          <a:p>
            <a:pPr marL="166688" marR="0" lvl="0" indent="-166688" algn="l" defTabSz="914400" rtl="0" eaLnBrk="1" fontAlgn="base" latinLnBrk="0" hangingPunct="1">
              <a:lnSpc>
                <a:spcPts val="16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Interest rates rose above 9%</a:t>
            </a:r>
          </a:p>
          <a:p>
            <a:pPr marL="166688" marR="0" lvl="0" indent="-166688" algn="l" defTabSz="914400" rtl="0" eaLnBrk="1" fontAlgn="base" latinLnBrk="0" hangingPunct="1">
              <a:lnSpc>
                <a:spcPts val="16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Vietnam War</a:t>
            </a:r>
          </a:p>
        </p:txBody>
      </p:sp>
      <p:sp>
        <p:nvSpPr>
          <p:cNvPr id="4" name="2">
            <a:extLst>
              <a:ext uri="{FF2B5EF4-FFF2-40B4-BE49-F238E27FC236}">
                <a16:creationId xmlns:a16="http://schemas.microsoft.com/office/drawing/2014/main" id="{482CC8A0-1B8E-08FC-6514-1BDA9A611683}"/>
              </a:ext>
            </a:extLst>
          </p:cNvPr>
          <p:cNvSpPr>
            <a:spLocks noChangeArrowheads="1"/>
          </p:cNvSpPr>
          <p:nvPr/>
        </p:nvSpPr>
        <p:spPr bwMode="auto">
          <a:xfrm>
            <a:off x="2191346" y="3484119"/>
            <a:ext cx="1269305" cy="1554272"/>
          </a:xfrm>
          <a:prstGeom prst="rect">
            <a:avLst/>
          </a:prstGeom>
          <a:noFill/>
          <a:ln w="9525">
            <a:noFill/>
            <a:miter lim="800000"/>
            <a:headEnd/>
            <a:tailEnd/>
          </a:ln>
        </p:spPr>
        <p:txBody>
          <a:bodyPr wrap="square">
            <a:spAutoFit/>
          </a:bodyPr>
          <a:lstStyle/>
          <a:p>
            <a:pPr lvl="0" algn="ctr">
              <a:lnSpc>
                <a:spcPts val="1600"/>
              </a:lnSpc>
              <a:spcAft>
                <a:spcPts val="600"/>
              </a:spcAft>
              <a:defRPr/>
            </a:pPr>
            <a:r>
              <a:rPr kumimoji="0" lang="en-US" sz="15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a:t>
            </a:r>
            <a:r>
              <a:rPr lang="en-US" sz="1500">
                <a:solidFill>
                  <a:srgbClr val="FFFFFF"/>
                </a:solidFill>
                <a:latin typeface="Calibri" panose="020F0502020204030204" pitchFamily="34" charset="0"/>
              </a:rPr>
              <a:t>-</a:t>
            </a:r>
            <a:r>
              <a:rPr lang="en-US" sz="2000">
                <a:solidFill>
                  <a:srgbClr val="A71C20"/>
                </a:solidFill>
                <a:latin typeface="Calibri" panose="020F0502020204030204" pitchFamily="34" charset="0"/>
              </a:rPr>
              <a:t> -</a:t>
            </a:r>
            <a:r>
              <a:rPr kumimoji="0" lang="en-US" sz="2000" b="1" i="0" u="none" strike="noStrike" kern="1200" cap="none" spc="0" normalizeH="0" baseline="0" noProof="0">
                <a:ln>
                  <a:noFill/>
                </a:ln>
                <a:solidFill>
                  <a:srgbClr val="A71C20"/>
                </a:solidFill>
                <a:effectLst/>
                <a:uLnTx/>
                <a:uFillTx/>
                <a:latin typeface="Calibri" panose="020F0502020204030204" pitchFamily="34" charset="0"/>
                <a:ea typeface="+mn-ea"/>
                <a:cs typeface="+mn-cs"/>
              </a:rPr>
              <a:t>48.2%</a:t>
            </a:r>
            <a:endParaRPr kumimoji="0" lang="en-US" sz="1500" b="1" i="0" u="none" strike="noStrike" kern="1200" cap="none" spc="0" normalizeH="0" baseline="0" noProof="0">
              <a:ln>
                <a:noFill/>
              </a:ln>
              <a:solidFill>
                <a:srgbClr val="A71C2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ts val="1600"/>
              </a:lnSpc>
              <a:spcBef>
                <a:spcPct val="0"/>
              </a:spcBef>
              <a:spcAft>
                <a:spcPts val="600"/>
              </a:spcAft>
              <a:buClrTx/>
              <a:buSzTx/>
              <a:buFontTx/>
              <a:buNone/>
              <a:tabLst/>
              <a:defRPr/>
            </a:pPr>
            <a:r>
              <a:rPr kumimoji="0" lang="en-US" sz="13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1/11/73-10/3/74</a:t>
            </a:r>
          </a:p>
          <a:p>
            <a:pPr marL="166688" marR="0" lvl="0" indent="-166688" algn="l" defTabSz="914400" rtl="0" eaLnBrk="1" fontAlgn="base" latinLnBrk="0" hangingPunct="1">
              <a:lnSpc>
                <a:spcPts val="16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Middle East oil embargo</a:t>
            </a:r>
          </a:p>
          <a:p>
            <a:pPr marL="166688" marR="0" lvl="0" indent="-166688" algn="l" defTabSz="914400" rtl="0" eaLnBrk="1" fontAlgn="base" latinLnBrk="0" hangingPunct="1">
              <a:lnSpc>
                <a:spcPts val="16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Watergate</a:t>
            </a:r>
          </a:p>
        </p:txBody>
      </p:sp>
      <p:sp>
        <p:nvSpPr>
          <p:cNvPr id="5" name="3">
            <a:extLst>
              <a:ext uri="{FF2B5EF4-FFF2-40B4-BE49-F238E27FC236}">
                <a16:creationId xmlns:a16="http://schemas.microsoft.com/office/drawing/2014/main" id="{D486B808-4DF8-7EE7-6091-BA265D73F73E}"/>
              </a:ext>
            </a:extLst>
          </p:cNvPr>
          <p:cNvSpPr>
            <a:spLocks noChangeArrowheads="1"/>
          </p:cNvSpPr>
          <p:nvPr/>
        </p:nvSpPr>
        <p:spPr bwMode="auto">
          <a:xfrm>
            <a:off x="3775556" y="3429171"/>
            <a:ext cx="1396610" cy="215443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ts val="1600"/>
              </a:lnSpc>
              <a:spcBef>
                <a:spcPct val="0"/>
              </a:spcBef>
              <a:spcAft>
                <a:spcPts val="600"/>
              </a:spcAft>
              <a:buClrTx/>
              <a:buSzTx/>
              <a:buFontTx/>
              <a:buNone/>
              <a:tabLst/>
              <a:defRPr/>
            </a:pPr>
            <a:r>
              <a:rPr kumimoji="0" lang="en-US" sz="2000" b="1" i="0" u="none" strike="noStrike" kern="1200" cap="none" spc="0" normalizeH="0" baseline="0" noProof="0">
                <a:ln>
                  <a:noFill/>
                </a:ln>
                <a:solidFill>
                  <a:srgbClr val="A71C20"/>
                </a:solidFill>
                <a:effectLst/>
                <a:uLnTx/>
                <a:uFillTx/>
                <a:latin typeface="Calibri" panose="020F0502020204030204" pitchFamily="34" charset="0"/>
                <a:ea typeface="+mn-ea"/>
                <a:cs typeface="+mn-cs"/>
              </a:rPr>
              <a:t>-33.5%</a:t>
            </a:r>
            <a:endParaRPr kumimoji="0" lang="en-US" sz="1300" b="1" i="0" u="none" strike="noStrike" kern="1200" cap="none" spc="0" normalizeH="0" baseline="0" noProof="0">
              <a:ln>
                <a:noFill/>
              </a:ln>
              <a:solidFill>
                <a:srgbClr val="A71C2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ts val="1600"/>
              </a:lnSpc>
              <a:spcBef>
                <a:spcPct val="0"/>
              </a:spcBef>
              <a:spcAft>
                <a:spcPts val="600"/>
              </a:spcAft>
              <a:buClrTx/>
              <a:buSzTx/>
              <a:buFontTx/>
              <a:buNone/>
              <a:tabLst/>
              <a:defRPr/>
            </a:pPr>
            <a:r>
              <a:rPr kumimoji="0" lang="en-US" sz="13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8/25/87-</a:t>
            </a:r>
            <a:br>
              <a:rPr kumimoji="0" lang="en-US" sz="13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3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12/4/87</a:t>
            </a:r>
          </a:p>
          <a:p>
            <a:pPr marL="111125" marR="0" lvl="0" indent="-111125" algn="l" defTabSz="914400" rtl="0" eaLnBrk="1" fontAlgn="base" latinLnBrk="0" hangingPunct="1">
              <a:lnSpc>
                <a:spcPts val="16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Black Monday: the Dow Jones Industrial Average dropped 22% </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 a single day</a:t>
            </a:r>
          </a:p>
        </p:txBody>
      </p:sp>
      <p:sp>
        <p:nvSpPr>
          <p:cNvPr id="6" name="4">
            <a:extLst>
              <a:ext uri="{FF2B5EF4-FFF2-40B4-BE49-F238E27FC236}">
                <a16:creationId xmlns:a16="http://schemas.microsoft.com/office/drawing/2014/main" id="{CE1FE929-7E8D-9D65-5CE1-0646813171FC}"/>
              </a:ext>
            </a:extLst>
          </p:cNvPr>
          <p:cNvSpPr>
            <a:spLocks noChangeArrowheads="1"/>
          </p:cNvSpPr>
          <p:nvPr/>
        </p:nvSpPr>
        <p:spPr bwMode="auto">
          <a:xfrm>
            <a:off x="5683225" y="3480944"/>
            <a:ext cx="1141317" cy="203427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ts val="1600"/>
              </a:lnSpc>
              <a:spcBef>
                <a:spcPct val="0"/>
              </a:spcBef>
              <a:spcAft>
                <a:spcPts val="600"/>
              </a:spcAft>
              <a:buClrTx/>
              <a:buSzTx/>
              <a:buFontTx/>
              <a:buNone/>
              <a:tabLst/>
              <a:defRPr/>
            </a:pPr>
            <a:r>
              <a:rPr kumimoji="0" lang="en-US" sz="2000" b="1" i="0" u="none" strike="noStrike" kern="1200" cap="none" spc="0" normalizeH="0" baseline="0" noProof="0">
                <a:ln>
                  <a:noFill/>
                </a:ln>
                <a:solidFill>
                  <a:srgbClr val="A71C20"/>
                </a:solidFill>
                <a:effectLst/>
                <a:uLnTx/>
                <a:uFillTx/>
                <a:latin typeface="Calibri" panose="020F0502020204030204" pitchFamily="34" charset="0"/>
                <a:ea typeface="+mn-ea"/>
                <a:cs typeface="+mn-cs"/>
              </a:rPr>
              <a:t>-36.8%</a:t>
            </a:r>
          </a:p>
          <a:p>
            <a:pPr marL="0" marR="0" lvl="0" indent="0" algn="ctr" defTabSz="914400" rtl="0" eaLnBrk="1" fontAlgn="base" latinLnBrk="0" hangingPunct="1">
              <a:lnSpc>
                <a:spcPts val="1600"/>
              </a:lnSpc>
              <a:spcBef>
                <a:spcPct val="0"/>
              </a:spcBef>
              <a:spcAft>
                <a:spcPts val="600"/>
              </a:spcAft>
              <a:buClrTx/>
              <a:buSzTx/>
              <a:buFontTx/>
              <a:buNone/>
              <a:tabLst/>
              <a:defRPr/>
            </a:pPr>
            <a:r>
              <a:rPr kumimoji="0" lang="en-US" sz="13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3/24/00-</a:t>
            </a:r>
            <a:br>
              <a:rPr kumimoji="0" lang="en-US" sz="13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3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9/21/01</a:t>
            </a:r>
          </a:p>
          <a:p>
            <a:pPr marL="111125" marR="0" lvl="0" indent="-111125" algn="l" defTabSz="914400" rtl="0" eaLnBrk="1" fontAlgn="base" latinLnBrk="0" hangingPunct="1">
              <a:lnSpc>
                <a:spcPts val="16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Dot-com bubble</a:t>
            </a:r>
          </a:p>
          <a:p>
            <a:pPr marL="111125" marR="0" lvl="0" indent="-111125" algn="l" defTabSz="914400" rtl="0" eaLnBrk="1" fontAlgn="base" latinLnBrk="0" hangingPunct="1">
              <a:lnSpc>
                <a:spcPts val="16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Accounting scandals</a:t>
            </a:r>
          </a:p>
          <a:p>
            <a:pPr marL="111125" marR="0" lvl="0" indent="-111125" algn="l" defTabSz="914400" rtl="0" eaLnBrk="1" fontAlgn="base" latinLnBrk="0" hangingPunct="1">
              <a:lnSpc>
                <a:spcPts val="16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9/11</a:t>
            </a:r>
          </a:p>
        </p:txBody>
      </p:sp>
      <p:sp>
        <p:nvSpPr>
          <p:cNvPr id="7" name="5">
            <a:extLst>
              <a:ext uri="{FF2B5EF4-FFF2-40B4-BE49-F238E27FC236}">
                <a16:creationId xmlns:a16="http://schemas.microsoft.com/office/drawing/2014/main" id="{9232F8BB-A8F2-4FDD-08D8-D937447C1E8E}"/>
              </a:ext>
            </a:extLst>
          </p:cNvPr>
          <p:cNvSpPr>
            <a:spLocks noChangeArrowheads="1"/>
          </p:cNvSpPr>
          <p:nvPr/>
        </p:nvSpPr>
        <p:spPr bwMode="auto">
          <a:xfrm>
            <a:off x="7367351" y="3469334"/>
            <a:ext cx="1155378" cy="24446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ts val="1600"/>
              </a:lnSpc>
              <a:spcBef>
                <a:spcPct val="0"/>
              </a:spcBef>
              <a:spcAft>
                <a:spcPts val="600"/>
              </a:spcAft>
              <a:buClrTx/>
              <a:buSzTx/>
              <a:buFontTx/>
              <a:buNone/>
              <a:tabLst/>
              <a:defRPr/>
            </a:pPr>
            <a:r>
              <a:rPr kumimoji="0" lang="en-US" sz="2000" b="1" i="0" u="none" strike="noStrike" kern="1200" cap="none" spc="0" normalizeH="0" baseline="0" noProof="0">
                <a:ln>
                  <a:noFill/>
                </a:ln>
                <a:solidFill>
                  <a:srgbClr val="A71C20"/>
                </a:solidFill>
                <a:effectLst/>
                <a:uLnTx/>
                <a:uFillTx/>
                <a:latin typeface="Calibri" panose="020F0502020204030204" pitchFamily="34" charset="0"/>
                <a:ea typeface="+mn-ea"/>
                <a:cs typeface="+mn-cs"/>
              </a:rPr>
              <a:t>-33.8%</a:t>
            </a:r>
          </a:p>
          <a:p>
            <a:pPr marL="0" marR="0" lvl="0" indent="0" algn="ctr" defTabSz="914400" rtl="0" eaLnBrk="1" fontAlgn="base" latinLnBrk="0" hangingPunct="1">
              <a:lnSpc>
                <a:spcPts val="1600"/>
              </a:lnSpc>
              <a:spcBef>
                <a:spcPct val="0"/>
              </a:spcBef>
              <a:spcAft>
                <a:spcPts val="600"/>
              </a:spcAft>
              <a:buClrTx/>
              <a:buSzTx/>
              <a:buFontTx/>
              <a:buNone/>
              <a:tabLst/>
              <a:defRPr/>
            </a:pPr>
            <a:r>
              <a:rPr kumimoji="0" lang="en-US" sz="13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1/4/02-10/9/02</a:t>
            </a:r>
          </a:p>
          <a:p>
            <a:pPr marL="111125" marR="0" lvl="0" indent="-111125" algn="l" defTabSz="914400" rtl="0" eaLnBrk="1" fontAlgn="base" latinLnBrk="0" hangingPunct="1">
              <a:lnSpc>
                <a:spcPts val="16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WorldCom collapse</a:t>
            </a:r>
          </a:p>
          <a:p>
            <a:pPr marL="111125" marR="0" lvl="0" indent="-111125" algn="l" defTabSz="914400" rtl="0" eaLnBrk="1" fontAlgn="base" latinLnBrk="0" hangingPunct="1">
              <a:lnSpc>
                <a:spcPts val="16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Tyco executives indicted</a:t>
            </a:r>
          </a:p>
          <a:p>
            <a:pPr marL="111125" marR="0" lvl="0" indent="-111125" algn="l" defTabSz="914400" rtl="0" eaLnBrk="1" fontAlgn="base" latinLnBrk="0" hangingPunct="1">
              <a:lnSpc>
                <a:spcPts val="16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Ford closes five plants</a:t>
            </a:r>
          </a:p>
        </p:txBody>
      </p:sp>
      <p:sp>
        <p:nvSpPr>
          <p:cNvPr id="8" name="6">
            <a:extLst>
              <a:ext uri="{FF2B5EF4-FFF2-40B4-BE49-F238E27FC236}">
                <a16:creationId xmlns:a16="http://schemas.microsoft.com/office/drawing/2014/main" id="{283F6FF5-D35C-8435-4E9C-79E8DE94D596}"/>
              </a:ext>
            </a:extLst>
          </p:cNvPr>
          <p:cNvSpPr>
            <a:spLocks noChangeArrowheads="1"/>
          </p:cNvSpPr>
          <p:nvPr/>
        </p:nvSpPr>
        <p:spPr bwMode="auto">
          <a:xfrm>
            <a:off x="9002038" y="3483124"/>
            <a:ext cx="1052968" cy="175214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ts val="1600"/>
              </a:lnSpc>
              <a:spcBef>
                <a:spcPct val="0"/>
              </a:spcBef>
              <a:spcAft>
                <a:spcPts val="600"/>
              </a:spcAft>
              <a:buClrTx/>
              <a:buSzTx/>
              <a:buFontTx/>
              <a:buNone/>
              <a:tabLst/>
              <a:defRPr/>
            </a:pPr>
            <a:r>
              <a:rPr kumimoji="0" lang="en-US" sz="2000" b="1" i="0" u="none" strike="noStrike" kern="1200" cap="none" spc="0" normalizeH="0" baseline="0" noProof="0">
                <a:ln>
                  <a:noFill/>
                </a:ln>
                <a:solidFill>
                  <a:srgbClr val="A71C20"/>
                </a:solidFill>
                <a:effectLst/>
                <a:uLnTx/>
                <a:uFillTx/>
                <a:latin typeface="Calibri" panose="020F0502020204030204" pitchFamily="34" charset="0"/>
                <a:ea typeface="+mn-ea"/>
                <a:cs typeface="+mn-cs"/>
              </a:rPr>
              <a:t>-56.8%</a:t>
            </a:r>
            <a:endParaRPr kumimoji="0" lang="en-US" sz="1500" b="1" i="0" u="none" strike="noStrike" kern="1200" cap="none" spc="0" normalizeH="0" baseline="0" noProof="0">
              <a:ln>
                <a:noFill/>
              </a:ln>
              <a:solidFill>
                <a:srgbClr val="A71C2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ts val="1600"/>
              </a:lnSpc>
              <a:spcBef>
                <a:spcPct val="0"/>
              </a:spcBef>
              <a:spcAft>
                <a:spcPts val="600"/>
              </a:spcAft>
              <a:buClrTx/>
              <a:buSzTx/>
              <a:buFontTx/>
              <a:buNone/>
              <a:tabLst/>
              <a:defRPr/>
            </a:pPr>
            <a:r>
              <a:rPr kumimoji="0" lang="en-US" sz="13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10/9/07-3/9/09</a:t>
            </a:r>
          </a:p>
          <a:p>
            <a:pPr marL="111125" marR="0" lvl="0" indent="-111125" algn="l" defTabSz="914400" rtl="0" eaLnBrk="1" fontAlgn="base" latinLnBrk="0" hangingPunct="1">
              <a:lnSpc>
                <a:spcPts val="16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Housing bubble</a:t>
            </a:r>
          </a:p>
          <a:p>
            <a:pPr marL="111125" marR="0" lvl="0" indent="-111125" algn="l" defTabSz="914400" rtl="0" eaLnBrk="1" fontAlgn="base" latinLnBrk="0" hangingPunct="1">
              <a:lnSpc>
                <a:spcPts val="16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Financial crisis</a:t>
            </a:r>
          </a:p>
        </p:txBody>
      </p:sp>
      <p:sp>
        <p:nvSpPr>
          <p:cNvPr id="9" name="7">
            <a:extLst>
              <a:ext uri="{FF2B5EF4-FFF2-40B4-BE49-F238E27FC236}">
                <a16:creationId xmlns:a16="http://schemas.microsoft.com/office/drawing/2014/main" id="{3A7BDAA9-AA25-117A-28F8-D21E0C3501D8}"/>
              </a:ext>
            </a:extLst>
          </p:cNvPr>
          <p:cNvSpPr>
            <a:spLocks noChangeArrowheads="1"/>
          </p:cNvSpPr>
          <p:nvPr/>
        </p:nvSpPr>
        <p:spPr bwMode="auto">
          <a:xfrm>
            <a:off x="10623216" y="3490457"/>
            <a:ext cx="1052968" cy="126483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ts val="1600"/>
              </a:lnSpc>
              <a:spcBef>
                <a:spcPct val="0"/>
              </a:spcBef>
              <a:spcAft>
                <a:spcPts val="600"/>
              </a:spcAft>
              <a:buClrTx/>
              <a:buSzTx/>
              <a:buFontTx/>
              <a:buNone/>
              <a:tabLst/>
              <a:defRPr/>
            </a:pPr>
            <a:r>
              <a:rPr kumimoji="0" lang="en-US" sz="2000" b="1" i="0" u="none" strike="noStrike" kern="1200" cap="none" spc="0" normalizeH="0" baseline="0" noProof="0">
                <a:ln>
                  <a:noFill/>
                </a:ln>
                <a:solidFill>
                  <a:srgbClr val="A71C20"/>
                </a:solidFill>
                <a:effectLst/>
                <a:uLnTx/>
                <a:uFillTx/>
                <a:latin typeface="Calibri" panose="020F0502020204030204" pitchFamily="34" charset="0"/>
                <a:ea typeface="+mn-ea"/>
                <a:cs typeface="+mn-cs"/>
              </a:rPr>
              <a:t>-33.9%</a:t>
            </a:r>
            <a:endParaRPr kumimoji="0" lang="en-US" sz="15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ts val="1600"/>
              </a:lnSpc>
              <a:spcBef>
                <a:spcPct val="0"/>
              </a:spcBef>
              <a:spcAft>
                <a:spcPts val="600"/>
              </a:spcAft>
              <a:buClrTx/>
              <a:buSzTx/>
              <a:buFontTx/>
              <a:buNone/>
              <a:tabLst/>
              <a:defRPr/>
            </a:pPr>
            <a:r>
              <a:rPr kumimoji="0" lang="en-US" sz="13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2/19/20-3/23/20</a:t>
            </a:r>
          </a:p>
          <a:p>
            <a:pPr marL="111125" marR="0" lvl="0" indent="-111125" algn="l" defTabSz="914400" rtl="0" eaLnBrk="1" fontAlgn="base" latinLnBrk="0" hangingPunct="1">
              <a:lnSpc>
                <a:spcPts val="1600"/>
              </a:lnSpc>
              <a:spcBef>
                <a:spcPct val="0"/>
              </a:spcBef>
              <a:spcAft>
                <a:spcPts val="600"/>
              </a:spcAft>
              <a:buClrTx/>
              <a:buSzTx/>
              <a:buFont typeface="Arial" pitchFamily="34" charset="0"/>
              <a:buChar char="•"/>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Global pandemic</a:t>
            </a:r>
          </a:p>
        </p:txBody>
      </p:sp>
      <p:sp>
        <p:nvSpPr>
          <p:cNvPr id="10" name="TextBox 9">
            <a:extLst>
              <a:ext uri="{FF2B5EF4-FFF2-40B4-BE49-F238E27FC236}">
                <a16:creationId xmlns:a16="http://schemas.microsoft.com/office/drawing/2014/main" id="{E77057C8-0308-919D-13B0-51F96E200A85}"/>
              </a:ext>
            </a:extLst>
          </p:cNvPr>
          <p:cNvSpPr txBox="1"/>
          <p:nvPr/>
        </p:nvSpPr>
        <p:spPr>
          <a:xfrm>
            <a:off x="600787" y="5668716"/>
            <a:ext cx="2349241" cy="230832"/>
          </a:xfrm>
          <a:prstGeom prst="rect">
            <a:avLst/>
          </a:prstGeom>
          <a:noFill/>
        </p:spPr>
        <p:txBody>
          <a:bodyPr wrap="square">
            <a:spAutoFit/>
          </a:bodyPr>
          <a:lstStyle/>
          <a:p>
            <a:pPr lvl="0">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Source: Ned Davis Research, 2026</a:t>
            </a:r>
          </a:p>
        </p:txBody>
      </p:sp>
      <p:pic>
        <p:nvPicPr>
          <p:cNvPr id="11" name="Picture 10">
            <a:extLst>
              <a:ext uri="{FF2B5EF4-FFF2-40B4-BE49-F238E27FC236}">
                <a16:creationId xmlns:a16="http://schemas.microsoft.com/office/drawing/2014/main" id="{23B9BD6A-54D6-C148-1AAD-AE0188DCD8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0" t="1" r="94129" b="-11616"/>
          <a:stretch/>
        </p:blipFill>
        <p:spPr>
          <a:xfrm>
            <a:off x="600789" y="2169301"/>
            <a:ext cx="1113712" cy="1202083"/>
          </a:xfrm>
          <a:prstGeom prst="rect">
            <a:avLst/>
          </a:prstGeom>
        </p:spPr>
      </p:pic>
      <p:pic>
        <p:nvPicPr>
          <p:cNvPr id="19" name="Picture 18">
            <a:extLst>
              <a:ext uri="{FF2B5EF4-FFF2-40B4-BE49-F238E27FC236}">
                <a16:creationId xmlns:a16="http://schemas.microsoft.com/office/drawing/2014/main" id="{E9169726-5491-11D0-C890-43E242E5D9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16" t="-9324" r="77203" b="-2290"/>
          <a:stretch/>
        </p:blipFill>
        <p:spPr>
          <a:xfrm>
            <a:off x="2348761" y="2247913"/>
            <a:ext cx="1016613" cy="1097280"/>
          </a:xfrm>
          <a:prstGeom prst="rect">
            <a:avLst/>
          </a:prstGeom>
        </p:spPr>
      </p:pic>
      <p:pic>
        <p:nvPicPr>
          <p:cNvPr id="20" name="Picture 19">
            <a:extLst>
              <a:ext uri="{FF2B5EF4-FFF2-40B4-BE49-F238E27FC236}">
                <a16:creationId xmlns:a16="http://schemas.microsoft.com/office/drawing/2014/main" id="{36A3B88A-0214-88C3-681E-2A77A95B11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797" t="-18227" r="58022" b="6612"/>
          <a:stretch/>
        </p:blipFill>
        <p:spPr>
          <a:xfrm>
            <a:off x="3926058" y="2160877"/>
            <a:ext cx="1113712" cy="1202083"/>
          </a:xfrm>
          <a:prstGeom prst="rect">
            <a:avLst/>
          </a:prstGeom>
        </p:spPr>
      </p:pic>
      <p:pic>
        <p:nvPicPr>
          <p:cNvPr id="21" name="Picture 20">
            <a:extLst>
              <a:ext uri="{FF2B5EF4-FFF2-40B4-BE49-F238E27FC236}">
                <a16:creationId xmlns:a16="http://schemas.microsoft.com/office/drawing/2014/main" id="{3ADCE51E-7C37-6733-B118-013712C55C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880" t="-16408" r="39939" b="4794"/>
          <a:stretch/>
        </p:blipFill>
        <p:spPr>
          <a:xfrm>
            <a:off x="5723982" y="2229807"/>
            <a:ext cx="1016613" cy="1097280"/>
          </a:xfrm>
          <a:prstGeom prst="rect">
            <a:avLst/>
          </a:prstGeom>
        </p:spPr>
      </p:pic>
      <p:pic>
        <p:nvPicPr>
          <p:cNvPr id="22" name="Picture 21">
            <a:extLst>
              <a:ext uri="{FF2B5EF4-FFF2-40B4-BE49-F238E27FC236}">
                <a16:creationId xmlns:a16="http://schemas.microsoft.com/office/drawing/2014/main" id="{F8F5F950-1754-B01F-2FF7-A645B15DB2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269" t="-13428" r="25550" b="1814"/>
          <a:stretch/>
        </p:blipFill>
        <p:spPr>
          <a:xfrm>
            <a:off x="7363407" y="2258543"/>
            <a:ext cx="1016613" cy="1097280"/>
          </a:xfrm>
          <a:prstGeom prst="rect">
            <a:avLst/>
          </a:prstGeom>
        </p:spPr>
      </p:pic>
      <p:pic>
        <p:nvPicPr>
          <p:cNvPr id="23" name="Picture 22">
            <a:extLst>
              <a:ext uri="{FF2B5EF4-FFF2-40B4-BE49-F238E27FC236}">
                <a16:creationId xmlns:a16="http://schemas.microsoft.com/office/drawing/2014/main" id="{BD394CB9-5221-AAEE-326B-7182C4F0E7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712" t="-11615" r="-1893"/>
          <a:stretch/>
        </p:blipFill>
        <p:spPr>
          <a:xfrm>
            <a:off x="8991521" y="2274733"/>
            <a:ext cx="1101331" cy="1188720"/>
          </a:xfrm>
          <a:prstGeom prst="rect">
            <a:avLst/>
          </a:prstGeom>
        </p:spPr>
      </p:pic>
      <p:pic>
        <p:nvPicPr>
          <p:cNvPr id="24" name="Picture 23">
            <a:extLst>
              <a:ext uri="{FF2B5EF4-FFF2-40B4-BE49-F238E27FC236}">
                <a16:creationId xmlns:a16="http://schemas.microsoft.com/office/drawing/2014/main" id="{C89F705D-323D-EBAC-4E32-699F8FBADA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831" t="-15369" r="11988" b="3755"/>
          <a:stretch/>
        </p:blipFill>
        <p:spPr>
          <a:xfrm>
            <a:off x="10574598" y="2282813"/>
            <a:ext cx="1016613" cy="1097280"/>
          </a:xfrm>
          <a:prstGeom prst="rect">
            <a:avLst/>
          </a:prstGeom>
        </p:spPr>
      </p:pic>
      <p:sp>
        <p:nvSpPr>
          <p:cNvPr id="12" name="Slide Number Placeholder 11">
            <a:extLst>
              <a:ext uri="{FF2B5EF4-FFF2-40B4-BE49-F238E27FC236}">
                <a16:creationId xmlns:a16="http://schemas.microsoft.com/office/drawing/2014/main" id="{B522EAD7-C8B0-131D-4F6D-6125D215FDDA}"/>
              </a:ext>
            </a:extLst>
          </p:cNvPr>
          <p:cNvSpPr>
            <a:spLocks noGrp="1"/>
          </p:cNvSpPr>
          <p:nvPr>
            <p:ph type="sldNum" sz="quarter" idx="4"/>
          </p:nvPr>
        </p:nvSpPr>
        <p:spPr/>
        <p:txBody>
          <a:bodyPr/>
          <a:lstStyle/>
          <a:p>
            <a:pPr>
              <a:defRPr/>
            </a:pPr>
            <a:fld id="{098F27AE-F8A1-453E-8C2F-3FD5FC6AA2AE}" type="slidenum">
              <a:rPr lang="en-US" smtClean="0"/>
              <a:pPr>
                <a:defRPr/>
              </a:pPr>
              <a:t>21</a:t>
            </a:fld>
            <a:endParaRPr lang="en-US"/>
          </a:p>
        </p:txBody>
      </p:sp>
    </p:spTree>
    <p:extLst>
      <p:ext uri="{BB962C8B-B14F-4D97-AF65-F5344CB8AC3E}">
        <p14:creationId xmlns:p14="http://schemas.microsoft.com/office/powerpoint/2010/main" val="94236182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AECC4-A08E-4EA4-0FB9-D9AEDF7A2A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2152" y="-284812"/>
            <a:ext cx="11625989" cy="6023640"/>
          </a:xfrm>
          <a:prstGeom prst="rect">
            <a:avLst/>
          </a:prstGeom>
        </p:spPr>
      </p:pic>
      <p:sp>
        <p:nvSpPr>
          <p:cNvPr id="39" name="Text Box 3"/>
          <p:cNvSpPr txBox="1">
            <a:spLocks noChangeArrowheads="1"/>
          </p:cNvSpPr>
          <p:nvPr/>
        </p:nvSpPr>
        <p:spPr bwMode="auto">
          <a:xfrm>
            <a:off x="934729" y="792628"/>
            <a:ext cx="11111820" cy="92333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600" b="0">
                <a:solidFill>
                  <a:srgbClr val="000000"/>
                </a:solidFill>
                <a:latin typeface="Calibri" panose="020F0502020204030204" pitchFamily="34" charset="0"/>
                <a:cs typeface="Calibri" panose="020F0502020204030204" pitchFamily="34" charset="0"/>
              </a:rPr>
              <a:t>Volatility Should Be Expected: </a:t>
            </a: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The Price of Panic</a:t>
            </a:r>
          </a:p>
          <a:p>
            <a:pPr lvl="0">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$10,000 Invested in S&amp;P 500 Index </a:t>
            </a:r>
            <a:r>
              <a:rPr lang="en-US" sz="1600" b="0">
                <a:solidFill>
                  <a:srgbClr val="000000"/>
                </a:solidFill>
                <a:latin typeface="Calibri" panose="020F0502020204030204" pitchFamily="34" charset="0"/>
                <a:cs typeface="Calibri" panose="020F0502020204030204" pitchFamily="34" charset="0"/>
              </a:rPr>
              <a:t>1960</a:t>
            </a:r>
            <a:r>
              <a:rPr lang="en-US" b="0">
                <a:latin typeface="Calibri" panose="020F0502020204030204" pitchFamily="34" charset="0"/>
              </a:rPr>
              <a:t>–</a:t>
            </a:r>
            <a:r>
              <a:rPr lang="en-US" sz="1600" b="0">
                <a:solidFill>
                  <a:srgbClr val="000000"/>
                </a:solidFill>
                <a:latin typeface="Calibri" panose="020F0502020204030204" pitchFamily="34" charset="0"/>
                <a:cs typeface="Calibri" panose="020F0502020204030204" pitchFamily="34" charset="0"/>
              </a:rPr>
              <a:t>202</a:t>
            </a: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5</a:t>
            </a:r>
          </a:p>
        </p:txBody>
      </p:sp>
      <p:sp>
        <p:nvSpPr>
          <p:cNvPr id="40" name="Text Box 2842"/>
          <p:cNvSpPr txBox="1">
            <a:spLocks noChangeArrowheads="1"/>
          </p:cNvSpPr>
          <p:nvPr/>
        </p:nvSpPr>
        <p:spPr bwMode="auto">
          <a:xfrm>
            <a:off x="656277" y="5756808"/>
            <a:ext cx="11111821" cy="69557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80" b="1" i="0" u="none" strike="noStrike" kern="1200" cap="none" spc="-3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PAST PERFORMANCE DOES NOT GUARANTEE FUTURE RESULTS. </a:t>
            </a:r>
            <a:r>
              <a:rPr kumimoji="0" lang="en-US" sz="980" b="0" i="0" u="none" strike="noStrike" kern="1200" cap="none" spc="-3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Indices are unmanaged and not available for direct investment. For illustrative purposes only. Unmanaged index returns do not reflect any fees, expenses, or sales charges. US Treasury securities are backed by the full faith and credit of the US Government. Equities and bonds are subject to risks and may not be in the best interest of all investors.</a:t>
            </a:r>
          </a:p>
          <a:p>
            <a:pPr lvl="0">
              <a:defRPr/>
            </a:pPr>
            <a:r>
              <a:rPr kumimoji="0" lang="en-US" sz="980" b="0" i="0" u="none" strike="noStrike" kern="1200" cap="none" spc="-3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Indices Represented for Each Asset Class: Equity: S&amp;P 500 Index; Bonds: IA SBBI Long Term Government Index through 12/31/75, Bloomberg US Aggregate Bond Index thereafter; Cash: IA SBBI US 30 Day T-Bill Index through 11/30/91 and the Bloomberg 1-3 Month US Treasury Bill Index </a:t>
            </a:r>
            <a:r>
              <a:rPr lang="en-US" sz="980" b="0" spc="-30">
                <a:solidFill>
                  <a:srgbClr val="000000"/>
                </a:solidFill>
                <a:latin typeface="Calibri" panose="020F0502020204030204" pitchFamily="34" charset="0"/>
                <a:cs typeface="Calibri" panose="020F0502020204030204" pitchFamily="34" charset="0"/>
              </a:rPr>
              <a:t>thereafter. Data Source: Ned Davis Research and Morningstar, 2026</a:t>
            </a:r>
            <a:endParaRPr kumimoji="0" lang="en-US" sz="980" b="0" i="0" u="none" strike="noStrike" kern="1200" cap="none" spc="-3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7D8C551B-DC67-DF2B-2718-128145731D61}"/>
              </a:ext>
            </a:extLst>
          </p:cNvPr>
          <p:cNvGrpSpPr/>
          <p:nvPr/>
        </p:nvGrpSpPr>
        <p:grpSpPr>
          <a:xfrm>
            <a:off x="433362" y="3858594"/>
            <a:ext cx="1024768" cy="1443549"/>
            <a:chOff x="335978" y="4120655"/>
            <a:chExt cx="1024768" cy="1443549"/>
          </a:xfrm>
        </p:grpSpPr>
        <p:sp>
          <p:nvSpPr>
            <p:cNvPr id="63" name="TextBox 62"/>
            <p:cNvSpPr txBox="1"/>
            <p:nvPr/>
          </p:nvSpPr>
          <p:spPr>
            <a:xfrm>
              <a:off x="335978" y="4120655"/>
              <a:ext cx="1024768" cy="73866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Initial </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Investment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$10,000</a:t>
              </a:r>
            </a:p>
          </p:txBody>
        </p:sp>
        <p:cxnSp>
          <p:nvCxnSpPr>
            <p:cNvPr id="64" name="Straight Arrow Connector 63"/>
            <p:cNvCxnSpPr>
              <a:cxnSpLocks/>
            </p:cNvCxnSpPr>
            <p:nvPr/>
          </p:nvCxnSpPr>
          <p:spPr bwMode="auto">
            <a:xfrm>
              <a:off x="818444" y="4910119"/>
              <a:ext cx="0" cy="65408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4" name="Text Box 3">
            <a:extLst>
              <a:ext uri="{FF2B5EF4-FFF2-40B4-BE49-F238E27FC236}">
                <a16:creationId xmlns:a16="http://schemas.microsoft.com/office/drawing/2014/main" id="{9ADF787D-12EF-2C55-51F8-16A2D0507716}"/>
              </a:ext>
            </a:extLst>
          </p:cNvPr>
          <p:cNvSpPr txBox="1">
            <a:spLocks noChangeArrowheads="1"/>
          </p:cNvSpPr>
          <p:nvPr/>
        </p:nvSpPr>
        <p:spPr bwMode="auto">
          <a:xfrm>
            <a:off x="916140" y="1754309"/>
            <a:ext cx="5420865" cy="1769715"/>
          </a:xfrm>
          <a:prstGeom prst="rect">
            <a:avLst/>
          </a:prstGeom>
          <a:noFill/>
          <a:ln w="9525">
            <a:noFill/>
            <a:miter lim="800000"/>
            <a:headEnd/>
            <a:tailEnd/>
          </a:ln>
        </p:spPr>
        <p:txBody>
          <a:bodyPr wrap="square">
            <a:spAutoFit/>
          </a:bodyPr>
          <a:lstStyle/>
          <a:p>
            <a:pPr marL="284163" marR="0" lvl="0" indent="-284163"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284C"/>
                </a:solidFill>
                <a:effectLst/>
                <a:uLnTx/>
                <a:uFillTx/>
                <a:latin typeface="Pierre Dingbats" pitchFamily="2" charset="0"/>
                <a:ea typeface="+mn-ea"/>
                <a:cs typeface="Calibri" panose="020F0502020204030204" pitchFamily="34" charset="0"/>
              </a:rPr>
              <a:t> </a:t>
            </a:r>
            <a:r>
              <a:rPr kumimoji="0" lang="en-US" sz="1300" b="0" i="0" u="none" strike="noStrike" kern="1200" cap="none" spc="0" normalizeH="0" baseline="0" noProof="0">
                <a:ln>
                  <a:noFill/>
                </a:ln>
                <a:solidFill>
                  <a:srgbClr val="00284C"/>
                </a:solidFill>
                <a:effectLst/>
                <a:uLnTx/>
                <a:uFillTx/>
                <a:latin typeface="Wingdings" panose="05000000000000000000" pitchFamily="2" charset="2"/>
                <a:cs typeface="Calibri" panose="020F0502020204030204" pitchFamily="34" charset="0"/>
              </a:rPr>
              <a:t>n</a:t>
            </a:r>
            <a:r>
              <a:rPr lang="en-US" sz="1300" b="0">
                <a:solidFill>
                  <a:srgbClr val="00284C"/>
                </a:solidFill>
                <a:latin typeface="Calibri" panose="020F0502020204030204" pitchFamily="34" charset="0"/>
                <a:cs typeface="Calibri" panose="020F0502020204030204" pitchFamily="34" charset="0"/>
              </a:rPr>
              <a:t>	</a:t>
            </a: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Equity Investor: S&amp;P 500 Index </a:t>
            </a:r>
          </a:p>
          <a:p>
            <a:pPr marL="284163" lvl="0" indent="-284163">
              <a:defRPr/>
            </a:pPr>
            <a:r>
              <a:rPr lang="en-US" sz="1300" b="0">
                <a:solidFill>
                  <a:srgbClr val="00284C"/>
                </a:solidFill>
                <a:latin typeface="Pierre Dingbats" pitchFamily="2" charset="0"/>
                <a:cs typeface="Calibri" panose="020F0502020204030204" pitchFamily="34" charset="0"/>
              </a:rPr>
              <a:t> </a:t>
            </a:r>
            <a:r>
              <a:rPr lang="en-US" sz="1300" b="0">
                <a:solidFill>
                  <a:srgbClr val="9676B4"/>
                </a:solidFill>
                <a:latin typeface="Wingdings" panose="05000000000000000000" pitchFamily="2" charset="2"/>
                <a:cs typeface="Calibri" panose="020F0502020204030204" pitchFamily="34" charset="0"/>
              </a:rPr>
              <a:t>n</a:t>
            </a:r>
            <a:r>
              <a:rPr lang="en-US" sz="1300" b="0">
                <a:solidFill>
                  <a:srgbClr val="00284C"/>
                </a:solidFill>
                <a:latin typeface="Calibri" panose="020F0502020204030204" pitchFamily="34" charset="0"/>
                <a:cs typeface="Calibri" panose="020F0502020204030204" pitchFamily="34" charset="0"/>
              </a:rPr>
              <a:t>	</a:t>
            </a: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Balanced Investor: 50% Stocks / 50% US investment-grade bonds</a:t>
            </a:r>
          </a:p>
          <a:p>
            <a:pPr marL="284163" lvl="0" indent="-284163">
              <a:defRPr/>
            </a:pPr>
            <a:r>
              <a:rPr lang="en-US" sz="1300" b="0">
                <a:solidFill>
                  <a:srgbClr val="75CDB9"/>
                </a:solidFill>
                <a:latin typeface="Pierre Dingbats" pitchFamily="2" charset="0"/>
                <a:cs typeface="Calibri" panose="020F0502020204030204" pitchFamily="34" charset="0"/>
              </a:rPr>
              <a:t> </a:t>
            </a:r>
            <a:r>
              <a:rPr lang="en-US" sz="1300" b="0">
                <a:solidFill>
                  <a:srgbClr val="75CDB9"/>
                </a:solidFill>
                <a:latin typeface="Wingdings" panose="05000000000000000000" pitchFamily="2" charset="2"/>
                <a:cs typeface="Calibri" panose="020F0502020204030204" pitchFamily="34" charset="0"/>
              </a:rPr>
              <a:t>n</a:t>
            </a:r>
            <a:r>
              <a:rPr kumimoji="0" lang="en-US" sz="1300" b="0" i="0" u="none" strike="noStrike" kern="1200" cap="none" spc="0" normalizeH="0" baseline="0" noProof="0">
                <a:ln>
                  <a:noFill/>
                </a:ln>
                <a:solidFill>
                  <a:srgbClr val="000000"/>
                </a:solidFill>
                <a:effectLst/>
                <a:uLnTx/>
                <a:uFillTx/>
                <a:latin typeface="Pierre Dingbats" pitchFamily="2" charset="0"/>
                <a:ea typeface="+mn-ea"/>
                <a:cs typeface="Calibri" panose="020F0502020204030204" pitchFamily="34" charset="0"/>
              </a:rPr>
              <a:t>	</a:t>
            </a: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Bond Investor: US investment-grade bonds</a:t>
            </a:r>
          </a:p>
          <a:p>
            <a:pPr marL="284163" lvl="0" indent="-284163">
              <a:defRPr/>
            </a:pPr>
            <a:r>
              <a:rPr lang="en-US" sz="1300" b="0">
                <a:solidFill>
                  <a:srgbClr val="00284C"/>
                </a:solidFill>
                <a:latin typeface="Pierre Dingbats" pitchFamily="2" charset="0"/>
                <a:cs typeface="Calibri" panose="020F0502020204030204" pitchFamily="34" charset="0"/>
              </a:rPr>
              <a:t> </a:t>
            </a:r>
            <a:r>
              <a:rPr lang="en-US" sz="1300" b="0">
                <a:solidFill>
                  <a:srgbClr val="EC1C24"/>
                </a:solidFill>
                <a:latin typeface="Wingdings" panose="05000000000000000000" pitchFamily="2" charset="2"/>
                <a:cs typeface="Calibri" panose="020F0502020204030204" pitchFamily="34" charset="0"/>
              </a:rPr>
              <a:t>n</a:t>
            </a:r>
            <a:r>
              <a:rPr lang="en-US" sz="1300" b="0">
                <a:solidFill>
                  <a:srgbClr val="000000"/>
                </a:solidFill>
                <a:latin typeface="Pierre Dingbats" pitchFamily="2" charset="0"/>
                <a:cs typeface="Calibri" panose="020F0502020204030204" pitchFamily="34" charset="0"/>
              </a:rPr>
              <a:t>	</a:t>
            </a: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Reactionary Investor: Invests in the S&amp;P 500 Index, moves 100% into cash (noted by the red circles), then moves 100% back into the S&amp;P 500 Index two years later</a:t>
            </a:r>
          </a:p>
          <a:p>
            <a:pPr marL="284163" lvl="0" indent="-284163">
              <a:spcAft>
                <a:spcPts val="600"/>
              </a:spcAft>
              <a:defRPr/>
            </a:pPr>
            <a:r>
              <a:rPr lang="en-US" sz="1300" b="0">
                <a:solidFill>
                  <a:srgbClr val="D36826"/>
                </a:solidFill>
                <a:latin typeface="Pierre Dingbats" pitchFamily="2" charset="0"/>
                <a:cs typeface="Calibri" panose="020F0502020204030204" pitchFamily="34" charset="0"/>
              </a:rPr>
              <a:t> </a:t>
            </a:r>
            <a:r>
              <a:rPr lang="en-US" sz="1300" b="0">
                <a:solidFill>
                  <a:srgbClr val="D36826"/>
                </a:solidFill>
                <a:latin typeface="Wingdings" panose="05000000000000000000" pitchFamily="2" charset="2"/>
                <a:cs typeface="Calibri" panose="020F0502020204030204" pitchFamily="34" charset="0"/>
              </a:rPr>
              <a:t>n</a:t>
            </a:r>
            <a:r>
              <a:rPr lang="en-US" sz="1300" b="0">
                <a:solidFill>
                  <a:srgbClr val="000000"/>
                </a:solidFill>
                <a:latin typeface="Pierre Dingbats" pitchFamily="2" charset="0"/>
                <a:cs typeface="Calibri" panose="020F0502020204030204" pitchFamily="34" charset="0"/>
              </a:rPr>
              <a:t>	</a:t>
            </a: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Cash Investor: Treasury Bills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1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Market drop of 30% or more</a:t>
            </a:r>
          </a:p>
        </p:txBody>
      </p:sp>
      <p:pic>
        <p:nvPicPr>
          <p:cNvPr id="6" name="Picture 5">
            <a:extLst>
              <a:ext uri="{FF2B5EF4-FFF2-40B4-BE49-F238E27FC236}">
                <a16:creationId xmlns:a16="http://schemas.microsoft.com/office/drawing/2014/main" id="{868243CF-942A-D278-6705-D61D4B1B6717}"/>
              </a:ext>
            </a:extLst>
          </p:cNvPr>
          <p:cNvPicPr>
            <a:picLocks noChangeAspect="1"/>
          </p:cNvPicPr>
          <p:nvPr/>
        </p:nvPicPr>
        <p:blipFill>
          <a:blip r:embed="rId4">
            <a:extLst>
              <a:ext uri="{28A0092B-C50C-407E-A947-70E740481C1C}">
                <a14:useLocalDpi xmlns:a14="http://schemas.microsoft.com/office/drawing/2010/main" val="0"/>
              </a:ext>
            </a:extLst>
          </a:blip>
          <a:srcRect t="251" b="251"/>
          <a:stretch/>
        </p:blipFill>
        <p:spPr>
          <a:xfrm>
            <a:off x="984730" y="3226972"/>
            <a:ext cx="269141" cy="274320"/>
          </a:xfrm>
          <a:prstGeom prst="rect">
            <a:avLst/>
          </a:prstGeom>
        </p:spPr>
      </p:pic>
      <p:sp>
        <p:nvSpPr>
          <p:cNvPr id="5" name="Slide Number Placeholder 4">
            <a:extLst>
              <a:ext uri="{FF2B5EF4-FFF2-40B4-BE49-F238E27FC236}">
                <a16:creationId xmlns:a16="http://schemas.microsoft.com/office/drawing/2014/main" id="{EEACD05B-6662-D723-B5A6-EFD5F9A279E1}"/>
              </a:ext>
            </a:extLst>
          </p:cNvPr>
          <p:cNvSpPr>
            <a:spLocks noGrp="1"/>
          </p:cNvSpPr>
          <p:nvPr>
            <p:ph type="sldNum" sz="quarter" idx="4"/>
          </p:nvPr>
        </p:nvSpPr>
        <p:spPr/>
        <p:txBody>
          <a:bodyPr/>
          <a:lstStyle/>
          <a:p>
            <a:pPr>
              <a:defRPr/>
            </a:pPr>
            <a:fld id="{098F27AE-F8A1-453E-8C2F-3FD5FC6AA2AE}" type="slidenum">
              <a:rPr lang="en-US" smtClean="0"/>
              <a:pPr>
                <a:defRPr/>
              </a:pPr>
              <a:t>22</a:t>
            </a:fld>
            <a:endParaRPr lang="en-US"/>
          </a:p>
        </p:txBody>
      </p:sp>
    </p:spTree>
    <p:extLst>
      <p:ext uri="{BB962C8B-B14F-4D97-AF65-F5344CB8AC3E}">
        <p14:creationId xmlns:p14="http://schemas.microsoft.com/office/powerpoint/2010/main" val="11964181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404C1814-AB3F-2DD6-C86D-C5A860D6534D}"/>
              </a:ext>
            </a:extLst>
          </p:cNvPr>
          <p:cNvSpPr txBox="1">
            <a:spLocks noChangeArrowheads="1"/>
          </p:cNvSpPr>
          <p:nvPr/>
        </p:nvSpPr>
        <p:spPr bwMode="auto">
          <a:xfrm>
            <a:off x="540442" y="990074"/>
            <a:ext cx="11181657" cy="646331"/>
          </a:xfrm>
          <a:prstGeom prst="rect">
            <a:avLst/>
          </a:prstGeom>
          <a:noFill/>
          <a:ln w="9525">
            <a:noFill/>
            <a:miter lim="800000"/>
            <a:headEnd/>
            <a:tailEnd/>
          </a:ln>
        </p:spPr>
        <p:txBody>
          <a:bodyPr wrap="square" lIns="91440" tIns="45720" rIns="91440" bIns="45720" anchor="t">
            <a:spAutoFit/>
          </a:bodyPr>
          <a:lstStyle/>
          <a:p>
            <a:pPr algn="ctr">
              <a:defRPr/>
            </a:pPr>
            <a:r>
              <a:rPr lang="en-US" sz="3600" b="0">
                <a:solidFill>
                  <a:srgbClr val="000000"/>
                </a:solidFill>
                <a:latin typeface="Calibri"/>
                <a:ea typeface="Calibri"/>
                <a:cs typeface="Calibri"/>
              </a:rPr>
              <a:t>Why Working With a Financial Professional Matters</a:t>
            </a:r>
            <a:endParaRPr kumimoji="0" lang="en-US" sz="3600" b="0" i="0" u="none" strike="noStrike" kern="1200" cap="none" spc="0" normalizeH="0" baseline="0" noProof="0">
              <a:ln>
                <a:noFill/>
              </a:ln>
              <a:solidFill>
                <a:srgbClr val="000000"/>
              </a:solidFill>
              <a:effectLst/>
              <a:uLnTx/>
              <a:uFillTx/>
              <a:latin typeface="Calibri"/>
              <a:ea typeface="Calibri"/>
              <a:cs typeface="Calibri"/>
            </a:endParaRPr>
          </a:p>
        </p:txBody>
      </p:sp>
      <p:sp>
        <p:nvSpPr>
          <p:cNvPr id="13" name="TextBox 12">
            <a:extLst>
              <a:ext uri="{FF2B5EF4-FFF2-40B4-BE49-F238E27FC236}">
                <a16:creationId xmlns:a16="http://schemas.microsoft.com/office/drawing/2014/main" id="{3BBE7C20-88D7-AAFC-BD91-A1DDA21B2B97}"/>
              </a:ext>
            </a:extLst>
          </p:cNvPr>
          <p:cNvSpPr txBox="1"/>
          <p:nvPr/>
        </p:nvSpPr>
        <p:spPr>
          <a:xfrm>
            <a:off x="925033" y="3604319"/>
            <a:ext cx="3104707" cy="1200329"/>
          </a:xfrm>
          <a:prstGeom prst="rect">
            <a:avLst/>
          </a:prstGeom>
          <a:noFill/>
        </p:spPr>
        <p:txBody>
          <a:bodyPr wrap="square" rtlCol="0">
            <a:spAutoFit/>
          </a:bodyPr>
          <a:lstStyle/>
          <a:p>
            <a:pPr algn="ctr"/>
            <a:r>
              <a:rPr lang="en-US">
                <a:latin typeface="Segoe UI" panose="020B0502040204020203" pitchFamily="34" charset="0"/>
              </a:rPr>
              <a:t>Don’t Go It Alone</a:t>
            </a:r>
            <a:r>
              <a:rPr lang="en-US" b="0">
                <a:latin typeface="Segoe UI" panose="020B0502040204020203" pitchFamily="34" charset="0"/>
              </a:rPr>
              <a:t> </a:t>
            </a:r>
          </a:p>
          <a:p>
            <a:pPr algn="ctr"/>
            <a:r>
              <a:rPr lang="en-US" b="0">
                <a:latin typeface="Segoe UI" panose="020B0502040204020203" pitchFamily="34" charset="0"/>
              </a:rPr>
              <a:t>Guidance to stay calm and avoid panic moves</a:t>
            </a:r>
          </a:p>
          <a:p>
            <a:pPr algn="ctr"/>
            <a:endParaRPr lang="en-US">
              <a:latin typeface="Calibri" panose="020F0502020204030204" pitchFamily="34" charset="0"/>
            </a:endParaRPr>
          </a:p>
        </p:txBody>
      </p:sp>
      <p:sp>
        <p:nvSpPr>
          <p:cNvPr id="16" name="TextBox 15">
            <a:extLst>
              <a:ext uri="{FF2B5EF4-FFF2-40B4-BE49-F238E27FC236}">
                <a16:creationId xmlns:a16="http://schemas.microsoft.com/office/drawing/2014/main" id="{61D37E36-28E5-2930-2777-8E3DFA5FE98D}"/>
              </a:ext>
            </a:extLst>
          </p:cNvPr>
          <p:cNvSpPr txBox="1"/>
          <p:nvPr/>
        </p:nvSpPr>
        <p:spPr>
          <a:xfrm>
            <a:off x="8365904" y="3604319"/>
            <a:ext cx="2797395" cy="923330"/>
          </a:xfrm>
          <a:prstGeom prst="rect">
            <a:avLst/>
          </a:prstGeom>
          <a:noFill/>
        </p:spPr>
        <p:txBody>
          <a:bodyPr wrap="square">
            <a:spAutoFit/>
          </a:bodyPr>
          <a:lstStyle/>
          <a:p>
            <a:pPr algn="ctr" fontAlgn="t">
              <a:buFont typeface="Arial" panose="020B0604020202020204" pitchFamily="34" charset="0"/>
              <a:buNone/>
            </a:pPr>
            <a:r>
              <a:rPr lang="en-US" b="1" i="0" baseline="0">
                <a:effectLst/>
                <a:latin typeface="Segoe UI" panose="020B0502040204020203" pitchFamily="34" charset="0"/>
              </a:rPr>
              <a:t>Make Your Money Last</a:t>
            </a:r>
            <a:br>
              <a:rPr lang="en-US" b="1" i="0" baseline="0">
                <a:effectLst/>
                <a:latin typeface="Segoe UI" panose="020B0502040204020203" pitchFamily="34" charset="0"/>
              </a:rPr>
            </a:br>
            <a:r>
              <a:rPr lang="en-US" b="0">
                <a:latin typeface="Segoe UI" panose="020B0502040204020203" pitchFamily="34" charset="0"/>
              </a:rPr>
              <a:t>Plan withdrawals and investing so savings last</a:t>
            </a:r>
            <a:endParaRPr lang="en-US" b="0" i="0" baseline="0">
              <a:effectLst/>
              <a:latin typeface="Segoe UI" panose="020B0502040204020203" pitchFamily="34" charset="0"/>
            </a:endParaRPr>
          </a:p>
        </p:txBody>
      </p:sp>
      <p:pic>
        <p:nvPicPr>
          <p:cNvPr id="4" name="Picture 3">
            <a:extLst>
              <a:ext uri="{FF2B5EF4-FFF2-40B4-BE49-F238E27FC236}">
                <a16:creationId xmlns:a16="http://schemas.microsoft.com/office/drawing/2014/main" id="{79BF64D6-E7DD-A81E-0D1B-CCAFB3D79D70}"/>
              </a:ext>
            </a:extLst>
          </p:cNvPr>
          <p:cNvPicPr>
            <a:picLocks noChangeAspect="1"/>
          </p:cNvPicPr>
          <p:nvPr/>
        </p:nvPicPr>
        <p:blipFill>
          <a:blip r:embed="rId3">
            <a:extLst>
              <a:ext uri="{28A0092B-C50C-407E-A947-70E740481C1C}">
                <a14:useLocalDpi xmlns:a14="http://schemas.microsoft.com/office/drawing/2010/main" val="0"/>
              </a:ext>
            </a:extLst>
          </a:blip>
          <a:srcRect l="25203" t="1" r="52290" b="-6493"/>
          <a:stretch>
            <a:fillRect/>
          </a:stretch>
        </p:blipFill>
        <p:spPr>
          <a:xfrm>
            <a:off x="1765300" y="2408813"/>
            <a:ext cx="1339850" cy="1227574"/>
          </a:xfrm>
          <a:prstGeom prst="rect">
            <a:avLst/>
          </a:prstGeom>
        </p:spPr>
      </p:pic>
      <p:pic>
        <p:nvPicPr>
          <p:cNvPr id="10" name="Picture 9">
            <a:extLst>
              <a:ext uri="{FF2B5EF4-FFF2-40B4-BE49-F238E27FC236}">
                <a16:creationId xmlns:a16="http://schemas.microsoft.com/office/drawing/2014/main" id="{E3F05628-EAFC-A599-4DCD-9C7DC68C7C41}"/>
              </a:ext>
            </a:extLst>
          </p:cNvPr>
          <p:cNvPicPr>
            <a:picLocks noChangeAspect="1"/>
          </p:cNvPicPr>
          <p:nvPr/>
        </p:nvPicPr>
        <p:blipFill>
          <a:blip r:embed="rId4">
            <a:extLst>
              <a:ext uri="{28A0092B-C50C-407E-A947-70E740481C1C}">
                <a14:useLocalDpi xmlns:a14="http://schemas.microsoft.com/office/drawing/2010/main" val="0"/>
              </a:ext>
            </a:extLst>
          </a:blip>
          <a:srcRect l="11524" t="31000" r="73251" b="51155"/>
          <a:stretch>
            <a:fillRect/>
          </a:stretch>
        </p:blipFill>
        <p:spPr>
          <a:xfrm>
            <a:off x="5480564" y="2229703"/>
            <a:ext cx="1184966" cy="1388876"/>
          </a:xfrm>
          <a:prstGeom prst="rect">
            <a:avLst/>
          </a:prstGeom>
        </p:spPr>
      </p:pic>
      <p:pic>
        <p:nvPicPr>
          <p:cNvPr id="12" name="Picture 11">
            <a:extLst>
              <a:ext uri="{FF2B5EF4-FFF2-40B4-BE49-F238E27FC236}">
                <a16:creationId xmlns:a16="http://schemas.microsoft.com/office/drawing/2014/main" id="{96C2C669-8E57-00BC-D1A9-85F5A58F7608}"/>
              </a:ext>
            </a:extLst>
          </p:cNvPr>
          <p:cNvPicPr>
            <a:picLocks noChangeAspect="1"/>
          </p:cNvPicPr>
          <p:nvPr/>
        </p:nvPicPr>
        <p:blipFill>
          <a:blip r:embed="rId5">
            <a:extLst>
              <a:ext uri="{28A0092B-C50C-407E-A947-70E740481C1C}">
                <a14:useLocalDpi xmlns:a14="http://schemas.microsoft.com/office/drawing/2010/main" val="0"/>
              </a:ext>
            </a:extLst>
          </a:blip>
          <a:srcRect l="39923" r="50263" b="42593"/>
          <a:stretch>
            <a:fillRect/>
          </a:stretch>
        </p:blipFill>
        <p:spPr>
          <a:xfrm>
            <a:off x="9415370" y="2195854"/>
            <a:ext cx="1128507" cy="1188720"/>
          </a:xfrm>
          <a:prstGeom prst="rect">
            <a:avLst/>
          </a:prstGeom>
        </p:spPr>
      </p:pic>
      <p:sp>
        <p:nvSpPr>
          <p:cNvPr id="2" name="TextBox 1">
            <a:extLst>
              <a:ext uri="{FF2B5EF4-FFF2-40B4-BE49-F238E27FC236}">
                <a16:creationId xmlns:a16="http://schemas.microsoft.com/office/drawing/2014/main" id="{01C38B40-BAA9-EADE-621D-CC13C44D1F7B}"/>
              </a:ext>
            </a:extLst>
          </p:cNvPr>
          <p:cNvSpPr txBox="1"/>
          <p:nvPr/>
        </p:nvSpPr>
        <p:spPr>
          <a:xfrm>
            <a:off x="4329242" y="3604319"/>
            <a:ext cx="3579629" cy="923330"/>
          </a:xfrm>
          <a:prstGeom prst="rect">
            <a:avLst/>
          </a:prstGeom>
          <a:noFill/>
        </p:spPr>
        <p:txBody>
          <a:bodyPr wrap="square" rtlCol="0">
            <a:spAutoFit/>
          </a:bodyPr>
          <a:lstStyle/>
          <a:p>
            <a:pPr algn="ctr" fontAlgn="t">
              <a:buFont typeface="Arial" panose="020B0604020202020204" pitchFamily="34" charset="0"/>
              <a:buNone/>
            </a:pPr>
            <a:r>
              <a:rPr lang="en-US">
                <a:latin typeface="Segoe UI" panose="020B0502040204020203" pitchFamily="34" charset="0"/>
              </a:rPr>
              <a:t>Set Your Allocation</a:t>
            </a:r>
            <a:r>
              <a:rPr lang="en-US" b="0">
                <a:latin typeface="Segoe UI" panose="020B0502040204020203" pitchFamily="34" charset="0"/>
              </a:rPr>
              <a:t> </a:t>
            </a:r>
          </a:p>
          <a:p>
            <a:pPr algn="ctr" fontAlgn="t">
              <a:buFont typeface="Arial" panose="020B0604020202020204" pitchFamily="34" charset="0"/>
              <a:buNone/>
            </a:pPr>
            <a:r>
              <a:rPr lang="en-US" b="0">
                <a:latin typeface="Segoe UI" panose="020B0502040204020203" pitchFamily="34" charset="0"/>
              </a:rPr>
              <a:t>Mix tailored to goals and risk comfort</a:t>
            </a:r>
          </a:p>
        </p:txBody>
      </p:sp>
      <p:sp>
        <p:nvSpPr>
          <p:cNvPr id="6" name="Slide Number Placeholder 5">
            <a:extLst>
              <a:ext uri="{FF2B5EF4-FFF2-40B4-BE49-F238E27FC236}">
                <a16:creationId xmlns:a16="http://schemas.microsoft.com/office/drawing/2014/main" id="{84A8DB31-2833-9478-91F5-CCC5E5F6EEE4}"/>
              </a:ext>
            </a:extLst>
          </p:cNvPr>
          <p:cNvSpPr>
            <a:spLocks noGrp="1"/>
          </p:cNvSpPr>
          <p:nvPr>
            <p:ph type="sldNum" sz="quarter" idx="4"/>
          </p:nvPr>
        </p:nvSpPr>
        <p:spPr/>
        <p:txBody>
          <a:bodyPr/>
          <a:lstStyle/>
          <a:p>
            <a:pPr>
              <a:defRPr/>
            </a:pPr>
            <a:fld id="{098F27AE-F8A1-453E-8C2F-3FD5FC6AA2AE}" type="slidenum">
              <a:rPr lang="en-US" smtClean="0"/>
              <a:pPr>
                <a:defRPr/>
              </a:pPr>
              <a:t>23</a:t>
            </a:fld>
            <a:endParaRPr lang="en-US"/>
          </a:p>
        </p:txBody>
      </p:sp>
    </p:spTree>
    <p:extLst>
      <p:ext uri="{BB962C8B-B14F-4D97-AF65-F5344CB8AC3E}">
        <p14:creationId xmlns:p14="http://schemas.microsoft.com/office/powerpoint/2010/main" val="270067663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4FF47-3954-428E-34F6-57F8E1126A43}"/>
              </a:ext>
            </a:extLst>
          </p:cNvPr>
          <p:cNvPicPr>
            <a:picLocks noChangeAspect="1"/>
          </p:cNvPicPr>
          <p:nvPr/>
        </p:nvPicPr>
        <p:blipFill>
          <a:blip r:embed="rId3"/>
          <a:stretch>
            <a:fillRect/>
          </a:stretch>
        </p:blipFill>
        <p:spPr>
          <a:xfrm>
            <a:off x="4238868" y="0"/>
            <a:ext cx="7978140" cy="6248400"/>
          </a:xfrm>
          <a:prstGeom prst="rect">
            <a:avLst/>
          </a:prstGeom>
        </p:spPr>
      </p:pic>
      <p:pic>
        <p:nvPicPr>
          <p:cNvPr id="6" name="Picture 5">
            <a:extLst>
              <a:ext uri="{FF2B5EF4-FFF2-40B4-BE49-F238E27FC236}">
                <a16:creationId xmlns:a16="http://schemas.microsoft.com/office/drawing/2014/main" id="{1EC72CAD-5AB7-427C-8C5F-E5F9B7E2389F}"/>
              </a:ext>
            </a:extLst>
          </p:cNvPr>
          <p:cNvPicPr>
            <a:picLocks noChangeAspect="1"/>
          </p:cNvPicPr>
          <p:nvPr/>
        </p:nvPicPr>
        <p:blipFill rotWithShape="1">
          <a:blip r:embed="rId4">
            <a:extLst>
              <a:ext uri="{28A0092B-C50C-407E-A947-70E740481C1C}">
                <a14:useLocalDpi xmlns:a14="http://schemas.microsoft.com/office/drawing/2010/main" val="0"/>
              </a:ext>
            </a:extLst>
          </a:blip>
          <a:srcRect l="69194" t="11665" r="-1" b="1095"/>
          <a:stretch>
            <a:fillRect/>
          </a:stretch>
        </p:blipFill>
        <p:spPr>
          <a:xfrm>
            <a:off x="-4663440" y="0"/>
            <a:ext cx="4331632" cy="6248400"/>
          </a:xfrm>
          <a:prstGeom prst="rect">
            <a:avLst/>
          </a:prstGeom>
        </p:spPr>
      </p:pic>
      <p:sp>
        <p:nvSpPr>
          <p:cNvPr id="16387" name="Text Box 6"/>
          <p:cNvSpPr txBox="1">
            <a:spLocks noChangeArrowheads="1"/>
          </p:cNvSpPr>
          <p:nvPr/>
        </p:nvSpPr>
        <p:spPr bwMode="auto">
          <a:xfrm>
            <a:off x="1361332" y="1463040"/>
            <a:ext cx="5710238" cy="453586"/>
          </a:xfrm>
          <a:prstGeom prst="rect">
            <a:avLst/>
          </a:prstGeom>
          <a:noFill/>
          <a:ln w="9525">
            <a:noFill/>
            <a:miter lim="800000"/>
            <a:headEnd/>
            <a:tailEnd/>
          </a:ln>
        </p:spPr>
        <p:txBody>
          <a:bodyPr>
            <a:spAutoFit/>
          </a:bodyPr>
          <a:lstStyle/>
          <a:p>
            <a:pPr>
              <a:lnSpc>
                <a:spcPct val="75000"/>
              </a:lnSpc>
            </a:pPr>
            <a:r>
              <a:rPr lang="en-US" sz="3000" b="0">
                <a:latin typeface="Calibri" panose="020F0502020204030204" pitchFamily="34" charset="0"/>
                <a:cs typeface="Calibri" panose="020F0502020204030204" pitchFamily="34" charset="0"/>
              </a:rPr>
              <a:t>Summary</a:t>
            </a:r>
          </a:p>
        </p:txBody>
      </p:sp>
      <p:sp>
        <p:nvSpPr>
          <p:cNvPr id="3" name="TextBox 2">
            <a:extLst>
              <a:ext uri="{FF2B5EF4-FFF2-40B4-BE49-F238E27FC236}">
                <a16:creationId xmlns:a16="http://schemas.microsoft.com/office/drawing/2014/main" id="{19D0FF04-8B82-8927-92ED-9E04EE40521C}"/>
              </a:ext>
            </a:extLst>
          </p:cNvPr>
          <p:cNvSpPr txBox="1"/>
          <p:nvPr/>
        </p:nvSpPr>
        <p:spPr>
          <a:xfrm>
            <a:off x="1352929" y="2132420"/>
            <a:ext cx="2965071" cy="2754540"/>
          </a:xfrm>
          <a:prstGeom prst="rect">
            <a:avLst/>
          </a:prstGeom>
          <a:noFill/>
        </p:spPr>
        <p:txBody>
          <a:bodyPr wrap="square" rtlCol="0">
            <a:spAutoFit/>
          </a:bodyPr>
          <a:lstStyle/>
          <a:p>
            <a:pPr marL="457200" indent="-457200">
              <a:spcAft>
                <a:spcPts val="1200"/>
              </a:spcAft>
              <a:buClr>
                <a:srgbClr val="562877"/>
              </a:buClr>
              <a:buFont typeface="Wingdings 2" panose="05020102010507070707" pitchFamily="18" charset="2"/>
              <a:buChar char="¢"/>
            </a:pPr>
            <a:r>
              <a:rPr lang="en-US" sz="2500" b="0">
                <a:latin typeface="Calibri" panose="020F0502020204030204" pitchFamily="34" charset="0"/>
                <a:cs typeface="Calibri" panose="020F0502020204030204" pitchFamily="34" charset="0"/>
              </a:rPr>
              <a:t>Stress, Anxiety, and Crises</a:t>
            </a:r>
            <a:endParaRPr lang="en-US" sz="1700" b="0">
              <a:latin typeface="Calibri" panose="020F0502020204030204" pitchFamily="34" charset="0"/>
              <a:cs typeface="Calibri" panose="020F0502020204030204" pitchFamily="34" charset="0"/>
            </a:endParaRPr>
          </a:p>
          <a:p>
            <a:pPr marL="457200" indent="-457200">
              <a:spcAft>
                <a:spcPts val="1200"/>
              </a:spcAft>
              <a:buClr>
                <a:srgbClr val="598FE4"/>
              </a:buClr>
              <a:buFont typeface="Wingdings 2" panose="05020102010507070707" pitchFamily="18" charset="2"/>
              <a:buChar char="¢"/>
            </a:pPr>
            <a:r>
              <a:rPr lang="en-US" sz="2500" b="0">
                <a:latin typeface="Calibri" panose="020F0502020204030204" pitchFamily="34" charset="0"/>
                <a:cs typeface="Calibri" panose="020F0502020204030204" pitchFamily="34" charset="0"/>
              </a:rPr>
              <a:t>Instinctual Behavior</a:t>
            </a:r>
            <a:endParaRPr lang="en-US" sz="1700" b="0">
              <a:latin typeface="Calibri" panose="020F0502020204030204" pitchFamily="34" charset="0"/>
              <a:cs typeface="Calibri" panose="020F0502020204030204" pitchFamily="34" charset="0"/>
            </a:endParaRPr>
          </a:p>
          <a:p>
            <a:pPr marL="457200" indent="-457200">
              <a:spcAft>
                <a:spcPts val="1200"/>
              </a:spcAft>
              <a:buClr>
                <a:srgbClr val="008571"/>
              </a:buClr>
              <a:buFont typeface="Wingdings 2" panose="05020102010507070707" pitchFamily="18" charset="2"/>
              <a:buChar char="¢"/>
            </a:pPr>
            <a:r>
              <a:rPr lang="en-US" sz="2500" b="0">
                <a:latin typeface="Calibri" panose="020F0502020204030204" pitchFamily="34" charset="0"/>
                <a:cs typeface="Calibri" panose="020F0502020204030204" pitchFamily="34" charset="0"/>
              </a:rPr>
              <a:t>Maintaining Perspective</a:t>
            </a:r>
            <a:endParaRPr lang="en-US" sz="1700" b="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74CE3E9F-8051-43E6-5C2D-674C7BE52D41}"/>
              </a:ext>
            </a:extLst>
          </p:cNvPr>
          <p:cNvSpPr/>
          <p:nvPr/>
        </p:nvSpPr>
        <p:spPr>
          <a:xfrm>
            <a:off x="650590" y="591486"/>
            <a:ext cx="10864079" cy="5026993"/>
          </a:xfrm>
          <a:prstGeom prst="rect">
            <a:avLst/>
          </a:prstGeom>
          <a:noFill/>
          <a:ln w="25400" cap="flat" cmpd="sng" algn="ctr">
            <a:solidFill>
              <a:srgbClr val="FBAB1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 name="Slide Number Placeholder 6">
            <a:extLst>
              <a:ext uri="{FF2B5EF4-FFF2-40B4-BE49-F238E27FC236}">
                <a16:creationId xmlns:a16="http://schemas.microsoft.com/office/drawing/2014/main" id="{9C85D903-DBBE-1DCD-815F-443A5CEB47D3}"/>
              </a:ext>
            </a:extLst>
          </p:cNvPr>
          <p:cNvSpPr>
            <a:spLocks noGrp="1"/>
          </p:cNvSpPr>
          <p:nvPr>
            <p:ph type="sldNum" sz="quarter" idx="12"/>
          </p:nvPr>
        </p:nvSpPr>
        <p:spPr/>
        <p:txBody>
          <a:bodyPr/>
          <a:lstStyle/>
          <a:p>
            <a:pPr>
              <a:defRPr/>
            </a:pPr>
            <a:fld id="{8C305B3F-E5A9-4347-88D9-AB79E8B741D3}" type="slidenum">
              <a:rPr lang="en-US" smtClean="0"/>
              <a:pPr>
                <a:defRPr/>
              </a:pPr>
              <a:t>24</a:t>
            </a:fld>
            <a:endParaRPr lang="en-US"/>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60B318-B3D6-D9B3-2D7C-72ECA9F8B934}"/>
              </a:ext>
            </a:extLst>
          </p:cNvPr>
          <p:cNvSpPr/>
          <p:nvPr/>
        </p:nvSpPr>
        <p:spPr>
          <a:xfrm>
            <a:off x="1" y="0"/>
            <a:ext cx="12192000" cy="6248401"/>
          </a:xfrm>
          <a:prstGeom prst="rect">
            <a:avLst/>
          </a:prstGeom>
          <a:solidFill>
            <a:srgbClr val="0E224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4" name="TextBox 3"/>
          <p:cNvSpPr txBox="1"/>
          <p:nvPr/>
        </p:nvSpPr>
        <p:spPr>
          <a:xfrm>
            <a:off x="2003860" y="1330983"/>
            <a:ext cx="3291840" cy="400110"/>
          </a:xfrm>
          <a:prstGeom prst="rect">
            <a:avLst/>
          </a:prstGeom>
          <a:noFill/>
        </p:spPr>
        <p:txBody>
          <a:bodyPr wrap="square" rtlCol="0">
            <a:spAutoFit/>
          </a:bodyPr>
          <a:lstStyle/>
          <a:p>
            <a:r>
              <a:rPr lang="en-US" sz="2000">
                <a:solidFill>
                  <a:schemeClr val="bg1"/>
                </a:solidFill>
                <a:latin typeface="Calibri" panose="020F0502020204030204" pitchFamily="34" charset="0"/>
                <a:cs typeface="Calibri" panose="020F0502020204030204" pitchFamily="34" charset="0"/>
              </a:rPr>
              <a:t>The Bottom Line</a:t>
            </a:r>
          </a:p>
        </p:txBody>
      </p:sp>
      <p:sp>
        <p:nvSpPr>
          <p:cNvPr id="7" name="TextBox 6"/>
          <p:cNvSpPr txBox="1"/>
          <p:nvPr/>
        </p:nvSpPr>
        <p:spPr>
          <a:xfrm>
            <a:off x="1993900" y="1854200"/>
            <a:ext cx="8699500" cy="2662267"/>
          </a:xfrm>
          <a:prstGeom prst="rect">
            <a:avLst/>
          </a:prstGeom>
          <a:noFill/>
        </p:spPr>
        <p:txBody>
          <a:bodyPr wrap="square" rtlCol="0">
            <a:spAutoFit/>
          </a:bodyPr>
          <a:lstStyle/>
          <a:p>
            <a:pPr>
              <a:spcAft>
                <a:spcPts val="1800"/>
              </a:spcAft>
            </a:pPr>
            <a:r>
              <a:rPr lang="en-US" sz="3400" b="0">
                <a:solidFill>
                  <a:schemeClr val="bg1"/>
                </a:solidFill>
                <a:latin typeface="Calibri" panose="020F0502020204030204" pitchFamily="34" charset="0"/>
                <a:cs typeface="Calibri" panose="020F0502020204030204" pitchFamily="34" charset="0"/>
              </a:rPr>
              <a:t>How many times does the end of the world as we know it need to arrive before we realize that it’s not the end of the world as we know it?</a:t>
            </a:r>
          </a:p>
          <a:p>
            <a:r>
              <a:rPr lang="en-US" sz="3000" b="0">
                <a:solidFill>
                  <a:schemeClr val="bg1"/>
                </a:solidFill>
                <a:latin typeface="Calibri" panose="020F0502020204030204" pitchFamily="34" charset="0"/>
                <a:cs typeface="Calibri" panose="020F0502020204030204" pitchFamily="34" charset="0"/>
              </a:rPr>
              <a:t>Michael Lewis</a:t>
            </a:r>
          </a:p>
          <a:p>
            <a:r>
              <a:rPr lang="en-US" sz="2100" b="0">
                <a:solidFill>
                  <a:schemeClr val="bg1"/>
                </a:solidFill>
                <a:latin typeface="Calibri" panose="020F0502020204030204" pitchFamily="34" charset="0"/>
                <a:cs typeface="Calibri" panose="020F0502020204030204" pitchFamily="34" charset="0"/>
              </a:rPr>
              <a:t>Author of “The Big Short”	</a:t>
            </a:r>
          </a:p>
        </p:txBody>
      </p:sp>
      <p:sp>
        <p:nvSpPr>
          <p:cNvPr id="2" name="Rectangle 24">
            <a:extLst>
              <a:ext uri="{FF2B5EF4-FFF2-40B4-BE49-F238E27FC236}">
                <a16:creationId xmlns:a16="http://schemas.microsoft.com/office/drawing/2014/main" id="{3493D288-AFC4-73E1-632D-0D30A09931DA}"/>
              </a:ext>
            </a:extLst>
          </p:cNvPr>
          <p:cNvSpPr>
            <a:spLocks noChangeArrowheads="1"/>
          </p:cNvSpPr>
          <p:nvPr/>
        </p:nvSpPr>
        <p:spPr bwMode="auto">
          <a:xfrm>
            <a:off x="3093194" y="6556286"/>
            <a:ext cx="6019800" cy="215444"/>
          </a:xfrm>
          <a:prstGeom prst="rect">
            <a:avLst/>
          </a:prstGeom>
          <a:noFill/>
          <a:ln w="9525">
            <a:noFill/>
            <a:miter lim="800000"/>
            <a:headEnd/>
            <a:tailEnd/>
          </a:ln>
          <a:effectLst/>
        </p:spPr>
        <p:txBody>
          <a:bodyPr anchor="ctr">
            <a:spAutoFit/>
          </a:bodyPr>
          <a:lstStyle/>
          <a:p>
            <a:pPr algn="ctr" eaLnBrk="0" hangingPunct="0">
              <a:defRPr/>
            </a:pPr>
            <a:r>
              <a:rPr lang="en-US" sz="800" b="0">
                <a:solidFill>
                  <a:schemeClr val="bg1"/>
                </a:solidFill>
                <a:latin typeface="Calibri" panose="020F0502020204030204" pitchFamily="34" charset="0"/>
                <a:cs typeface="ＭＳ Ｐゴシック"/>
              </a:rPr>
              <a:t>Copyright © 2024 by Hartford Funds. </a:t>
            </a:r>
            <a:endParaRPr lang="en-US" sz="800" b="0" i="0">
              <a:solidFill>
                <a:schemeClr val="bg1"/>
              </a:solidFill>
              <a:latin typeface="Calibri" panose="020F0502020204030204" pitchFamily="34" charset="0"/>
              <a:cs typeface="ＭＳ Ｐゴシック"/>
            </a:endParaRPr>
          </a:p>
        </p:txBody>
      </p:sp>
      <p:pic>
        <p:nvPicPr>
          <p:cNvPr id="5" name="Graphic 4" descr="Open quotation mark with solid fill">
            <a:extLst>
              <a:ext uri="{FF2B5EF4-FFF2-40B4-BE49-F238E27FC236}">
                <a16:creationId xmlns:a16="http://schemas.microsoft.com/office/drawing/2014/main" id="{6ECB10C5-ED99-9B31-77CC-6EB4DD94E7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883" y="448336"/>
            <a:ext cx="914400" cy="914400"/>
          </a:xfrm>
          <a:prstGeom prst="rect">
            <a:avLst/>
          </a:prstGeom>
        </p:spPr>
      </p:pic>
      <p:sp>
        <p:nvSpPr>
          <p:cNvPr id="8" name="Freeform: Shape 7">
            <a:extLst>
              <a:ext uri="{FF2B5EF4-FFF2-40B4-BE49-F238E27FC236}">
                <a16:creationId xmlns:a16="http://schemas.microsoft.com/office/drawing/2014/main" id="{4F1ECCAE-8F36-A740-E08C-70B2A5B0DE48}"/>
              </a:ext>
            </a:extLst>
          </p:cNvPr>
          <p:cNvSpPr/>
          <p:nvPr/>
        </p:nvSpPr>
        <p:spPr bwMode="auto">
          <a:xfrm>
            <a:off x="713275" y="731180"/>
            <a:ext cx="10784963" cy="4686300"/>
          </a:xfrm>
          <a:custGeom>
            <a:avLst/>
            <a:gdLst>
              <a:gd name="connsiteX0" fmla="*/ 861060 w 10972800"/>
              <a:gd name="connsiteY0" fmla="*/ 0 h 4244340"/>
              <a:gd name="connsiteX1" fmla="*/ 10972800 w 10972800"/>
              <a:gd name="connsiteY1" fmla="*/ 0 h 4244340"/>
              <a:gd name="connsiteX2" fmla="*/ 10972800 w 10972800"/>
              <a:gd name="connsiteY2" fmla="*/ 4244340 h 4244340"/>
              <a:gd name="connsiteX3" fmla="*/ 0 w 10972800"/>
              <a:gd name="connsiteY3" fmla="*/ 4244340 h 4244340"/>
              <a:gd name="connsiteX4" fmla="*/ 0 w 10972800"/>
              <a:gd name="connsiteY4" fmla="*/ 731520 h 4244340"/>
              <a:gd name="connsiteX0" fmla="*/ 868680 w 10980420"/>
              <a:gd name="connsiteY0" fmla="*/ 0 h 4244340"/>
              <a:gd name="connsiteX1" fmla="*/ 10980420 w 10980420"/>
              <a:gd name="connsiteY1" fmla="*/ 0 h 4244340"/>
              <a:gd name="connsiteX2" fmla="*/ 10980420 w 10980420"/>
              <a:gd name="connsiteY2" fmla="*/ 4244340 h 4244340"/>
              <a:gd name="connsiteX3" fmla="*/ 7620 w 10980420"/>
              <a:gd name="connsiteY3" fmla="*/ 4244340 h 4244340"/>
              <a:gd name="connsiteX4" fmla="*/ 0 w 10980420"/>
              <a:gd name="connsiteY4" fmla="*/ 570358 h 4244340"/>
              <a:gd name="connsiteX0" fmla="*/ 652780 w 10980420"/>
              <a:gd name="connsiteY0" fmla="*/ 0 h 4244340"/>
              <a:gd name="connsiteX1" fmla="*/ 10980420 w 10980420"/>
              <a:gd name="connsiteY1" fmla="*/ 0 h 4244340"/>
              <a:gd name="connsiteX2" fmla="*/ 10980420 w 10980420"/>
              <a:gd name="connsiteY2" fmla="*/ 4244340 h 4244340"/>
              <a:gd name="connsiteX3" fmla="*/ 7620 w 10980420"/>
              <a:gd name="connsiteY3" fmla="*/ 4244340 h 4244340"/>
              <a:gd name="connsiteX4" fmla="*/ 0 w 10980420"/>
              <a:gd name="connsiteY4" fmla="*/ 570358 h 4244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80420" h="4244340">
                <a:moveTo>
                  <a:pt x="652780" y="0"/>
                </a:moveTo>
                <a:lnTo>
                  <a:pt x="10980420" y="0"/>
                </a:lnTo>
                <a:lnTo>
                  <a:pt x="10980420" y="4244340"/>
                </a:lnTo>
                <a:lnTo>
                  <a:pt x="7620" y="4244340"/>
                </a:lnTo>
                <a:cubicBezTo>
                  <a:pt x="7620" y="3073400"/>
                  <a:pt x="0" y="1741298"/>
                  <a:pt x="0" y="570358"/>
                </a:cubicBezTo>
              </a:path>
            </a:pathLst>
          </a:custGeom>
          <a:noFill/>
          <a:ln w="25400" cap="flat" cmpd="sng" algn="ctr">
            <a:solidFill>
              <a:srgbClr val="FBAB1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solidFill>
                  <a:srgbClr val="FBAB18"/>
                </a:solidFill>
              </a:ln>
              <a:solidFill>
                <a:schemeClr val="tx1"/>
              </a:solidFill>
              <a:effectLst/>
              <a:latin typeface="Calibri" panose="020F0502020204030204" pitchFamily="34" charset="0"/>
            </a:endParaRPr>
          </a:p>
        </p:txBody>
      </p:sp>
      <p:sp>
        <p:nvSpPr>
          <p:cNvPr id="6" name="Slide Number Placeholder 5">
            <a:extLst>
              <a:ext uri="{FF2B5EF4-FFF2-40B4-BE49-F238E27FC236}">
                <a16:creationId xmlns:a16="http://schemas.microsoft.com/office/drawing/2014/main" id="{F8858922-545B-28DE-7299-B8D11F038D28}"/>
              </a:ext>
            </a:extLst>
          </p:cNvPr>
          <p:cNvSpPr>
            <a:spLocks noGrp="1"/>
          </p:cNvSpPr>
          <p:nvPr>
            <p:ph type="sldNum" sz="quarter" idx="12"/>
          </p:nvPr>
        </p:nvSpPr>
        <p:spPr/>
        <p:txBody>
          <a:bodyPr/>
          <a:lstStyle/>
          <a:p>
            <a:pPr>
              <a:defRPr/>
            </a:pPr>
            <a:fld id="{8C305B3F-E5A9-4347-88D9-AB79E8B741D3}" type="slidenum">
              <a:rPr lang="en-US" smtClean="0"/>
              <a:pPr>
                <a:defRPr/>
              </a:pPr>
              <a:t>25</a:t>
            </a:fld>
            <a:endParaRPr lang="en-US"/>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ChangeArrowheads="1"/>
          </p:cNvSpPr>
          <p:nvPr/>
        </p:nvSpPr>
        <p:spPr bwMode="auto">
          <a:xfrm>
            <a:off x="1150355" y="1514447"/>
            <a:ext cx="5788925" cy="289310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Next steps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base" latinLnBrk="0" hangingPunct="1">
              <a:lnSpc>
                <a:spcPct val="100000"/>
              </a:lnSpc>
              <a:spcBef>
                <a:spcPct val="0"/>
              </a:spcBef>
              <a:spcAft>
                <a:spcPts val="1200"/>
              </a:spcAft>
              <a:buClrTx/>
              <a:buSzTx/>
              <a:buFont typeface="+mj-lt"/>
              <a:buAutoNum type="arabicPeriod"/>
              <a:tabLst/>
              <a:defRPr/>
            </a:pPr>
            <a:r>
              <a:rPr kumimoji="0" lang="en-US"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Remember America’s recovery record</a:t>
            </a:r>
          </a:p>
          <a:p>
            <a:pPr marL="457200" lvl="0" indent="-457200">
              <a:spcAft>
                <a:spcPts val="1200"/>
              </a:spcAft>
              <a:buFont typeface="+mj-lt"/>
              <a:buAutoNum type="arabicPeriod"/>
              <a:defRPr/>
            </a:pPr>
            <a:r>
              <a:rPr lang="en-US" sz="2200" b="0">
                <a:solidFill>
                  <a:srgbClr val="000000"/>
                </a:solidFill>
                <a:latin typeface="Calibri" panose="020F0502020204030204" pitchFamily="34" charset="0"/>
                <a:cs typeface="Calibri" panose="020F0502020204030204" pitchFamily="34" charset="0"/>
              </a:rPr>
              <a:t>If you’re feeling uneasy about the markets, call your financial professional</a:t>
            </a:r>
            <a:endParaRPr kumimoji="0" lang="en-US"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lvl="0" indent="-457200">
              <a:spcAft>
                <a:spcPts val="1200"/>
              </a:spcAft>
              <a:buFont typeface="+mj-lt"/>
              <a:buAutoNum type="arabicPeriod"/>
              <a:defRPr/>
            </a:pPr>
            <a:r>
              <a:rPr lang="en-US" sz="2200" b="0">
                <a:solidFill>
                  <a:srgbClr val="000000"/>
                </a:solidFill>
                <a:latin typeface="Calibri" panose="020F0502020204030204" pitchFamily="34" charset="0"/>
                <a:cs typeface="Calibri" panose="020F0502020204030204" pitchFamily="34" charset="0"/>
              </a:rPr>
              <a:t>Get a copy of our </a:t>
            </a:r>
            <a:r>
              <a:rPr lang="en-US" sz="2200" b="0" i="1">
                <a:solidFill>
                  <a:srgbClr val="000000"/>
                </a:solidFill>
                <a:latin typeface="Calibri" panose="020F0502020204030204" pitchFamily="34" charset="0"/>
                <a:cs typeface="Calibri" panose="020F0502020204030204" pitchFamily="34" charset="0"/>
              </a:rPr>
              <a:t>Maintaining Perspective in Uncertain Times</a:t>
            </a:r>
            <a:r>
              <a:rPr lang="en-US" sz="2200" b="0">
                <a:solidFill>
                  <a:srgbClr val="000000"/>
                </a:solidFill>
                <a:latin typeface="Calibri" panose="020F0502020204030204" pitchFamily="34" charset="0"/>
                <a:cs typeface="Calibri" panose="020F0502020204030204" pitchFamily="34" charset="0"/>
              </a:rPr>
              <a:t> brochure</a:t>
            </a:r>
            <a:endParaRPr kumimoji="0" lang="en-US"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79832422-10DD-5425-B42A-13F4D7E7F966}"/>
              </a:ext>
            </a:extLst>
          </p:cNvPr>
          <p:cNvSpPr/>
          <p:nvPr/>
        </p:nvSpPr>
        <p:spPr>
          <a:xfrm>
            <a:off x="650590" y="591486"/>
            <a:ext cx="10864079" cy="5028263"/>
          </a:xfrm>
          <a:prstGeom prst="rect">
            <a:avLst/>
          </a:prstGeom>
          <a:noFill/>
          <a:ln w="25400" cap="flat" cmpd="sng" algn="ctr">
            <a:solidFill>
              <a:srgbClr val="FBAB1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3589708B-8A48-78B4-D237-00A1A1651245}"/>
              </a:ext>
            </a:extLst>
          </p:cNvPr>
          <p:cNvPicPr>
            <a:picLocks noChangeAspect="1"/>
          </p:cNvPicPr>
          <p:nvPr/>
        </p:nvPicPr>
        <p:blipFill>
          <a:blip r:embed="rId3"/>
          <a:stretch>
            <a:fillRect/>
          </a:stretch>
        </p:blipFill>
        <p:spPr>
          <a:xfrm>
            <a:off x="7687700" y="1143000"/>
            <a:ext cx="3005700" cy="3714807"/>
          </a:xfrm>
          <a:prstGeom prst="rect">
            <a:avLst/>
          </a:prstGeom>
          <a:ln>
            <a:solidFill>
              <a:schemeClr val="bg1">
                <a:lumMod val="50000"/>
              </a:schemeClr>
            </a:solidFill>
          </a:ln>
        </p:spPr>
      </p:pic>
      <p:sp>
        <p:nvSpPr>
          <p:cNvPr id="6" name="Rectangle 14">
            <a:extLst>
              <a:ext uri="{FF2B5EF4-FFF2-40B4-BE49-F238E27FC236}">
                <a16:creationId xmlns:a16="http://schemas.microsoft.com/office/drawing/2014/main" id="{36F224BB-E150-ECEB-C5F4-1928078C64A6}"/>
              </a:ext>
            </a:extLst>
          </p:cNvPr>
          <p:cNvSpPr>
            <a:spLocks noChangeArrowheads="1"/>
          </p:cNvSpPr>
          <p:nvPr/>
        </p:nvSpPr>
        <p:spPr bwMode="auto">
          <a:xfrm>
            <a:off x="7602855" y="4912360"/>
            <a:ext cx="1517367" cy="246221"/>
          </a:xfrm>
          <a:prstGeom prst="rect">
            <a:avLst/>
          </a:prstGeom>
          <a:noFill/>
          <a:ln w="9525">
            <a:noFill/>
            <a:miter lim="800000"/>
            <a:headEnd/>
            <a:tailEnd/>
          </a:ln>
        </p:spPr>
        <p:txBody>
          <a:bodyPr wrap="square">
            <a:spAutoFit/>
          </a:bodyPr>
          <a:lstStyle/>
          <a:p>
            <a:r>
              <a:rPr lang="en-US" sz="1000" b="0">
                <a:latin typeface="Calibri" panose="020F0502020204030204" pitchFamily="34" charset="0"/>
                <a:cs typeface="Calibri" panose="020F0502020204030204" pitchFamily="34" charset="0"/>
              </a:rPr>
              <a:t>MAI474</a:t>
            </a:r>
          </a:p>
        </p:txBody>
      </p:sp>
      <p:sp>
        <p:nvSpPr>
          <p:cNvPr id="7" name="Slide Number Placeholder 6">
            <a:extLst>
              <a:ext uri="{FF2B5EF4-FFF2-40B4-BE49-F238E27FC236}">
                <a16:creationId xmlns:a16="http://schemas.microsoft.com/office/drawing/2014/main" id="{6D56AE38-B427-8250-7FDC-DD4B90A3C571}"/>
              </a:ext>
            </a:extLst>
          </p:cNvPr>
          <p:cNvSpPr>
            <a:spLocks noGrp="1"/>
          </p:cNvSpPr>
          <p:nvPr>
            <p:ph type="sldNum" sz="quarter" idx="12"/>
          </p:nvPr>
        </p:nvSpPr>
        <p:spPr/>
        <p:txBody>
          <a:bodyPr/>
          <a:lstStyle/>
          <a:p>
            <a:pPr>
              <a:defRPr/>
            </a:pPr>
            <a:fld id="{8C305B3F-E5A9-4347-88D9-AB79E8B741D3}" type="slidenum">
              <a:rPr lang="en-US" smtClean="0"/>
              <a:pPr>
                <a:defRPr/>
              </a:pPr>
              <a:t>26</a:t>
            </a:fld>
            <a:endParaRPr lang="en-US"/>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6"/>
          <p:cNvSpPr>
            <a:spLocks noChangeArrowheads="1"/>
          </p:cNvSpPr>
          <p:nvPr/>
        </p:nvSpPr>
        <p:spPr bwMode="auto">
          <a:xfrm>
            <a:off x="788046" y="378070"/>
            <a:ext cx="10857994" cy="5809283"/>
          </a:xfrm>
          <a:prstGeom prst="rect">
            <a:avLst/>
          </a:prstGeom>
          <a:noFill/>
          <a:ln w="9525">
            <a:noFill/>
            <a:miter lim="800000"/>
            <a:headEnd/>
            <a:tailEnd/>
          </a:ln>
        </p:spPr>
        <p:txBody>
          <a:bodyPr wrap="square">
            <a:spAutoFit/>
          </a:bodyPr>
          <a:lstStyle/>
          <a:p>
            <a:r>
              <a:rPr lang="en-US" sz="1150" dirty="0">
                <a:latin typeface="Calibri" panose="020F0502020204030204" pitchFamily="34" charset="0"/>
                <a:ea typeface="Calibri" panose="020F0502020204030204" pitchFamily="34" charset="0"/>
                <a:cs typeface="Calibri" panose="020F0502020204030204" pitchFamily="34" charset="0"/>
              </a:rPr>
              <a:t>Index Definitions</a:t>
            </a:r>
            <a:endParaRPr lang="en-US" sz="1150" b="0" dirty="0">
              <a:latin typeface="Calibri" panose="020F0502020204030204" pitchFamily="34" charset="0"/>
              <a:ea typeface="Calibri" panose="020F0502020204030204" pitchFamily="34" charset="0"/>
              <a:cs typeface="Calibri" panose="020F0502020204030204" pitchFamily="34" charset="0"/>
            </a:endParaRPr>
          </a:p>
          <a:p>
            <a:r>
              <a:rPr lang="en-US" sz="1150" dirty="0">
                <a:latin typeface="Calibri" panose="020F0502020204030204" pitchFamily="34" charset="0"/>
                <a:ea typeface="Calibri" panose="020F0502020204030204" pitchFamily="34" charset="0"/>
                <a:cs typeface="Calibri" panose="020F0502020204030204" pitchFamily="34" charset="0"/>
              </a:rPr>
              <a:t>Dow Jones Industrial Average</a:t>
            </a:r>
            <a:r>
              <a:rPr lang="en-US" sz="1150" b="0" dirty="0">
                <a:latin typeface="Calibri" panose="020F0502020204030204" pitchFamily="34" charset="0"/>
                <a:ea typeface="Calibri" panose="020F0502020204030204" pitchFamily="34" charset="0"/>
                <a:cs typeface="Calibri" panose="020F0502020204030204" pitchFamily="34" charset="0"/>
              </a:rPr>
              <a:t> is a price-weighted average of 30 significant stocks traded on the New York Stock Exchange and the Nasdaq.</a:t>
            </a:r>
          </a:p>
          <a:p>
            <a:r>
              <a:rPr lang="en-US" sz="1150" dirty="0">
                <a:latin typeface="Calibri" panose="020F0502020204030204" pitchFamily="34" charset="0"/>
                <a:ea typeface="Calibri" panose="020F0502020204030204" pitchFamily="34" charset="0"/>
                <a:cs typeface="Calibri" panose="020F0502020204030204" pitchFamily="34" charset="0"/>
              </a:rPr>
              <a:t>S&amp;P 500 Index</a:t>
            </a:r>
            <a:r>
              <a:rPr lang="en-US" sz="1150" b="0" dirty="0">
                <a:latin typeface="Calibri" panose="020F0502020204030204" pitchFamily="34" charset="0"/>
                <a:ea typeface="Calibri" panose="020F0502020204030204" pitchFamily="34" charset="0"/>
                <a:cs typeface="Calibri" panose="020F0502020204030204" pitchFamily="34" charset="0"/>
              </a:rPr>
              <a:t> is a market capitalization-weighted price index composed of 500 widely held common stocks.</a:t>
            </a:r>
            <a:endParaRPr lang="en-US" sz="1150" dirty="0">
              <a:latin typeface="Calibri" panose="020F0502020204030204" pitchFamily="34" charset="0"/>
              <a:ea typeface="Calibri" panose="020F0502020204030204" pitchFamily="34" charset="0"/>
              <a:cs typeface="Calibri" panose="020F0502020204030204" pitchFamily="34" charset="0"/>
            </a:endParaRPr>
          </a:p>
          <a:p>
            <a:r>
              <a:rPr lang="en-US" sz="1150" dirty="0">
                <a:latin typeface="Calibri" panose="020F0502020204030204" pitchFamily="34" charset="0"/>
                <a:ea typeface="Calibri" panose="020F0502020204030204" pitchFamily="34" charset="0"/>
                <a:cs typeface="Calibri" panose="020F0502020204030204" pitchFamily="34" charset="0"/>
              </a:rPr>
              <a:t>Bloomberg US Aggregate Bond Index</a:t>
            </a:r>
            <a:r>
              <a:rPr lang="en-US" sz="1150" b="0" dirty="0">
                <a:latin typeface="Calibri" panose="020F0502020204030204" pitchFamily="34" charset="0"/>
                <a:ea typeface="Calibri" panose="020F0502020204030204" pitchFamily="34" charset="0"/>
                <a:cs typeface="Calibri" panose="020F0502020204030204" pitchFamily="34" charset="0"/>
              </a:rPr>
              <a:t> is composed of securities that cover the US investment-grade fixed-rate bond market, with index components for government and corporate securities, mortgage pass-through securities, and asset-backed securities.</a:t>
            </a:r>
          </a:p>
          <a:p>
            <a:r>
              <a:rPr lang="en-US" sz="1150" dirty="0">
                <a:latin typeface="Calibri" panose="020F0502020204030204" pitchFamily="34" charset="0"/>
                <a:ea typeface="Calibri" panose="020F0502020204030204" pitchFamily="34" charset="0"/>
                <a:cs typeface="Calibri" panose="020F0502020204030204" pitchFamily="34" charset="0"/>
              </a:rPr>
              <a:t>Bloomberg 1-3 Month US Treasury Bill Index</a:t>
            </a:r>
            <a:r>
              <a:rPr lang="en-US" sz="1150" b="0" dirty="0">
                <a:latin typeface="Calibri" panose="020F0502020204030204" pitchFamily="34" charset="0"/>
                <a:ea typeface="Calibri" panose="020F0502020204030204" pitchFamily="34" charset="0"/>
                <a:cs typeface="Calibri" panose="020F0502020204030204" pitchFamily="34" charset="0"/>
              </a:rPr>
              <a:t> is designed to measure the performance of public obligations of the US Treasury that have a remaining maturity of greater than or equal to 1 month and less than 3 months.</a:t>
            </a:r>
          </a:p>
          <a:p>
            <a:r>
              <a:rPr lang="en-US" sz="1150" dirty="0">
                <a:latin typeface="Calibri" panose="020F0502020204030204" pitchFamily="34" charset="0"/>
                <a:ea typeface="Calibri" panose="020F0502020204030204" pitchFamily="34" charset="0"/>
                <a:cs typeface="Calibri" panose="020F0502020204030204" pitchFamily="34" charset="0"/>
              </a:rPr>
              <a:t>IA SBBI US 30 Day T-Bill Index</a:t>
            </a:r>
            <a:r>
              <a:rPr lang="en-US" sz="1150" b="0" dirty="0">
                <a:latin typeface="Calibri" panose="020F0502020204030204" pitchFamily="34" charset="0"/>
                <a:ea typeface="Calibri" panose="020F0502020204030204" pitchFamily="34" charset="0"/>
                <a:cs typeface="Calibri" panose="020F0502020204030204" pitchFamily="34" charset="0"/>
              </a:rPr>
              <a:t> measures the performance of a single issue of outstanding Treasury bill which matures closest to, but not beyond, one month from the rebalancing date. The issue is purchased at the beginning of the month and held for a full month; at the end of the month that issue is sold and rolled into a newly selected issue.</a:t>
            </a:r>
            <a:endParaRPr lang="en-US" sz="1150" dirty="0">
              <a:latin typeface="Calibri" panose="020F0502020204030204" pitchFamily="34" charset="0"/>
              <a:ea typeface="Calibri" panose="020F0502020204030204" pitchFamily="34" charset="0"/>
              <a:cs typeface="Calibri" panose="020F0502020204030204" pitchFamily="34" charset="0"/>
            </a:endParaRPr>
          </a:p>
          <a:p>
            <a:pPr>
              <a:spcAft>
                <a:spcPts val="600"/>
              </a:spcAft>
            </a:pPr>
            <a:r>
              <a:rPr lang="en-US" sz="1150" dirty="0">
                <a:latin typeface="Calibri" panose="020F0502020204030204" pitchFamily="34" charset="0"/>
                <a:ea typeface="Calibri" panose="020F0502020204030204" pitchFamily="34" charset="0"/>
                <a:cs typeface="Calibri" panose="020F0502020204030204" pitchFamily="34" charset="0"/>
              </a:rPr>
              <a:t>IA SBBI LT Government Index </a:t>
            </a:r>
            <a:r>
              <a:rPr lang="en-US" sz="1150" b="0" dirty="0">
                <a:latin typeface="Calibri" panose="020F0502020204030204" pitchFamily="34" charset="0"/>
                <a:ea typeface="Calibri" panose="020F0502020204030204" pitchFamily="34" charset="0"/>
                <a:cs typeface="Calibri" panose="020F0502020204030204" pitchFamily="34" charset="0"/>
              </a:rPr>
              <a:t>measures the performance of a single issue of outstanding US Treasury note with a maturity term of around 5.5 years.</a:t>
            </a:r>
          </a:p>
          <a:p>
            <a:pPr>
              <a:spcAft>
                <a:spcPts val="0"/>
              </a:spcAft>
            </a:pPr>
            <a:r>
              <a:rPr lang="en-US" sz="1150" dirty="0">
                <a:solidFill>
                  <a:srgbClr val="000000"/>
                </a:solidFill>
                <a:latin typeface="Calibri" panose="020F0502020204030204"/>
                <a:ea typeface="Calibri" panose="020F0502020204030204" pitchFamily="34" charset="0"/>
                <a:cs typeface="Calibri" panose="020F0502020204030204" pitchFamily="34" charset="0"/>
              </a:rPr>
              <a:t>Indices on Slide 20:</a:t>
            </a:r>
          </a:p>
          <a:p>
            <a:pPr>
              <a:spcAft>
                <a:spcPts val="600"/>
              </a:spcAft>
              <a:defRPr/>
            </a:pPr>
            <a:r>
              <a:rPr lang="en-US" sz="1150" dirty="0">
                <a:solidFill>
                  <a:srgbClr val="000000"/>
                </a:solidFill>
                <a:latin typeface="Calibri" panose="020F0502020204030204"/>
                <a:ea typeface="Calibri" panose="020F0502020204030204" pitchFamily="34" charset="0"/>
                <a:cs typeface="Calibri" panose="020F0502020204030204" pitchFamily="34" charset="0"/>
              </a:rPr>
              <a:t>Large-Cap Growth Stocks</a:t>
            </a:r>
            <a:r>
              <a:rPr lang="en-US" sz="1150" b="0" dirty="0">
                <a:solidFill>
                  <a:srgbClr val="000000"/>
                </a:solidFill>
                <a:latin typeface="Calibri" panose="020F0502020204030204"/>
                <a:ea typeface="Calibri" panose="020F0502020204030204" pitchFamily="34" charset="0"/>
                <a:cs typeface="Calibri" panose="020F0502020204030204" pitchFamily="34" charset="0"/>
              </a:rPr>
              <a:t> are represented by the Russell 1000 Growth Index, which measures the performance of those Russell 1000 Index companies with higher price-to-book ratios and higher forecasted growth values. </a:t>
            </a:r>
            <a:r>
              <a:rPr lang="en-US" sz="1150" dirty="0">
                <a:solidFill>
                  <a:srgbClr val="000000"/>
                </a:solidFill>
                <a:latin typeface="Calibri" panose="020F0502020204030204"/>
                <a:ea typeface="Calibri" panose="020F0502020204030204" pitchFamily="34" charset="0"/>
                <a:cs typeface="Calibri" panose="020F0502020204030204" pitchFamily="34" charset="0"/>
              </a:rPr>
              <a:t>Large-Cap Value Stocks</a:t>
            </a:r>
            <a:r>
              <a:rPr lang="en-US" sz="1150" b="0" dirty="0">
                <a:solidFill>
                  <a:srgbClr val="000000"/>
                </a:solidFill>
                <a:latin typeface="Calibri" panose="020F0502020204030204"/>
                <a:ea typeface="Calibri" panose="020F0502020204030204" pitchFamily="34" charset="0"/>
                <a:cs typeface="Calibri" panose="020F0502020204030204" pitchFamily="34" charset="0"/>
              </a:rPr>
              <a:t> are represented by Russell 1000 Value Index, which measures the performance of Russell 1000 Index companies with lower price-to-book ratios (the ratio of a stock’s price to its book value per share) and lower forecasted growth values. </a:t>
            </a:r>
            <a:r>
              <a:rPr lang="en-US" sz="1150" dirty="0">
                <a:solidFill>
                  <a:srgbClr val="000000"/>
                </a:solidFill>
                <a:latin typeface="Calibri" panose="020F0502020204030204"/>
                <a:ea typeface="Calibri" panose="020F0502020204030204" pitchFamily="34" charset="0"/>
                <a:cs typeface="Calibri" panose="020F0502020204030204" pitchFamily="34" charset="0"/>
              </a:rPr>
              <a:t>Mid-Cap Stocks</a:t>
            </a:r>
            <a:r>
              <a:rPr lang="en-US" sz="1150" b="0" dirty="0">
                <a:solidFill>
                  <a:srgbClr val="000000"/>
                </a:solidFill>
                <a:latin typeface="Calibri" panose="020F0502020204030204"/>
                <a:ea typeface="Calibri" panose="020F0502020204030204" pitchFamily="34" charset="0"/>
                <a:cs typeface="Calibri" panose="020F0502020204030204" pitchFamily="34" charset="0"/>
              </a:rPr>
              <a:t> are represented by the Russell Midcap Index, which measures the performance of the mid-cap segment of the US equity universe. </a:t>
            </a:r>
            <a:r>
              <a:rPr lang="en-US" sz="1150" dirty="0">
                <a:solidFill>
                  <a:srgbClr val="000000"/>
                </a:solidFill>
                <a:latin typeface="Calibri" panose="020F0502020204030204"/>
                <a:ea typeface="Calibri" panose="020F0502020204030204" pitchFamily="34" charset="0"/>
                <a:cs typeface="Calibri" panose="020F0502020204030204" pitchFamily="34" charset="0"/>
              </a:rPr>
              <a:t>Small-Cap Stocks</a:t>
            </a:r>
            <a:r>
              <a:rPr lang="en-US" sz="1150" b="0" dirty="0">
                <a:solidFill>
                  <a:srgbClr val="000000"/>
                </a:solidFill>
                <a:latin typeface="Calibri" panose="020F0502020204030204"/>
                <a:ea typeface="Calibri" panose="020F0502020204030204" pitchFamily="34" charset="0"/>
                <a:cs typeface="Calibri" panose="020F0502020204030204" pitchFamily="34" charset="0"/>
              </a:rPr>
              <a:t> are represented by the Russell 2000 Index, which measures the performance of the small-cap segment of the US equity universe.</a:t>
            </a:r>
            <a:r>
              <a:rPr lang="en-US" sz="1150" dirty="0">
                <a:solidFill>
                  <a:srgbClr val="000000"/>
                </a:solidFill>
                <a:latin typeface="Calibri" panose="020F0502020204030204"/>
                <a:ea typeface="Calibri" panose="020F0502020204030204" pitchFamily="34" charset="0"/>
                <a:cs typeface="Calibri" panose="020F0502020204030204" pitchFamily="34" charset="0"/>
              </a:rPr>
              <a:t> International Stocks</a:t>
            </a:r>
            <a:r>
              <a:rPr lang="en-US" sz="1150" b="0" dirty="0">
                <a:solidFill>
                  <a:srgbClr val="000000"/>
                </a:solidFill>
                <a:latin typeface="Calibri" panose="020F0502020204030204"/>
                <a:ea typeface="Calibri" panose="020F0502020204030204" pitchFamily="34" charset="0"/>
                <a:cs typeface="Calibri" panose="020F0502020204030204" pitchFamily="34" charset="0"/>
              </a:rPr>
              <a:t> are represented by the MSCI EAFE Index, which measures developed market equity performance, excluding the US and Canada. </a:t>
            </a:r>
            <a:r>
              <a:rPr lang="en-US" sz="1150" dirty="0">
                <a:solidFill>
                  <a:srgbClr val="000000"/>
                </a:solidFill>
                <a:latin typeface="Calibri" panose="020F0502020204030204"/>
                <a:ea typeface="Calibri" panose="020F0502020204030204" pitchFamily="34" charset="0"/>
                <a:cs typeface="Calibri" panose="020F0502020204030204" pitchFamily="34" charset="0"/>
              </a:rPr>
              <a:t>Emerging Markets Stocks</a:t>
            </a:r>
            <a:r>
              <a:rPr lang="en-US" sz="1150" b="0" dirty="0">
                <a:solidFill>
                  <a:srgbClr val="000000"/>
                </a:solidFill>
                <a:latin typeface="Calibri" panose="020F0502020204030204"/>
                <a:ea typeface="Calibri" panose="020F0502020204030204" pitchFamily="34" charset="0"/>
                <a:cs typeface="Calibri" panose="020F0502020204030204" pitchFamily="34" charset="0"/>
              </a:rPr>
              <a:t> are represented by the MSCI Emerging Markets Index, which measures equity market performance in the global emerging markets. </a:t>
            </a:r>
            <a:r>
              <a:rPr lang="en-US" sz="1150" dirty="0">
                <a:solidFill>
                  <a:srgbClr val="000000"/>
                </a:solidFill>
                <a:latin typeface="Calibri" panose="020F0502020204030204"/>
                <a:ea typeface="Calibri" panose="020F0502020204030204" pitchFamily="34" charset="0"/>
                <a:cs typeface="Calibri" panose="020F0502020204030204" pitchFamily="34" charset="0"/>
              </a:rPr>
              <a:t>Core Bonds</a:t>
            </a:r>
            <a:r>
              <a:rPr lang="en-US" sz="1150" b="0" dirty="0">
                <a:solidFill>
                  <a:srgbClr val="000000"/>
                </a:solidFill>
                <a:latin typeface="Calibri" panose="020F0502020204030204"/>
                <a:ea typeface="Calibri" panose="020F0502020204030204" pitchFamily="34" charset="0"/>
                <a:cs typeface="Calibri" panose="020F0502020204030204" pitchFamily="34" charset="0"/>
              </a:rPr>
              <a:t> are represented by the Bloomberg US Aggregate Bond Index. </a:t>
            </a:r>
            <a:r>
              <a:rPr lang="en-US" sz="1150" dirty="0">
                <a:solidFill>
                  <a:srgbClr val="000000"/>
                </a:solidFill>
                <a:latin typeface="Calibri" panose="020F0502020204030204"/>
                <a:ea typeface="Calibri" panose="020F0502020204030204" pitchFamily="34" charset="0"/>
                <a:cs typeface="Calibri" panose="020F0502020204030204" pitchFamily="34" charset="0"/>
              </a:rPr>
              <a:t>Short Duration Bonds</a:t>
            </a:r>
            <a:r>
              <a:rPr lang="en-US" sz="1150" b="0" dirty="0">
                <a:solidFill>
                  <a:srgbClr val="000000"/>
                </a:solidFill>
                <a:latin typeface="Calibri" panose="020F0502020204030204"/>
                <a:ea typeface="Calibri" panose="020F0502020204030204" pitchFamily="34" charset="0"/>
                <a:cs typeface="Calibri" panose="020F0502020204030204" pitchFamily="34" charset="0"/>
              </a:rPr>
              <a:t> are represented by the Bloomberg 1-3 Year Gov’t/Credit Index, which is comprised of the US Gov’t/Credit component of the Bloomberg US Aggregate Bond Index. </a:t>
            </a:r>
            <a:r>
              <a:rPr lang="en-US" sz="1150" dirty="0">
                <a:solidFill>
                  <a:srgbClr val="000000"/>
                </a:solidFill>
                <a:latin typeface="Calibri" panose="020F0502020204030204"/>
                <a:ea typeface="Calibri" panose="020F0502020204030204" pitchFamily="34" charset="0"/>
                <a:cs typeface="Calibri" panose="020F0502020204030204" pitchFamily="34" charset="0"/>
              </a:rPr>
              <a:t>Cash Investments</a:t>
            </a:r>
            <a:r>
              <a:rPr lang="en-US" sz="1150" b="0" dirty="0">
                <a:solidFill>
                  <a:srgbClr val="000000"/>
                </a:solidFill>
                <a:latin typeface="Calibri" panose="020F0502020204030204"/>
                <a:ea typeface="Calibri" panose="020F0502020204030204" pitchFamily="34" charset="0"/>
                <a:cs typeface="Calibri" panose="020F0502020204030204" pitchFamily="34" charset="0"/>
              </a:rPr>
              <a:t> are represented by the Bloomberg 1-3 Month US Treasury Bill Index. </a:t>
            </a:r>
            <a:r>
              <a:rPr lang="en-US" sz="1150" dirty="0">
                <a:solidFill>
                  <a:srgbClr val="000000"/>
                </a:solidFill>
                <a:latin typeface="Calibri" panose="020F0502020204030204"/>
                <a:ea typeface="Calibri" panose="020F0502020204030204" pitchFamily="34" charset="0"/>
                <a:cs typeface="Calibri" panose="020F0502020204030204" pitchFamily="34" charset="0"/>
              </a:rPr>
              <a:t>Diversified Portfolio</a:t>
            </a:r>
            <a:r>
              <a:rPr lang="en-US" sz="1150" b="0" dirty="0">
                <a:solidFill>
                  <a:srgbClr val="000000"/>
                </a:solidFill>
                <a:latin typeface="Calibri" panose="020F0502020204030204"/>
                <a:ea typeface="Calibri" panose="020F0502020204030204" pitchFamily="34" charset="0"/>
                <a:cs typeface="Calibri" panose="020F0502020204030204" pitchFamily="34" charset="0"/>
              </a:rPr>
              <a:t> is represented by an equal portion of each asset class, excluding cash.</a:t>
            </a:r>
            <a:endParaRPr lang="en-US" sz="1150" dirty="0">
              <a:latin typeface="Calibri" panose="020F0502020204030204" pitchFamily="34" charset="0"/>
              <a:ea typeface="Calibri" panose="020F0502020204030204" pitchFamily="34" charset="0"/>
              <a:cs typeface="Calibri" panose="020F0502020204030204" pitchFamily="34" charset="0"/>
            </a:endParaRPr>
          </a:p>
          <a:p>
            <a:pPr>
              <a:spcAft>
                <a:spcPts val="600"/>
              </a:spcAft>
            </a:pPr>
            <a:r>
              <a:rPr lang="en-US" sz="1150" dirty="0">
                <a:latin typeface="Calibri" panose="020F0502020204030204" pitchFamily="34" charset="0"/>
                <a:ea typeface="Calibri" panose="020F0502020204030204" pitchFamily="34" charset="0"/>
                <a:cs typeface="Calibri" panose="020F0502020204030204" pitchFamily="34" charset="0"/>
              </a:rPr>
              <a:t>Important Risks: </a:t>
            </a:r>
            <a:r>
              <a:rPr lang="en-US" sz="1150" b="0" dirty="0">
                <a:latin typeface="Calibri" panose="020F0502020204030204" pitchFamily="34" charset="0"/>
                <a:ea typeface="Calibri" panose="020F0502020204030204" pitchFamily="34" charset="0"/>
                <a:cs typeface="Calibri" panose="020F0502020204030204" pitchFamily="34" charset="0"/>
              </a:rPr>
              <a:t>Investing involves risk, including the possible loss of principal. • Fixed-income security risks include credit, liquidity, call, duration, and interest-rate risk. As interest rates rise, bond prices generally fall. • US Treasury securities are backed by the full faith and credit of the US government as to the timely payment of principal and interest • The securities of large market capitalization companies may underperform other segments of the market. • Small- and mid-cap securities can have greater risks, including liquidity risk, and volatility than large-cap securities. • Foreign investments may be more volatile and less liquid than US investments and are subject to the risk of currency fluctuations and adverse political, economic and regulatory developments. These risks may be greater, and include additional risks, for investments in emerging markets. • Different investment styles may go in and out of favor, which may cause underperformance relative to the broader stock market.</a:t>
            </a:r>
          </a:p>
          <a:p>
            <a:r>
              <a:rPr lang="en-US" sz="1150" b="0" dirty="0">
                <a:latin typeface="Calibri" panose="020F0502020204030204" pitchFamily="34" charset="0"/>
                <a:ea typeface="Calibri" panose="020F0502020204030204" pitchFamily="34" charset="0"/>
                <a:cs typeface="Calibri" panose="020F0502020204030204" pitchFamily="34" charset="0"/>
              </a:rPr>
              <a:t>Index Provider Notices may be found at hartfordfunds.com/index-notices.</a:t>
            </a:r>
          </a:p>
          <a:p>
            <a:r>
              <a:rPr lang="en-US" sz="1150" b="0" dirty="0">
                <a:latin typeface="Calibri" panose="020F0502020204030204" pitchFamily="34" charset="0"/>
                <a:ea typeface="Calibri" panose="020F0502020204030204" pitchFamily="34" charset="0"/>
                <a:cs typeface="Calibri" panose="020F0502020204030204" pitchFamily="34" charset="0"/>
              </a:rPr>
              <a:t>Hartford Mutual Funds may or may not be invested in the companies referenced herein; however, no particular endorsement of any product or service is being made.</a:t>
            </a:r>
          </a:p>
          <a:p>
            <a:r>
              <a:rPr lang="en-US" sz="1150" b="0" dirty="0">
                <a:latin typeface="Calibri" panose="020F0502020204030204" pitchFamily="34" charset="0"/>
                <a:ea typeface="Calibri" panose="020F0502020204030204" pitchFamily="34" charset="0"/>
                <a:cs typeface="Calibri" panose="020F0502020204030204" pitchFamily="34" charset="0"/>
              </a:rPr>
              <a:t>The MIT AgeLab is not an affiliate or subsidiary of Hartford Funds.</a:t>
            </a:r>
          </a:p>
          <a:p>
            <a:r>
              <a:rPr lang="en-US" sz="1150" b="0" dirty="0">
                <a:latin typeface="Calibri" panose="020F0502020204030204" pitchFamily="34" charset="0"/>
                <a:ea typeface="Calibri" panose="020F0502020204030204" pitchFamily="34" charset="0"/>
                <a:cs typeface="Calibri" panose="020F0502020204030204" pitchFamily="34" charset="0"/>
              </a:rPr>
              <a:t>Hartford Funds Distributors, LLC, Member FINRA. </a:t>
            </a:r>
          </a:p>
          <a:p>
            <a:r>
              <a:rPr lang="en-US" sz="1150" b="0" dirty="0" err="1">
                <a:latin typeface="Calibri" panose="020F0502020204030204" pitchFamily="34" charset="0"/>
                <a:ea typeface="Calibri" panose="020F0502020204030204" pitchFamily="34" charset="0"/>
                <a:cs typeface="Calibri" panose="020F0502020204030204" pitchFamily="34" charset="0"/>
              </a:rPr>
              <a:t>SEM_Uncertain</a:t>
            </a:r>
            <a:r>
              <a:rPr lang="en-US" sz="1150" b="0" dirty="0">
                <a:latin typeface="Calibri" panose="020F0502020204030204" pitchFamily="34" charset="0"/>
                <a:ea typeface="Calibri" panose="020F0502020204030204" pitchFamily="34" charset="0"/>
                <a:cs typeface="Calibri" panose="020F0502020204030204" pitchFamily="34" charset="0"/>
              </a:rPr>
              <a:t>  0426  5363126   	</a:t>
            </a:r>
          </a:p>
        </p:txBody>
      </p:sp>
      <p:sp>
        <p:nvSpPr>
          <p:cNvPr id="3" name="Slide Number Placeholder 2">
            <a:extLst>
              <a:ext uri="{FF2B5EF4-FFF2-40B4-BE49-F238E27FC236}">
                <a16:creationId xmlns:a16="http://schemas.microsoft.com/office/drawing/2014/main" id="{6A6FA06A-2BB5-EB5B-3347-84E9F177009C}"/>
              </a:ext>
            </a:extLst>
          </p:cNvPr>
          <p:cNvSpPr>
            <a:spLocks noGrp="1"/>
          </p:cNvSpPr>
          <p:nvPr>
            <p:ph type="sldNum" sz="quarter" idx="12"/>
          </p:nvPr>
        </p:nvSpPr>
        <p:spPr/>
        <p:txBody>
          <a:bodyPr/>
          <a:lstStyle/>
          <a:p>
            <a:pPr>
              <a:defRPr/>
            </a:pPr>
            <a:fld id="{8C305B3F-E5A9-4347-88D9-AB79E8B741D3}" type="slidenum">
              <a:rPr lang="en-US" smtClean="0"/>
              <a:pPr>
                <a:defRPr/>
              </a:pPr>
              <a:t>27</a:t>
            </a:fld>
            <a:endParaRPr lang="en-US"/>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F99DF0-576B-F7B0-B311-13254FFC809E}"/>
              </a:ext>
            </a:extLst>
          </p:cNvPr>
          <p:cNvPicPr>
            <a:picLocks noChangeAspect="1"/>
          </p:cNvPicPr>
          <p:nvPr/>
        </p:nvPicPr>
        <p:blipFill>
          <a:blip r:embed="rId3"/>
          <a:stretch>
            <a:fillRect/>
          </a:stretch>
        </p:blipFill>
        <p:spPr>
          <a:xfrm>
            <a:off x="4600172" y="0"/>
            <a:ext cx="7591828" cy="6266514"/>
          </a:xfrm>
          <a:prstGeom prst="rect">
            <a:avLst/>
          </a:prstGeom>
        </p:spPr>
      </p:pic>
      <p:sp>
        <p:nvSpPr>
          <p:cNvPr id="14" name="TextBox 13"/>
          <p:cNvSpPr txBox="1"/>
          <p:nvPr/>
        </p:nvSpPr>
        <p:spPr>
          <a:xfrm>
            <a:off x="1342134" y="1953260"/>
            <a:ext cx="2991741" cy="2708434"/>
          </a:xfrm>
          <a:prstGeom prst="rect">
            <a:avLst/>
          </a:prstGeom>
          <a:noFill/>
        </p:spPr>
        <p:txBody>
          <a:bodyPr wrap="square" rtlCol="0">
            <a:spAutoFit/>
          </a:bodyPr>
          <a:lstStyle/>
          <a:p>
            <a:pPr marL="457200" indent="-457200">
              <a:spcAft>
                <a:spcPts val="1200"/>
              </a:spcAft>
              <a:buClr>
                <a:srgbClr val="562877"/>
              </a:buClr>
              <a:buFont typeface="Wingdings 2" panose="05020102010507070707" pitchFamily="18" charset="2"/>
              <a:buChar char="¢"/>
            </a:pPr>
            <a:r>
              <a:rPr lang="en-US" sz="2500" b="0">
                <a:latin typeface="Calibri" panose="020F0502020204030204" pitchFamily="34" charset="0"/>
                <a:cs typeface="Calibri" panose="020F0502020204030204" pitchFamily="34" charset="0"/>
              </a:rPr>
              <a:t>Stress, Anxiety, and Crises</a:t>
            </a:r>
          </a:p>
          <a:p>
            <a:pPr marL="457200" indent="-457200">
              <a:spcAft>
                <a:spcPts val="1200"/>
              </a:spcAft>
              <a:buClr>
                <a:srgbClr val="598FE4"/>
              </a:buClr>
              <a:buFont typeface="Wingdings 2" panose="05020102010507070707" pitchFamily="18" charset="2"/>
              <a:buChar char="¢"/>
            </a:pPr>
            <a:r>
              <a:rPr lang="en-US" sz="2500" b="0">
                <a:latin typeface="Calibri" panose="020F0502020204030204" pitchFamily="34" charset="0"/>
                <a:cs typeface="Calibri" panose="020F0502020204030204" pitchFamily="34" charset="0"/>
              </a:rPr>
              <a:t>Instinctual Behavior</a:t>
            </a:r>
          </a:p>
          <a:p>
            <a:pPr marL="457200" indent="-457200">
              <a:spcAft>
                <a:spcPts val="1200"/>
              </a:spcAft>
              <a:buClr>
                <a:srgbClr val="008571"/>
              </a:buClr>
              <a:buFont typeface="Wingdings 2" panose="05020102010507070707" pitchFamily="18" charset="2"/>
              <a:buChar char="¢"/>
            </a:pPr>
            <a:r>
              <a:rPr lang="en-US" sz="2500" b="0">
                <a:latin typeface="Calibri" panose="020F0502020204030204" pitchFamily="34" charset="0"/>
                <a:cs typeface="Calibri" panose="020F0502020204030204" pitchFamily="34" charset="0"/>
              </a:rPr>
              <a:t>Maintaining Perspective</a:t>
            </a:r>
          </a:p>
        </p:txBody>
      </p:sp>
      <p:sp>
        <p:nvSpPr>
          <p:cNvPr id="10" name="Title 9">
            <a:extLst>
              <a:ext uri="{FF2B5EF4-FFF2-40B4-BE49-F238E27FC236}">
                <a16:creationId xmlns:a16="http://schemas.microsoft.com/office/drawing/2014/main" id="{B2CDC1ED-5D3C-BED9-ECE7-E15D33C7F058}"/>
              </a:ext>
            </a:extLst>
          </p:cNvPr>
          <p:cNvSpPr>
            <a:spLocks noGrp="1"/>
          </p:cNvSpPr>
          <p:nvPr>
            <p:ph type="title" idx="4294967295"/>
          </p:nvPr>
        </p:nvSpPr>
        <p:spPr>
          <a:xfrm>
            <a:off x="575441" y="165430"/>
            <a:ext cx="1102608" cy="563778"/>
          </a:xfrm>
          <a:prstGeom prst="rect">
            <a:avLst/>
          </a:prstGeom>
        </p:spPr>
        <p:txBody>
          <a:bodyPr/>
          <a:lstStyle/>
          <a:p>
            <a:r>
              <a:rPr lang="en-US" sz="1800" kern="1200">
                <a:solidFill>
                  <a:srgbClr val="FFFFFF"/>
                </a:solidFill>
                <a:effectLst/>
                <a:latin typeface="Calibri" panose="020F0502020204030204" pitchFamily="34" charset="0"/>
                <a:ea typeface="+mj-ea"/>
                <a:cs typeface="+mj-cs"/>
              </a:rPr>
              <a:t>Agenda</a:t>
            </a:r>
            <a:endParaRPr lang="en-US">
              <a:latin typeface="Calibri" panose="020F0502020204030204" pitchFamily="34" charset="0"/>
            </a:endParaRPr>
          </a:p>
        </p:txBody>
      </p:sp>
      <p:sp>
        <p:nvSpPr>
          <p:cNvPr id="5" name="Rectangle 4">
            <a:extLst>
              <a:ext uri="{FF2B5EF4-FFF2-40B4-BE49-F238E27FC236}">
                <a16:creationId xmlns:a16="http://schemas.microsoft.com/office/drawing/2014/main" id="{6F247A6F-F9D1-1A63-F3BD-BAC5C68AB281}"/>
              </a:ext>
            </a:extLst>
          </p:cNvPr>
          <p:cNvSpPr/>
          <p:nvPr/>
        </p:nvSpPr>
        <p:spPr>
          <a:xfrm>
            <a:off x="650590" y="591486"/>
            <a:ext cx="10864079" cy="4996513"/>
          </a:xfrm>
          <a:prstGeom prst="rect">
            <a:avLst/>
          </a:prstGeom>
          <a:noFill/>
          <a:ln w="25400" cap="flat" cmpd="sng" algn="ctr">
            <a:solidFill>
              <a:srgbClr val="FBAB1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 name="Text Box 6">
            <a:extLst>
              <a:ext uri="{FF2B5EF4-FFF2-40B4-BE49-F238E27FC236}">
                <a16:creationId xmlns:a16="http://schemas.microsoft.com/office/drawing/2014/main" id="{F85C7500-7578-C066-6271-9DFB13D06213}"/>
              </a:ext>
            </a:extLst>
          </p:cNvPr>
          <p:cNvSpPr txBox="1">
            <a:spLocks noChangeArrowheads="1"/>
          </p:cNvSpPr>
          <p:nvPr/>
        </p:nvSpPr>
        <p:spPr bwMode="auto">
          <a:xfrm>
            <a:off x="1382287" y="1282700"/>
            <a:ext cx="5710238" cy="453586"/>
          </a:xfrm>
          <a:prstGeom prst="rect">
            <a:avLst/>
          </a:prstGeom>
          <a:noFill/>
          <a:ln w="9525">
            <a:noFill/>
            <a:miter lim="800000"/>
            <a:headEnd/>
            <a:tailEnd/>
          </a:ln>
        </p:spPr>
        <p:txBody>
          <a:bodyPr>
            <a:spAutoFit/>
          </a:bodyPr>
          <a:lstStyle/>
          <a:p>
            <a:pPr>
              <a:lnSpc>
                <a:spcPct val="75000"/>
              </a:lnSpc>
            </a:pPr>
            <a:r>
              <a:rPr lang="en-US" sz="3000" b="0">
                <a:latin typeface="Calibri" panose="020F0502020204030204" pitchFamily="34" charset="0"/>
                <a:cs typeface="Calibri" panose="020F0502020204030204" pitchFamily="34" charset="0"/>
              </a:rPr>
              <a:t>Agenda</a:t>
            </a:r>
          </a:p>
        </p:txBody>
      </p:sp>
      <p:sp>
        <p:nvSpPr>
          <p:cNvPr id="3" name="Slide Number Placeholder 2">
            <a:extLst>
              <a:ext uri="{FF2B5EF4-FFF2-40B4-BE49-F238E27FC236}">
                <a16:creationId xmlns:a16="http://schemas.microsoft.com/office/drawing/2014/main" id="{AC8A6DEC-B967-77C5-5F3A-CB108283B75D}"/>
              </a:ext>
            </a:extLst>
          </p:cNvPr>
          <p:cNvSpPr>
            <a:spLocks noGrp="1"/>
          </p:cNvSpPr>
          <p:nvPr>
            <p:ph type="sldNum" sz="quarter" idx="12"/>
          </p:nvPr>
        </p:nvSpPr>
        <p:spPr/>
        <p:txBody>
          <a:bodyPr/>
          <a:lstStyle/>
          <a:p>
            <a:pPr>
              <a:defRPr/>
            </a:pPr>
            <a:fld id="{8C305B3F-E5A9-4347-88D9-AB79E8B741D3}" type="slidenum">
              <a:rPr lang="en-US" smtClean="0"/>
              <a:pPr>
                <a:defRPr/>
              </a:pPr>
              <a:t>3</a:t>
            </a:fld>
            <a:endParaRPr lang="en-US"/>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F773E9-3B10-73DD-2D7E-E113DF74AC73}"/>
              </a:ext>
            </a:extLst>
          </p:cNvPr>
          <p:cNvPicPr>
            <a:picLocks noChangeAspect="1"/>
          </p:cNvPicPr>
          <p:nvPr/>
        </p:nvPicPr>
        <p:blipFill>
          <a:blip r:embed="rId3"/>
          <a:stretch>
            <a:fillRect/>
          </a:stretch>
        </p:blipFill>
        <p:spPr>
          <a:xfrm>
            <a:off x="0" y="-251460"/>
            <a:ext cx="12192000" cy="6499860"/>
          </a:xfrm>
          <a:prstGeom prst="rect">
            <a:avLst/>
          </a:prstGeom>
        </p:spPr>
      </p:pic>
      <p:sp>
        <p:nvSpPr>
          <p:cNvPr id="4" name="Rectangle 24">
            <a:extLst>
              <a:ext uri="{FF2B5EF4-FFF2-40B4-BE49-F238E27FC236}">
                <a16:creationId xmlns:a16="http://schemas.microsoft.com/office/drawing/2014/main" id="{93570CEC-CB6C-DBCA-66FF-BFFDC494907F}"/>
              </a:ext>
            </a:extLst>
          </p:cNvPr>
          <p:cNvSpPr>
            <a:spLocks noChangeArrowheads="1"/>
          </p:cNvSpPr>
          <p:nvPr/>
        </p:nvSpPr>
        <p:spPr bwMode="auto">
          <a:xfrm>
            <a:off x="3093194" y="6579436"/>
            <a:ext cx="6019800" cy="215444"/>
          </a:xfrm>
          <a:prstGeom prst="rect">
            <a:avLst/>
          </a:prstGeom>
          <a:noFill/>
          <a:ln w="9525">
            <a:noFill/>
            <a:miter lim="800000"/>
            <a:headEnd/>
            <a:tailEnd/>
          </a:ln>
          <a:effectLst/>
        </p:spPr>
        <p:txBody>
          <a:bodyPr anchor="ctr">
            <a:spAutoFit/>
          </a:bodyPr>
          <a:lstStyle/>
          <a:p>
            <a:pPr algn="ctr" eaLnBrk="0" hangingPunct="0">
              <a:defRPr/>
            </a:pPr>
            <a:r>
              <a:rPr lang="en-US" sz="800" b="0">
                <a:solidFill>
                  <a:schemeClr val="bg1"/>
                </a:solidFill>
                <a:latin typeface="Calibri" panose="020F0502020204030204" pitchFamily="34" charset="0"/>
                <a:cs typeface="ＭＳ Ｐゴシック"/>
              </a:rPr>
              <a:t>Copyright © 2024 by Hartford Funds. </a:t>
            </a:r>
            <a:endParaRPr lang="en-US" sz="800" b="0" i="0">
              <a:solidFill>
                <a:schemeClr val="bg1"/>
              </a:solidFill>
              <a:latin typeface="Calibri" panose="020F0502020204030204" pitchFamily="34" charset="0"/>
              <a:cs typeface="ＭＳ Ｐゴシック"/>
            </a:endParaRPr>
          </a:p>
        </p:txBody>
      </p:sp>
      <p:sp>
        <p:nvSpPr>
          <p:cNvPr id="7" name="Google Shape;115;p9">
            <a:extLst>
              <a:ext uri="{FF2B5EF4-FFF2-40B4-BE49-F238E27FC236}">
                <a16:creationId xmlns:a16="http://schemas.microsoft.com/office/drawing/2014/main" id="{F90C17BF-19A0-72C2-C0F0-55E21EED0FDE}"/>
              </a:ext>
            </a:extLst>
          </p:cNvPr>
          <p:cNvSpPr/>
          <p:nvPr/>
        </p:nvSpPr>
        <p:spPr>
          <a:xfrm>
            <a:off x="727935" y="1324896"/>
            <a:ext cx="3477412" cy="3536475"/>
          </a:xfrm>
          <a:prstGeom prst="rect">
            <a:avLst/>
          </a:prstGeom>
          <a:solidFill>
            <a:srgbClr val="562A77"/>
          </a:solidFill>
          <a:ln>
            <a:noFill/>
          </a:ln>
        </p:spPr>
        <p:txBody>
          <a:bodyPr spcFirstLastPara="1" wrap="square" lIns="91425" tIns="45700" rIns="91425" bIns="45700" anchor="ctr" anchorCtr="0">
            <a:noAutofit/>
          </a:bodyPr>
          <a:lstStyle/>
          <a:p>
            <a:pPr algn="ctr" defTabSz="914400" fontAlgn="base"/>
            <a:endParaRPr sz="140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 name="Google Shape;116;p9">
            <a:extLst>
              <a:ext uri="{FF2B5EF4-FFF2-40B4-BE49-F238E27FC236}">
                <a16:creationId xmlns:a16="http://schemas.microsoft.com/office/drawing/2014/main" id="{FD905149-41A7-3ADE-5F33-277D60B44A4A}"/>
              </a:ext>
            </a:extLst>
          </p:cNvPr>
          <p:cNvSpPr/>
          <p:nvPr/>
        </p:nvSpPr>
        <p:spPr>
          <a:xfrm>
            <a:off x="1192154" y="1782825"/>
            <a:ext cx="2492332" cy="2546111"/>
          </a:xfrm>
          <a:prstGeom prst="rect">
            <a:avLst/>
          </a:prstGeom>
          <a:noFill/>
          <a:ln w="25400" cap="flat" cmpd="sng">
            <a:solidFill>
              <a:srgbClr val="FBAB18"/>
            </a:solidFill>
            <a:prstDash val="solid"/>
            <a:round/>
            <a:headEnd type="none" w="sm" len="sm"/>
            <a:tailEnd type="none" w="sm" len="sm"/>
          </a:ln>
        </p:spPr>
        <p:txBody>
          <a:bodyPr spcFirstLastPara="1" wrap="square" lIns="91425" tIns="45700" rIns="91425" bIns="45700" anchor="ctr" anchorCtr="0">
            <a:noAutofit/>
          </a:bodyPr>
          <a:lstStyle/>
          <a:p>
            <a:pPr algn="ctr" defTabSz="914400">
              <a:defRPr/>
            </a:pPr>
            <a:endParaRPr sz="1400" kern="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 name="Title 2">
            <a:extLst>
              <a:ext uri="{FF2B5EF4-FFF2-40B4-BE49-F238E27FC236}">
                <a16:creationId xmlns:a16="http://schemas.microsoft.com/office/drawing/2014/main" id="{26DD4A9D-1886-1430-EB04-E4F91A0F6548}"/>
              </a:ext>
            </a:extLst>
          </p:cNvPr>
          <p:cNvSpPr txBox="1">
            <a:spLocks/>
          </p:cNvSpPr>
          <p:nvPr/>
        </p:nvSpPr>
        <p:spPr>
          <a:xfrm>
            <a:off x="1086886" y="1698503"/>
            <a:ext cx="1935713" cy="1463797"/>
          </a:xfrm>
          <a:prstGeom prst="rect">
            <a:avLst/>
          </a:prstGeom>
          <a:solidFill>
            <a:srgbClr val="562A77"/>
          </a:solidFill>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Calibri" panose="020F0502020204030204" pitchFamily="34" charset="0"/>
                <a:ea typeface="+mj-ea"/>
                <a:cs typeface="+mj-cs"/>
              </a:rPr>
              <a:t>Stress, Anxiety, and Crises</a:t>
            </a:r>
            <a:endParaRPr kumimoji="0" lang="en-US" sz="3000" b="0" i="0" u="none" strike="noStrike" kern="1200" cap="none" spc="0" normalizeH="0" baseline="0" noProof="0">
              <a:ln>
                <a:noFill/>
              </a:ln>
              <a:solidFill>
                <a:prstClr val="black"/>
              </a:solidFill>
              <a:effectLst/>
              <a:uLnTx/>
              <a:uFillTx/>
              <a:latin typeface="Calibri" panose="020F0502020204030204" pitchFamily="34" charset="0"/>
              <a:ea typeface="+mj-ea"/>
              <a:cs typeface="+mj-cs"/>
            </a:endParaRPr>
          </a:p>
        </p:txBody>
      </p:sp>
      <p:sp>
        <p:nvSpPr>
          <p:cNvPr id="3" name="Slide Number Placeholder 2">
            <a:extLst>
              <a:ext uri="{FF2B5EF4-FFF2-40B4-BE49-F238E27FC236}">
                <a16:creationId xmlns:a16="http://schemas.microsoft.com/office/drawing/2014/main" id="{5AD9DC9F-38E3-B2B2-6F85-6E80D9F33564}"/>
              </a:ext>
            </a:extLst>
          </p:cNvPr>
          <p:cNvSpPr>
            <a:spLocks noGrp="1"/>
          </p:cNvSpPr>
          <p:nvPr>
            <p:ph type="sldNum" sz="quarter" idx="12"/>
          </p:nvPr>
        </p:nvSpPr>
        <p:spPr/>
        <p:txBody>
          <a:bodyPr/>
          <a:lstStyle/>
          <a:p>
            <a:pPr>
              <a:defRPr/>
            </a:pPr>
            <a:fld id="{8C305B3F-E5A9-4347-88D9-AB79E8B741D3}" type="slidenum">
              <a:rPr lang="en-US" smtClean="0"/>
              <a:pPr>
                <a:defRPr/>
              </a:pPr>
              <a:t>4</a:t>
            </a:fld>
            <a:endParaRPr lang="en-US"/>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72" name="Text Box 3"/>
          <p:cNvSpPr txBox="1">
            <a:spLocks noChangeArrowheads="1"/>
          </p:cNvSpPr>
          <p:nvPr/>
        </p:nvSpPr>
        <p:spPr bwMode="auto">
          <a:xfrm>
            <a:off x="2696150" y="2367171"/>
            <a:ext cx="7558766" cy="2123658"/>
          </a:xfrm>
          <a:prstGeom prst="rect">
            <a:avLst/>
          </a:prstGeom>
          <a:noFill/>
          <a:ln w="9525">
            <a:noFill/>
            <a:miter lim="800000"/>
            <a:headEnd/>
            <a:tailEnd/>
          </a:ln>
        </p:spPr>
        <p:txBody>
          <a:bodyPr wrap="square">
            <a:spAutoFit/>
          </a:bodyPr>
          <a:lstStyle/>
          <a:p>
            <a:pPr marL="1371600" indent="-1371600">
              <a:spcAft>
                <a:spcPts val="1200"/>
              </a:spcAft>
            </a:pPr>
            <a:r>
              <a:rPr lang="en-US" sz="2800">
                <a:solidFill>
                  <a:srgbClr val="562877"/>
                </a:solidFill>
                <a:latin typeface="Calibri" panose="020F0502020204030204" pitchFamily="34" charset="0"/>
              </a:rPr>
              <a:t>Stress: </a:t>
            </a:r>
            <a:r>
              <a:rPr lang="en-US" sz="2800">
                <a:solidFill>
                  <a:srgbClr val="00669F"/>
                </a:solidFill>
                <a:latin typeface="Calibri" panose="020F0502020204030204" pitchFamily="34" charset="0"/>
              </a:rPr>
              <a:t>	</a:t>
            </a:r>
            <a:r>
              <a:rPr lang="en-US" sz="2800" b="0">
                <a:latin typeface="Calibri" panose="020F0502020204030204" pitchFamily="34" charset="0"/>
              </a:rPr>
              <a:t>Anything that disrupts homeostasis</a:t>
            </a:r>
          </a:p>
          <a:p>
            <a:pPr marL="1371600" indent="-1371600">
              <a:spcAft>
                <a:spcPts val="1200"/>
              </a:spcAft>
            </a:pPr>
            <a:r>
              <a:rPr lang="en-US" sz="2800">
                <a:solidFill>
                  <a:srgbClr val="562877"/>
                </a:solidFill>
                <a:latin typeface="Calibri" panose="020F0502020204030204" pitchFamily="34" charset="0"/>
              </a:rPr>
              <a:t>Fear: </a:t>
            </a:r>
            <a:r>
              <a:rPr lang="en-US" sz="2800">
                <a:solidFill>
                  <a:srgbClr val="00669F"/>
                </a:solidFill>
                <a:latin typeface="Calibri" panose="020F0502020204030204" pitchFamily="34" charset="0"/>
              </a:rPr>
              <a:t>	</a:t>
            </a:r>
            <a:r>
              <a:rPr lang="en-US" sz="2800" b="0">
                <a:latin typeface="Calibri" panose="020F0502020204030204" pitchFamily="34" charset="0"/>
              </a:rPr>
              <a:t>Clear or present danger</a:t>
            </a:r>
            <a:endParaRPr lang="en-US" sz="2800" b="0" i="1">
              <a:latin typeface="Calibri" panose="020F0502020204030204" pitchFamily="34" charset="0"/>
            </a:endParaRPr>
          </a:p>
          <a:p>
            <a:pPr marL="1371600" indent="-1371600">
              <a:spcAft>
                <a:spcPts val="1200"/>
              </a:spcAft>
            </a:pPr>
            <a:r>
              <a:rPr lang="en-US" sz="2800">
                <a:solidFill>
                  <a:srgbClr val="562877"/>
                </a:solidFill>
                <a:latin typeface="Calibri" panose="020F0502020204030204" pitchFamily="34" charset="0"/>
              </a:rPr>
              <a:t>Anxiety:</a:t>
            </a:r>
            <a:r>
              <a:rPr lang="en-US" sz="2800">
                <a:solidFill>
                  <a:srgbClr val="00669F"/>
                </a:solidFill>
                <a:latin typeface="Calibri" panose="020F0502020204030204" pitchFamily="34" charset="0"/>
              </a:rPr>
              <a:t>	</a:t>
            </a:r>
            <a:r>
              <a:rPr lang="en-US" sz="2800" b="0">
                <a:latin typeface="Calibri" panose="020F0502020204030204" pitchFamily="34" charset="0"/>
              </a:rPr>
              <a:t>Anticipation of a clear or present danger, whether real or not</a:t>
            </a:r>
            <a:endParaRPr lang="en-US" sz="2800" b="0" i="1">
              <a:latin typeface="Calibri" panose="020F0502020204030204" pitchFamily="34" charset="0"/>
            </a:endParaRPr>
          </a:p>
        </p:txBody>
      </p:sp>
      <p:sp>
        <p:nvSpPr>
          <p:cNvPr id="2" name="Slide Number Placeholder 1">
            <a:extLst>
              <a:ext uri="{FF2B5EF4-FFF2-40B4-BE49-F238E27FC236}">
                <a16:creationId xmlns:a16="http://schemas.microsoft.com/office/drawing/2014/main" id="{81CEE173-D398-C0C4-3870-B8C4B18A6B07}"/>
              </a:ext>
            </a:extLst>
          </p:cNvPr>
          <p:cNvSpPr>
            <a:spLocks noGrp="1"/>
          </p:cNvSpPr>
          <p:nvPr>
            <p:ph type="sldNum" sz="quarter" idx="4"/>
          </p:nvPr>
        </p:nvSpPr>
        <p:spPr/>
        <p:txBody>
          <a:bodyPr/>
          <a:lstStyle/>
          <a:p>
            <a:pPr>
              <a:defRPr/>
            </a:pPr>
            <a:fld id="{098F27AE-F8A1-453E-8C2F-3FD5FC6AA2AE}" type="slidenum">
              <a:rPr lang="en-US" smtClean="0"/>
              <a:pPr>
                <a:defRPr/>
              </a:pPr>
              <a:t>5</a:t>
            </a:fld>
            <a:endParaRPr lang="en-US"/>
          </a:p>
        </p:txBody>
      </p:sp>
    </p:spTree>
    <p:extLst>
      <p:ext uri="{BB962C8B-B14F-4D97-AF65-F5344CB8AC3E}">
        <p14:creationId xmlns:p14="http://schemas.microsoft.com/office/powerpoint/2010/main" val="3197706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672">
                                            <p:txEl>
                                              <p:pRg st="0" end="0"/>
                                            </p:txEl>
                                          </p:spTgt>
                                        </p:tgtEl>
                                        <p:attrNameLst>
                                          <p:attrName>style.visibility</p:attrName>
                                        </p:attrNameLst>
                                      </p:cBhvr>
                                      <p:to>
                                        <p:strVal val="visible"/>
                                      </p:to>
                                    </p:set>
                                    <p:animEffect transition="in" filter="wipe(left)">
                                      <p:cBhvr>
                                        <p:cTn id="7" dur="500"/>
                                        <p:tgtEl>
                                          <p:spTgt spid="276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672">
                                            <p:txEl>
                                              <p:pRg st="1" end="1"/>
                                            </p:txEl>
                                          </p:spTgt>
                                        </p:tgtEl>
                                        <p:attrNameLst>
                                          <p:attrName>style.visibility</p:attrName>
                                        </p:attrNameLst>
                                      </p:cBhvr>
                                      <p:to>
                                        <p:strVal val="visible"/>
                                      </p:to>
                                    </p:set>
                                    <p:animEffect transition="in" filter="wipe(left)">
                                      <p:cBhvr>
                                        <p:cTn id="12" dur="500"/>
                                        <p:tgtEl>
                                          <p:spTgt spid="276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672">
                                            <p:txEl>
                                              <p:pRg st="2" end="2"/>
                                            </p:txEl>
                                          </p:spTgt>
                                        </p:tgtEl>
                                        <p:attrNameLst>
                                          <p:attrName>style.visibility</p:attrName>
                                        </p:attrNameLst>
                                      </p:cBhvr>
                                      <p:to>
                                        <p:strVal val="visible"/>
                                      </p:to>
                                    </p:set>
                                    <p:animEffect transition="in" filter="wipe(left)">
                                      <p:cBhvr>
                                        <p:cTn id="17" dur="500"/>
                                        <p:tgtEl>
                                          <p:spTgt spid="276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89B0F4-9959-B50A-91E5-B37B57F3C612}"/>
              </a:ext>
            </a:extLst>
          </p:cNvPr>
          <p:cNvPicPr>
            <a:picLocks noChangeAspect="1"/>
          </p:cNvPicPr>
          <p:nvPr/>
        </p:nvPicPr>
        <p:blipFill>
          <a:blip r:embed="rId3"/>
          <a:stretch>
            <a:fillRect/>
          </a:stretch>
        </p:blipFill>
        <p:spPr>
          <a:xfrm>
            <a:off x="0" y="494625"/>
            <a:ext cx="12192000" cy="5745918"/>
          </a:xfrm>
          <a:prstGeom prst="rect">
            <a:avLst/>
          </a:prstGeom>
        </p:spPr>
      </p:pic>
      <p:sp>
        <p:nvSpPr>
          <p:cNvPr id="2" name="Google Shape;115;p9">
            <a:extLst>
              <a:ext uri="{FF2B5EF4-FFF2-40B4-BE49-F238E27FC236}">
                <a16:creationId xmlns:a16="http://schemas.microsoft.com/office/drawing/2014/main" id="{1AE9C3DD-30FC-3968-C881-6C75CA966624}"/>
              </a:ext>
            </a:extLst>
          </p:cNvPr>
          <p:cNvSpPr/>
          <p:nvPr/>
        </p:nvSpPr>
        <p:spPr>
          <a:xfrm>
            <a:off x="4349544" y="2792363"/>
            <a:ext cx="3286125" cy="1037958"/>
          </a:xfrm>
          <a:prstGeom prst="rect">
            <a:avLst/>
          </a:prstGeom>
          <a:solidFill>
            <a:srgbClr val="A71C20"/>
          </a:solidFill>
          <a:ln>
            <a:noFill/>
          </a:ln>
        </p:spPr>
        <p:txBody>
          <a:bodyPr spcFirstLastPara="1" wrap="square" lIns="91425" tIns="45700" rIns="91425" bIns="45700" anchor="ctr" anchorCtr="0">
            <a:noAutofit/>
          </a:bodyPr>
          <a:lstStyle/>
          <a:p>
            <a:pPr algn="ctr" defTabSz="914400" fontAlgn="base"/>
            <a:endParaRPr sz="140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 name="Title 2">
            <a:extLst>
              <a:ext uri="{FF2B5EF4-FFF2-40B4-BE49-F238E27FC236}">
                <a16:creationId xmlns:a16="http://schemas.microsoft.com/office/drawing/2014/main" id="{0B5698C3-3D7E-9758-55A6-AC41A39F7787}"/>
              </a:ext>
            </a:extLst>
          </p:cNvPr>
          <p:cNvSpPr txBox="1">
            <a:spLocks/>
          </p:cNvSpPr>
          <p:nvPr/>
        </p:nvSpPr>
        <p:spPr>
          <a:xfrm>
            <a:off x="4531557" y="2844311"/>
            <a:ext cx="2923138" cy="823450"/>
          </a:xfrm>
          <a:prstGeom prst="rect">
            <a:avLst/>
          </a:prstGeom>
          <a:solidFill>
            <a:srgbClr val="A71C20"/>
          </a:solidFill>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Calibri" panose="020F0502020204030204" pitchFamily="34" charset="0"/>
                <a:ea typeface="+mj-ea"/>
                <a:cs typeface="+mj-cs"/>
              </a:rPr>
              <a:t>CRISIS!</a:t>
            </a:r>
            <a:endParaRPr kumimoji="0" lang="en-US" sz="7200" b="0" i="0" u="none" strike="noStrike" kern="1200" cap="none" spc="0" normalizeH="0" baseline="0" noProof="0">
              <a:ln>
                <a:noFill/>
              </a:ln>
              <a:solidFill>
                <a:prstClr val="black"/>
              </a:solidFill>
              <a:effectLst/>
              <a:uLnTx/>
              <a:uFillTx/>
              <a:latin typeface="Calibri" panose="020F0502020204030204" pitchFamily="34" charset="0"/>
              <a:ea typeface="+mj-ea"/>
              <a:cs typeface="+mj-cs"/>
            </a:endParaRPr>
          </a:p>
        </p:txBody>
      </p:sp>
      <p:sp>
        <p:nvSpPr>
          <p:cNvPr id="4" name="Slide Number Placeholder 3">
            <a:extLst>
              <a:ext uri="{FF2B5EF4-FFF2-40B4-BE49-F238E27FC236}">
                <a16:creationId xmlns:a16="http://schemas.microsoft.com/office/drawing/2014/main" id="{4BF81C23-0628-82DF-08DD-7901D69CA182}"/>
              </a:ext>
            </a:extLst>
          </p:cNvPr>
          <p:cNvSpPr>
            <a:spLocks noGrp="1"/>
          </p:cNvSpPr>
          <p:nvPr>
            <p:ph type="sldNum" sz="quarter" idx="4"/>
          </p:nvPr>
        </p:nvSpPr>
        <p:spPr/>
        <p:txBody>
          <a:bodyPr/>
          <a:lstStyle/>
          <a:p>
            <a:pPr>
              <a:defRPr/>
            </a:pPr>
            <a:fld id="{098F27AE-F8A1-453E-8C2F-3FD5FC6AA2AE}" type="slidenum">
              <a:rPr lang="en-US" smtClean="0"/>
              <a:pPr>
                <a:defRPr/>
              </a:pPr>
              <a:t>6</a:t>
            </a:fld>
            <a:endParaRPr lang="en-US"/>
          </a:p>
        </p:txBody>
      </p:sp>
    </p:spTree>
    <p:extLst>
      <p:ext uri="{BB962C8B-B14F-4D97-AF65-F5344CB8AC3E}">
        <p14:creationId xmlns:p14="http://schemas.microsoft.com/office/powerpoint/2010/main" val="12482161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06369-0701-05D3-C48D-4C00C221CCCE}"/>
            </a:ext>
          </a:extLst>
        </p:cNvPr>
        <p:cNvGrpSpPr/>
        <p:nvPr/>
      </p:nvGrpSpPr>
      <p:grpSpPr>
        <a:xfrm>
          <a:off x="0" y="0"/>
          <a:ext cx="0" cy="0"/>
          <a:chOff x="0" y="0"/>
          <a:chExt cx="0" cy="0"/>
        </a:xfrm>
      </p:grpSpPr>
      <p:sp>
        <p:nvSpPr>
          <p:cNvPr id="28" name="TextBox 27">
            <a:extLst>
              <a:ext uri="{FF2B5EF4-FFF2-40B4-BE49-F238E27FC236}">
                <a16:creationId xmlns:a16="http://schemas.microsoft.com/office/drawing/2014/main" id="{FB8AB314-32C0-6C41-AA1B-2F9487BA1C7B}"/>
              </a:ext>
            </a:extLst>
          </p:cNvPr>
          <p:cNvSpPr txBox="1"/>
          <p:nvPr/>
        </p:nvSpPr>
        <p:spPr>
          <a:xfrm>
            <a:off x="3854550" y="6007412"/>
            <a:ext cx="1114408" cy="230832"/>
          </a:xfrm>
          <a:prstGeom prst="rect">
            <a:avLst/>
          </a:prstGeom>
          <a:noFill/>
        </p:spPr>
        <p:txBody>
          <a:bodyPr wrap="none" rtlCol="0">
            <a:spAutoFit/>
          </a:bodyPr>
          <a:lstStyle/>
          <a:p>
            <a:r>
              <a:rPr lang="en-US" sz="900" b="0">
                <a:latin typeface="Calibri" panose="020F0502020204030204" pitchFamily="34" charset="0"/>
              </a:rPr>
              <a:t>Source: MIT AgeLab</a:t>
            </a:r>
          </a:p>
        </p:txBody>
      </p:sp>
      <p:sp>
        <p:nvSpPr>
          <p:cNvPr id="2" name="Title 1">
            <a:extLst>
              <a:ext uri="{FF2B5EF4-FFF2-40B4-BE49-F238E27FC236}">
                <a16:creationId xmlns:a16="http://schemas.microsoft.com/office/drawing/2014/main" id="{87DC1F14-07B2-7057-689D-70AE72F5423A}"/>
              </a:ext>
            </a:extLst>
          </p:cNvPr>
          <p:cNvSpPr>
            <a:spLocks noGrp="1"/>
          </p:cNvSpPr>
          <p:nvPr>
            <p:ph type="title" idx="4294967295"/>
          </p:nvPr>
        </p:nvSpPr>
        <p:spPr>
          <a:xfrm>
            <a:off x="838200" y="2645746"/>
            <a:ext cx="1991061" cy="1325563"/>
          </a:xfrm>
          <a:prstGeom prst="rect">
            <a:avLst/>
          </a:prstGeom>
        </p:spPr>
        <p:txBody>
          <a:bodyPr/>
          <a:lstStyle/>
          <a:p>
            <a:pPr rtl="0" fontAlgn="base"/>
            <a:r>
              <a:rPr lang="en-US" sz="3000" b="0" kern="1200">
                <a:solidFill>
                  <a:schemeClr val="tx1"/>
                </a:solidFill>
                <a:effectLst/>
                <a:latin typeface="Calibri" panose="020F0502020204030204" pitchFamily="34" charset="0"/>
                <a:ea typeface="+mn-ea"/>
                <a:cs typeface="+mn-cs"/>
              </a:rPr>
              <a:t>Issue </a:t>
            </a:r>
            <a:br>
              <a:rPr lang="en-US" sz="3000" b="0" kern="1200">
                <a:solidFill>
                  <a:schemeClr val="tx1"/>
                </a:solidFill>
                <a:effectLst/>
                <a:latin typeface="Calibri" panose="020F0502020204030204" pitchFamily="34" charset="0"/>
                <a:ea typeface="+mn-ea"/>
                <a:cs typeface="+mn-cs"/>
              </a:rPr>
            </a:br>
            <a:r>
              <a:rPr lang="en-US" sz="3000" b="0" kern="1200">
                <a:solidFill>
                  <a:schemeClr val="tx1"/>
                </a:solidFill>
                <a:effectLst/>
                <a:latin typeface="Calibri" panose="020F0502020204030204" pitchFamily="34" charset="0"/>
                <a:ea typeface="+mn-ea"/>
                <a:cs typeface="+mn-cs"/>
              </a:rPr>
              <a:t>Lifecycle</a:t>
            </a:r>
            <a:endParaRPr lang="en-US" sz="3000" b="0">
              <a:solidFill>
                <a:schemeClr val="tx1"/>
              </a:solidFill>
              <a:effectLst/>
              <a:latin typeface="Calibri" panose="020F0502020204030204" pitchFamily="34" charset="0"/>
            </a:endParaRPr>
          </a:p>
        </p:txBody>
      </p:sp>
      <p:pic>
        <p:nvPicPr>
          <p:cNvPr id="10" name="Picture 9">
            <a:extLst>
              <a:ext uri="{FF2B5EF4-FFF2-40B4-BE49-F238E27FC236}">
                <a16:creationId xmlns:a16="http://schemas.microsoft.com/office/drawing/2014/main" id="{1CB82287-7E1A-E24C-3D1F-4B8DA636A789}"/>
              </a:ext>
            </a:extLst>
          </p:cNvPr>
          <p:cNvPicPr>
            <a:picLocks noChangeAspect="1"/>
          </p:cNvPicPr>
          <p:nvPr/>
        </p:nvPicPr>
        <p:blipFill>
          <a:blip r:embed="rId3">
            <a:extLst>
              <a:ext uri="{28A0092B-C50C-407E-A947-70E740481C1C}">
                <a14:useLocalDpi xmlns:a14="http://schemas.microsoft.com/office/drawing/2010/main" val="0"/>
              </a:ext>
            </a:extLst>
          </a:blip>
          <a:srcRect r="18064"/>
          <a:stretch>
            <a:fillRect/>
          </a:stretch>
        </p:blipFill>
        <p:spPr>
          <a:xfrm>
            <a:off x="838201" y="164216"/>
            <a:ext cx="10515600" cy="6910567"/>
          </a:xfrm>
          <a:prstGeom prst="rect">
            <a:avLst/>
          </a:prstGeom>
        </p:spPr>
      </p:pic>
      <p:sp>
        <p:nvSpPr>
          <p:cNvPr id="3" name="Slide Number Placeholder 2">
            <a:extLst>
              <a:ext uri="{FF2B5EF4-FFF2-40B4-BE49-F238E27FC236}">
                <a16:creationId xmlns:a16="http://schemas.microsoft.com/office/drawing/2014/main" id="{1A3CDE16-5C9B-9D9B-7CC7-013C53925189}"/>
              </a:ext>
            </a:extLst>
          </p:cNvPr>
          <p:cNvSpPr>
            <a:spLocks noGrp="1"/>
          </p:cNvSpPr>
          <p:nvPr>
            <p:ph type="sldNum" sz="quarter" idx="4"/>
          </p:nvPr>
        </p:nvSpPr>
        <p:spPr/>
        <p:txBody>
          <a:bodyPr/>
          <a:lstStyle/>
          <a:p>
            <a:pPr>
              <a:defRPr/>
            </a:pPr>
            <a:fld id="{098F27AE-F8A1-453E-8C2F-3FD5FC6AA2AE}" type="slidenum">
              <a:rPr lang="en-US" smtClean="0"/>
              <a:pPr>
                <a:defRPr/>
              </a:pPr>
              <a:t>7</a:t>
            </a:fld>
            <a:endParaRPr lang="en-US"/>
          </a:p>
        </p:txBody>
      </p:sp>
    </p:spTree>
    <p:extLst>
      <p:ext uri="{BB962C8B-B14F-4D97-AF65-F5344CB8AC3E}">
        <p14:creationId xmlns:p14="http://schemas.microsoft.com/office/powerpoint/2010/main" val="340948827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F03152-B8F6-0BD7-BEEE-8010C51F54CC}"/>
              </a:ext>
            </a:extLst>
          </p:cNvPr>
          <p:cNvPicPr>
            <a:picLocks noChangeAspect="1"/>
          </p:cNvPicPr>
          <p:nvPr/>
        </p:nvPicPr>
        <p:blipFill>
          <a:blip r:embed="rId3"/>
          <a:stretch>
            <a:fillRect/>
          </a:stretch>
        </p:blipFill>
        <p:spPr>
          <a:xfrm>
            <a:off x="-1" y="-15727"/>
            <a:ext cx="12276161" cy="6264127"/>
          </a:xfrm>
          <a:prstGeom prst="rect">
            <a:avLst/>
          </a:prstGeom>
        </p:spPr>
      </p:pic>
      <p:sp>
        <p:nvSpPr>
          <p:cNvPr id="7" name="Google Shape;115;p9">
            <a:extLst>
              <a:ext uri="{FF2B5EF4-FFF2-40B4-BE49-F238E27FC236}">
                <a16:creationId xmlns:a16="http://schemas.microsoft.com/office/drawing/2014/main" id="{E9694A56-1F9A-21CD-623C-A7DE4AA16859}"/>
              </a:ext>
            </a:extLst>
          </p:cNvPr>
          <p:cNvSpPr/>
          <p:nvPr/>
        </p:nvSpPr>
        <p:spPr>
          <a:xfrm>
            <a:off x="727935" y="1324896"/>
            <a:ext cx="3477412" cy="3536475"/>
          </a:xfrm>
          <a:prstGeom prst="rect">
            <a:avLst/>
          </a:prstGeom>
          <a:solidFill>
            <a:srgbClr val="598FE4"/>
          </a:solidFill>
          <a:ln>
            <a:noFill/>
          </a:ln>
        </p:spPr>
        <p:txBody>
          <a:bodyPr spcFirstLastPara="1" wrap="square" lIns="91425" tIns="45700" rIns="91425" bIns="45700" anchor="ctr" anchorCtr="0">
            <a:noAutofit/>
          </a:bodyPr>
          <a:lstStyle/>
          <a:p>
            <a:pPr algn="ctr" defTabSz="914400" fontAlgn="base"/>
            <a:endParaRPr sz="140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 name="Google Shape;116;p9">
            <a:extLst>
              <a:ext uri="{FF2B5EF4-FFF2-40B4-BE49-F238E27FC236}">
                <a16:creationId xmlns:a16="http://schemas.microsoft.com/office/drawing/2014/main" id="{92897794-361E-E486-F301-B18CEA2049F7}"/>
              </a:ext>
            </a:extLst>
          </p:cNvPr>
          <p:cNvSpPr/>
          <p:nvPr/>
        </p:nvSpPr>
        <p:spPr>
          <a:xfrm>
            <a:off x="1192154" y="1782825"/>
            <a:ext cx="2492332" cy="2546111"/>
          </a:xfrm>
          <a:prstGeom prst="rect">
            <a:avLst/>
          </a:prstGeom>
          <a:noFill/>
          <a:ln w="25400" cap="flat" cmpd="sng">
            <a:solidFill>
              <a:srgbClr val="FBAB18"/>
            </a:solidFill>
            <a:prstDash val="solid"/>
            <a:round/>
            <a:headEnd type="none" w="sm" len="sm"/>
            <a:tailEnd type="none" w="sm" len="sm"/>
          </a:ln>
        </p:spPr>
        <p:txBody>
          <a:bodyPr spcFirstLastPara="1" wrap="square" lIns="91425" tIns="45700" rIns="91425" bIns="45700" anchor="ctr" anchorCtr="0">
            <a:noAutofit/>
          </a:bodyPr>
          <a:lstStyle/>
          <a:p>
            <a:pPr algn="ctr" defTabSz="914400">
              <a:defRPr/>
            </a:pPr>
            <a:endParaRPr sz="1400" kern="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 name="Title 4">
            <a:extLst>
              <a:ext uri="{FF2B5EF4-FFF2-40B4-BE49-F238E27FC236}">
                <a16:creationId xmlns:a16="http://schemas.microsoft.com/office/drawing/2014/main" id="{1C887471-0E40-F075-C43B-DA19A976AC6C}"/>
              </a:ext>
            </a:extLst>
          </p:cNvPr>
          <p:cNvSpPr txBox="1">
            <a:spLocks/>
          </p:cNvSpPr>
          <p:nvPr/>
        </p:nvSpPr>
        <p:spPr>
          <a:xfrm>
            <a:off x="1048457" y="1650942"/>
            <a:ext cx="1986843" cy="1155758"/>
          </a:xfrm>
          <a:prstGeom prst="rect">
            <a:avLst/>
          </a:prstGeom>
          <a:solidFill>
            <a:srgbClr val="598FE4"/>
          </a:solidFill>
        </p:spPr>
        <p:txBody>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pPr eaLnBrk="1" hangingPunct="1"/>
            <a:r>
              <a:rPr lang="en-US" sz="3000" b="0" kern="1200">
                <a:solidFill>
                  <a:srgbClr val="FFFFFF"/>
                </a:solidFill>
                <a:latin typeface="Calibri" panose="020F0502020204030204" pitchFamily="34" charset="0"/>
                <a:ea typeface="+mn-ea"/>
                <a:cs typeface="+mn-cs"/>
              </a:rPr>
              <a:t>Instinctual Behavior</a:t>
            </a:r>
            <a:endParaRPr lang="en-US" sz="3000" b="0" kern="0">
              <a:latin typeface="Calibri" panose="020F0502020204030204" pitchFamily="34" charset="0"/>
            </a:endParaRPr>
          </a:p>
        </p:txBody>
      </p:sp>
      <p:sp>
        <p:nvSpPr>
          <p:cNvPr id="4" name="Slide Number Placeholder 3">
            <a:extLst>
              <a:ext uri="{FF2B5EF4-FFF2-40B4-BE49-F238E27FC236}">
                <a16:creationId xmlns:a16="http://schemas.microsoft.com/office/drawing/2014/main" id="{67E1F8E7-6716-CD78-F0A3-15031DFA8155}"/>
              </a:ext>
            </a:extLst>
          </p:cNvPr>
          <p:cNvSpPr>
            <a:spLocks noGrp="1"/>
          </p:cNvSpPr>
          <p:nvPr>
            <p:ph type="sldNum" sz="quarter" idx="4"/>
          </p:nvPr>
        </p:nvSpPr>
        <p:spPr/>
        <p:txBody>
          <a:bodyPr/>
          <a:lstStyle/>
          <a:p>
            <a:pPr>
              <a:defRPr/>
            </a:pPr>
            <a:fld id="{098F27AE-F8A1-453E-8C2F-3FD5FC6AA2AE}" type="slidenum">
              <a:rPr lang="en-US" smtClean="0"/>
              <a:pPr>
                <a:defRPr/>
              </a:pPr>
              <a:t>8</a:t>
            </a:fld>
            <a:endParaRPr lang="en-US"/>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48F92-A773-45CC-BC6D-17474553169F}"/>
              </a:ext>
            </a:extLst>
          </p:cNvPr>
          <p:cNvSpPr/>
          <p:nvPr/>
        </p:nvSpPr>
        <p:spPr>
          <a:xfrm>
            <a:off x="1" y="528321"/>
            <a:ext cx="12192000" cy="5720080"/>
          </a:xfrm>
          <a:prstGeom prst="rect">
            <a:avLst/>
          </a:prstGeom>
          <a:solidFill>
            <a:srgbClr val="0E224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0" name="Title 9">
            <a:extLst>
              <a:ext uri="{FF2B5EF4-FFF2-40B4-BE49-F238E27FC236}">
                <a16:creationId xmlns:a16="http://schemas.microsoft.com/office/drawing/2014/main" id="{35232210-B950-B956-F6FB-D1F4FD64F1C2}"/>
              </a:ext>
            </a:extLst>
          </p:cNvPr>
          <p:cNvSpPr>
            <a:spLocks noGrp="1"/>
          </p:cNvSpPr>
          <p:nvPr>
            <p:ph type="title" idx="4294967295"/>
          </p:nvPr>
        </p:nvSpPr>
        <p:spPr>
          <a:xfrm>
            <a:off x="1679636" y="2604889"/>
            <a:ext cx="8953926" cy="797850"/>
          </a:xfrm>
          <a:prstGeom prst="rect">
            <a:avLst/>
          </a:prstGeom>
        </p:spPr>
        <p:txBody>
          <a:bodyPr lIns="0" tIns="0" rIns="0" bIns="0"/>
          <a:lstStyle/>
          <a:p>
            <a:pPr algn="ctr" rtl="0" fontAlgn="base"/>
            <a:r>
              <a:rPr lang="en-US" sz="3600" b="0" kern="1200">
                <a:effectLst/>
                <a:latin typeface="Calibri" panose="020F0502020204030204" pitchFamily="34" charset="0"/>
                <a:ea typeface="+mn-ea"/>
                <a:cs typeface="Calibri" panose="020F0502020204030204" pitchFamily="34" charset="0"/>
              </a:rPr>
              <a:t>Anxiety’s </a:t>
            </a:r>
            <a:r>
              <a:rPr lang="en-US" sz="3600" b="0" kern="1200">
                <a:latin typeface="Calibri" panose="020F0502020204030204" pitchFamily="34" charset="0"/>
                <a:ea typeface="+mn-ea"/>
                <a:cs typeface="Calibri" panose="020F0502020204030204" pitchFamily="34" charset="0"/>
              </a:rPr>
              <a:t>Impact on Behavior</a:t>
            </a:r>
            <a:endParaRPr lang="en-US">
              <a:effectLst/>
              <a:latin typeface="Calibri" panose="020F0502020204030204" pitchFamily="34" charset="0"/>
            </a:endParaRPr>
          </a:p>
        </p:txBody>
      </p:sp>
      <p:sp>
        <p:nvSpPr>
          <p:cNvPr id="3" name="TextBox 2">
            <a:extLst>
              <a:ext uri="{FF2B5EF4-FFF2-40B4-BE49-F238E27FC236}">
                <a16:creationId xmlns:a16="http://schemas.microsoft.com/office/drawing/2014/main" id="{47A71115-800D-E47C-FD80-2052BE615A0C}"/>
              </a:ext>
            </a:extLst>
          </p:cNvPr>
          <p:cNvSpPr txBox="1"/>
          <p:nvPr/>
        </p:nvSpPr>
        <p:spPr>
          <a:xfrm>
            <a:off x="3565038" y="3392546"/>
            <a:ext cx="6163734" cy="1508105"/>
          </a:xfrm>
          <a:prstGeom prst="rect">
            <a:avLst/>
          </a:prstGeom>
          <a:noFill/>
        </p:spPr>
        <p:txBody>
          <a:bodyPr wrap="square" rtlCol="0">
            <a:spAutoFit/>
          </a:bodyPr>
          <a:lstStyle/>
          <a:p>
            <a:pPr marL="342900" indent="-342900">
              <a:spcAft>
                <a:spcPts val="1200"/>
              </a:spcAft>
              <a:buClr>
                <a:srgbClr val="5990E4"/>
              </a:buClr>
              <a:buFont typeface="Wingdings" panose="05000000000000000000" pitchFamily="2" charset="2"/>
              <a:buChar char="§"/>
            </a:pPr>
            <a:r>
              <a:rPr lang="en-US" sz="2400" b="0">
                <a:solidFill>
                  <a:schemeClr val="bg1"/>
                </a:solidFill>
                <a:latin typeface="Calibri" panose="020F0502020204030204" pitchFamily="34" charset="0"/>
                <a:cs typeface="Calibri" panose="020F0502020204030204" pitchFamily="34" charset="0"/>
              </a:rPr>
              <a:t>Investing attention in the negative</a:t>
            </a:r>
          </a:p>
          <a:p>
            <a:pPr marL="342900" indent="-342900">
              <a:spcAft>
                <a:spcPts val="1200"/>
              </a:spcAft>
              <a:buClr>
                <a:srgbClr val="5990E4"/>
              </a:buClr>
              <a:buFont typeface="Wingdings" panose="05000000000000000000" pitchFamily="2" charset="2"/>
              <a:buChar char="§"/>
            </a:pPr>
            <a:r>
              <a:rPr lang="en-US" sz="2400" b="0">
                <a:solidFill>
                  <a:schemeClr val="bg1"/>
                </a:solidFill>
                <a:latin typeface="Calibri" panose="020F0502020204030204" pitchFamily="34" charset="0"/>
                <a:cs typeface="Calibri" panose="020F0502020204030204" pitchFamily="34" charset="0"/>
              </a:rPr>
              <a:t>If it’s not clear, it must be bad</a:t>
            </a:r>
          </a:p>
          <a:p>
            <a:pPr marL="342900" indent="-342900">
              <a:buClr>
                <a:srgbClr val="5990E4"/>
              </a:buClr>
              <a:buFont typeface="Wingdings" panose="05000000000000000000" pitchFamily="2" charset="2"/>
              <a:buChar char="§"/>
            </a:pPr>
            <a:r>
              <a:rPr lang="en-US" sz="2400" b="0">
                <a:solidFill>
                  <a:schemeClr val="bg1"/>
                </a:solidFill>
                <a:latin typeface="Calibri" panose="020F0502020204030204" pitchFamily="34" charset="0"/>
                <a:cs typeface="Calibri" panose="020F0502020204030204" pitchFamily="34" charset="0"/>
              </a:rPr>
              <a:t>Risk aversion: “Just don’t lose it!”</a:t>
            </a:r>
          </a:p>
        </p:txBody>
      </p:sp>
      <p:pic>
        <p:nvPicPr>
          <p:cNvPr id="11" name="Picture 10">
            <a:extLst>
              <a:ext uri="{FF2B5EF4-FFF2-40B4-BE49-F238E27FC236}">
                <a16:creationId xmlns:a16="http://schemas.microsoft.com/office/drawing/2014/main" id="{CE9F4F1C-56CD-4A99-64AD-A426463E36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6851" y="1323382"/>
            <a:ext cx="845650" cy="1005840"/>
          </a:xfrm>
          <a:prstGeom prst="rect">
            <a:avLst/>
          </a:prstGeom>
        </p:spPr>
      </p:pic>
      <p:pic>
        <p:nvPicPr>
          <p:cNvPr id="2" name="Picture 1">
            <a:extLst>
              <a:ext uri="{FF2B5EF4-FFF2-40B4-BE49-F238E27FC236}">
                <a16:creationId xmlns:a16="http://schemas.microsoft.com/office/drawing/2014/main" id="{0F583B90-BE59-D7FA-60FE-DBDC8EEEE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134" y="4758713"/>
            <a:ext cx="1987148" cy="893475"/>
          </a:xfrm>
          <a:prstGeom prst="rect">
            <a:avLst/>
          </a:prstGeom>
        </p:spPr>
      </p:pic>
      <p:sp>
        <p:nvSpPr>
          <p:cNvPr id="4" name="Slide Number Placeholder 3">
            <a:extLst>
              <a:ext uri="{FF2B5EF4-FFF2-40B4-BE49-F238E27FC236}">
                <a16:creationId xmlns:a16="http://schemas.microsoft.com/office/drawing/2014/main" id="{71D81340-4303-8507-892A-F8FE80596316}"/>
              </a:ext>
            </a:extLst>
          </p:cNvPr>
          <p:cNvSpPr>
            <a:spLocks noGrp="1"/>
          </p:cNvSpPr>
          <p:nvPr>
            <p:ph type="sldNum" sz="quarter" idx="4"/>
          </p:nvPr>
        </p:nvSpPr>
        <p:spPr/>
        <p:txBody>
          <a:bodyPr/>
          <a:lstStyle/>
          <a:p>
            <a:pPr>
              <a:defRPr/>
            </a:pPr>
            <a:fld id="{098F27AE-F8A1-453E-8C2F-3FD5FC6AA2AE}" type="slidenum">
              <a:rPr lang="en-US" smtClean="0"/>
              <a:pPr>
                <a:defRPr/>
              </a:pPr>
              <a:t>9</a:t>
            </a:fld>
            <a:endParaRPr lang="en-US"/>
          </a:p>
        </p:txBody>
      </p:sp>
    </p:spTree>
    <p:extLst>
      <p:ext uri="{BB962C8B-B14F-4D97-AF65-F5344CB8AC3E}">
        <p14:creationId xmlns:p14="http://schemas.microsoft.com/office/powerpoint/2010/main" val="3803618053"/>
      </p:ext>
    </p:extLst>
  </p:cSld>
  <p:clrMapOvr>
    <a:masterClrMapping/>
  </p:clrMapOvr>
  <p:transition>
    <p:fade/>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potlight">
    <a:dk1>
      <a:srgbClr val="000000"/>
    </a:dk1>
    <a:lt1>
      <a:srgbClr val="FFFFFF"/>
    </a:lt1>
    <a:dk2>
      <a:srgbClr val="0E203F"/>
    </a:dk2>
    <a:lt2>
      <a:srgbClr val="2869A8"/>
    </a:lt2>
    <a:accent1>
      <a:srgbClr val="598FE3"/>
    </a:accent1>
    <a:accent2>
      <a:srgbClr val="6D6E71"/>
    </a:accent2>
    <a:accent3>
      <a:srgbClr val="562A77"/>
    </a:accent3>
    <a:accent4>
      <a:srgbClr val="005D55"/>
    </a:accent4>
    <a:accent5>
      <a:srgbClr val="984922"/>
    </a:accent5>
    <a:accent6>
      <a:srgbClr val="0E213F"/>
    </a:accent6>
    <a:hlink>
      <a:srgbClr val="9D6C01"/>
    </a:hlink>
    <a:folHlink>
      <a:srgbClr val="800080"/>
    </a:folHlink>
  </a:clrScheme>
  <a:fontScheme name="eStory">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DataSourceMapping>
  <Id>488014d3-30fb-4999-b2e9-013731ce3f02</Id>
  <Name>EXPRESSION_VARIABLE_MAPPING</Name>
  <TargetDataSource>36cb65b5-7baf-4ea6-bfdd-b9bd8ffbff4d</TargetDataSource>
  <SourceType>XML File</SourceType>
  <IsReadOnly>false</IsReadOnly>
  <SalesforceOrganizationId>00000000-0000-0000-0000-000000000000</SalesforceOrganizationId>
  <SalesforceOrganizationName/>
  <SalesforceApiVersion/>
  <Properties/>
  <RawMappings/>
  <DesignTimeProperties/>
</DataSourceMapping>
</file>

<file path=customXml/item11.xml><?xml version="1.0" encoding="utf-8"?>
<DataSourceMapping>
  <Id>49e15397-503e-4678-b158-f09a344ccd98</Id>
  <Name/>
  <TargetDataSource>103</TargetDataSource>
  <SourceType/>
  <IsReadOnly>false</IsReadOnly>
  <SalesforceOrganizationId>00000000-0000-0000-0000-000000000000</SalesforceOrganizationId>
  <SalesforceOrganizationName/>
  <SalesforceApiVersion/>
  <Properties/>
  <RawMappings/>
  <DesignTimeProperties/>
</DataSourceMapping>
</file>

<file path=customXml/item12.xml><?xml version="1.0" encoding="utf-8"?>
<DataSourceInfo>
  <Id>c13b40d7-9245-4b2c-8483-46fc753d2632</Id>
  <MajorVersion>0</MajorVersion>
  <MinorVersion>1</MinorVersion>
  <DataSourceType>Expression</DataSourceType>
  <Name>Computed</Name>
  <Description/>
  <Filter/>
  <DataFields/>
</DataSourceInfo>
</file>

<file path=customXml/item13.xml><?xml version="1.0" encoding="utf-8"?>
<DataSourceInfo>
  <Id>103</Id>
  <MajorVersion>1</MajorVersion>
  <MinorVersion>0</MinorVersion>
  <DataSourceType>SectionSelectionInfo</DataSourceType>
  <Name>SectionSelectionDs</Name>
  <Description>Internal data source used for selecting/re-ordering ppt 2010 sections in requesters</Description>
  <Filter/>
  <DataFields>
    <TableInfo>
      <Id>200</Id>
      <Name>SectionSelector</Name>
      <Description/>
      <ExpressionString/>
      <FieldType>SectionSelector</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SectionSelector</OriginalName>
      <ValidationMessage/>
      <FieldInfo>
        <Id>300</Id>
        <Name>SectionId</Name>
        <Description/>
        <ExpressionString/>
        <FieldType>System.String</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SectionId</OriginalName>
        <ValidationMessage/>
      </FieldInfo>
      <FieldInfo>
        <Id>301</Id>
        <Name>Include</Name>
        <Description/>
        <ExpressionString/>
        <FieldType>System.Boolean</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Include</OriginalName>
        <ValidationMessage/>
      </FieldInfo>
      <FieldInfo>
        <Id>302</Id>
        <Name>Index</Name>
        <Description/>
        <ExpressionString/>
        <FieldType>System.Int32</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Index</OriginalName>
        <ValidationMessage/>
      </FieldInfo>
      <FieldInfo>
        <Id>303</Id>
        <Name>SelectorId</Name>
        <Description/>
        <ExpressionString/>
        <FieldType>System.String</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SelectorId</OriginalName>
        <ValidationMessage/>
      </FieldInfo>
    </TableInfo>
  </DataFields>
</DataSourceInfo>
</file>

<file path=customXml/item14.xml><?xml version="1.0" encoding="utf-8"?>
<VariableListDefinition name="Computed" displayName="Computed" id="46b1cff3-c939-4ffc-ae49-d66a0fd4aefe" isdomainofvalue="False" dataSourceId="c13b40d7-9245-4b2c-8483-46fc753d2632"/>
</file>

<file path=customXml/item15.xml><?xml version="1.0" encoding="utf-8"?>
<DataSourceMapping>
  <Id>556fbfa3-81f1-4393-b0a5-9fc7254cb2d8</Id>
  <Name>EXPRESSION_VARIABLE_MAPPING</Name>
  <TargetDataSource>c13b40d7-9245-4b2c-8483-46fc753d2632</TargetDataSource>
  <SourceType>XML File</SourceType>
  <IsReadOnly>false</IsReadOnly>
  <SalesforceOrganizationId>00000000-0000-0000-0000-000000000000</SalesforceOrganizationId>
  <SalesforceOrganizationName/>
  <SalesforceApiVersion/>
  <Properties/>
  <RawMappings/>
  <DesignTimeProperties/>
</DataSourceMapping>
</file>

<file path=customXml/item16.xml><?xml version="1.0" encoding="utf-8"?>
<VariableListCustXmlRels>
  <VariableListCustXmlRel variableListName="AD_HOC">
    <VariableListDefCustXmlId>{6091C89B-27DB-4C35-8A35-BC2804D164B9}</VariableListDefCustXmlId>
    <LibraryMetadataCustXmlId>{52B4CE99-3956-4B0C-AEB0-4A01C97AB42A}</LibraryMetadataCustXmlId>
    <DataSourceInfoCustXmlId>{5BFB0B3C-3A8B-4C3F-BCE9-0A8E6E022D83}</DataSourceInfoCustXmlId>
    <DataSourceMappingCustXmlId>{D32D6E6A-D96F-4DAC-A168-28B2CF3255F3}</DataSourceMappingCustXmlId>
    <SdmcCustXmlId>{DEDD3E63-BE26-4CB8-8323-5CAC037FA297}</SdmcCustXmlId>
  </VariableListCustXmlRel>
  <VariableListCustXmlRel variableListName="Computed">
    <VariableListDefCustXmlId>{3F879D79-5819-42F3-B1F2-4C03AE28DF40}</VariableListDefCustXmlId>
    <LibraryMetadataCustXmlId>{C896F602-CFA3-4CA8-B3BD-308C3198D06A}</LibraryMetadataCustXmlId>
    <DataSourceInfoCustXmlId>{8A3B28D6-3D4B-48F3-B28C-F454E8E90F34}</DataSourceInfoCustXmlId>
    <DataSourceMappingCustXmlId>{0C855A01-2EAE-4B1B-B602-E9E65E660867}</DataSourceMappingCustXmlId>
  </VariableListCustXmlRel>
  <VariableListCustXmlRel variableListName="System">
    <VariableListDefCustXmlId>{7098F062-64BE-42E6-A0B4-2B7C1F0FA45E}</VariableListDefCustXmlId>
    <LibraryMetadataCustXmlId>{F00FA9AF-FD68-46E9-9147-522293D35E4B}</LibraryMetadataCustXmlId>
    <DataSourceInfoCustXmlId>{A24A467B-303B-4477-BF55-2C8E7FC367B7}</DataSourceInfoCustXmlId>
    <DataSourceMappingCustXmlId>{93CB0467-6142-4244-8B16-F2D500F15CD4}</DataSourceMappingCustXmlId>
  </VariableListCustXmlRel>
  <VariableListCustXmlRel variableListName="SectionSelectionDs">
    <VariableListDefCustXmlId>{2EB0C738-22EA-4164-8B31-56C9743F5C3B}</VariableListDefCustXmlId>
    <LibraryMetadataCustXmlId>{A46363ED-F0F3-45E6-B55A-84C9A209DF35}</LibraryMetadataCustXmlId>
    <DataSourceInfoCustXmlId>{DB915A7E-1626-422C-9656-C4C753849D28}</DataSourceInfoCustXmlId>
    <DataSourceMappingCustXmlId>{FD86213E-347C-4BB9-88BF-217B08BDC964}</DataSourceMappingCustXmlId>
  </VariableListCustXmlRel>
</VariableListCustXmlRels>
</file>

<file path=customXml/item17.xml><?xml version="1.0" encoding="utf-8"?>
<VariableList UniqueId="8381be1a-72af-4572-9402-14cf9798f07e" Name="SectionSelectionDs" ContentType="XML" MajorVersion="0" MinorVersion="1" isLocalCopy="False" IsBaseObject="False" DataSourceId="103" DataSourceMajorVersion="1" DataSourceMinorVersion="0"/>
</file>

<file path=customXml/item18.xml><?xml version="1.0" encoding="utf-8"?>
<DataSourceInfo>
  <Id>36cb65b5-7baf-4ea6-bfdd-b9bd8ffbff4d</Id>
  <MajorVersion>0</MajorVersion>
  <MinorVersion>1</MinorVersion>
  <DataSourceType>System</DataSourceType>
  <Name>System</Name>
  <Description/>
  <Filter/>
  <DataFields/>
</DataSourceInfo>
</file>

<file path=customXml/item19.xml><?xml version="1.0" encoding="utf-8"?>
<VariableListDefinition name="System" displayName="System" id="74288eef-279c-40ca-817b-9781254bb183" isdomainofvalue="False" dataSourceId="36cb65b5-7baf-4ea6-bfdd-b9bd8ffbff4d"/>
</file>

<file path=customXml/item2.xml><?xml version="1.0" encoding="utf-8"?>
<sisl xmlns:xsi="http://www.w3.org/2001/XMLSchema-instance" xmlns:xsd="http://www.w3.org/2001/XMLSchema" xmlns="http://www.boldonjames.com/2008/01/sie/internal/label" sislVersion="0" policy="246de94c-8867-47b0-926e-310c120d49ea" origin="userSelected">
  <element uid="id_classification_confidential" value=""/>
  <element uid="8dd2a31d-a9f5-4c3b-9dfe-89695618346f" value=""/>
</sisl>
</file>

<file path=customXml/item20.xml><?xml version="1.0" encoding="utf-8"?>
<VariableListDefinition name="AD_HOC" displayName="AD_HOC" id="5f79bac0-1666-410b-9f2f-75cdcc3c62c7" isdomainofvalue="False" dataSourceId="072b6b9f-7e20-4526-9aa8-a1dbb05ccbe4"/>
</file>

<file path=customXml/item21.xml><?xml version="1.0" encoding="utf-8"?>
<SourceDataModel Name="AD_HOC" TargetDataSourceId="072b6b9f-7e20-4526-9aa8-a1dbb05ccbe4"/>
</file>

<file path=customXml/item22.xml><?xml version="1.0" encoding="utf-8"?>
<VariableList UniqueId="46b1cff3-c939-4ffc-ae49-d66a0fd4aefe" Name="Computed" ContentType="XML" MajorVersion="0" MinorVersion="1" isLocalCopy="False" IsBaseObject="False" DataSourceId="c13b40d7-9245-4b2c-8483-46fc753d2632" DataSourceMajorVersion="0" DataSourceMinorVersion="1"/>
</file>

<file path=customXml/item23.xml><?xml version="1.0" encoding="utf-8"?>
<DataSourceMapping>
  <Id>207122ff-cef2-4438-a0a8-605d5c7f8ce8</Id>
  <Name>AD_HOC_MAPPING</Name>
  <TargetDataSource>072b6b9f-7e20-4526-9aa8-a1dbb05ccbe4</TargetDataSource>
  <SourceType>XML File</SourceType>
  <IsReadOnly>false</IsReadOnly>
  <SalesforceOrganizationId>00000000-0000-0000-0000-000000000000</SalesforceOrganizationId>
  <SalesforceOrganizationName/>
  <SalesforceApiVersion/>
  <Properties>
    <Property Name="RecordSeperator" Value="SampleData/DataRecord"/>
  </Properties>
  <RawMappings/>
  <DesignTimeProperties/>
</DataSourceMapping>
</file>

<file path=customXml/item24.xml><?xml version="1.0" encoding="utf-8"?>
<DataSourceInfo>
  <Id>072b6b9f-7e20-4526-9aa8-a1dbb05ccbe4</Id>
  <MajorVersion>0</MajorVersion>
  <MinorVersion>1</MinorVersion>
  <DataSourceType>Ad_Hoc</DataSourceType>
  <Name>AD_HOC</Name>
  <Description/>
  <Filter/>
  <DataFields/>
</DataSourceInfo>
</file>

<file path=customXml/item3.xml><?xml version="1.0" encoding="utf-8"?>
<ct:contentTypeSchema xmlns:ct="http://schemas.microsoft.com/office/2006/metadata/contentType" xmlns:ma="http://schemas.microsoft.com/office/2006/metadata/properties/metaAttributes" ct:_="" ma:_="" ma:contentTypeName="Document" ma:contentTypeID="0x010100EB95E5094FDCD94E8B554859962BC7A5" ma:contentTypeVersion="16" ma:contentTypeDescription="Create a new document." ma:contentTypeScope="" ma:versionID="72681f1ceb908a991204778d2471dfa7">
  <xsd:schema xmlns:xsd="http://www.w3.org/2001/XMLSchema" xmlns:xs="http://www.w3.org/2001/XMLSchema" xmlns:p="http://schemas.microsoft.com/office/2006/metadata/properties" xmlns:ns2="79f7d74f-6ef0-4e42-bfb5-48c22d5a8637" xmlns:ns3="c4015fd0-470e-474b-8ca8-8c11590d1764" xmlns:ns4="65a51801-ec80-49bd-9bc3-86cb9f3d0aa5" targetNamespace="http://schemas.microsoft.com/office/2006/metadata/properties" ma:root="true" ma:fieldsID="9432cb6bd7a4a9402c4d2d75bd850885" ns2:_="" ns3:_="" ns4:_="">
    <xsd:import namespace="79f7d74f-6ef0-4e42-bfb5-48c22d5a8637"/>
    <xsd:import namespace="c4015fd0-470e-474b-8ca8-8c11590d1764"/>
    <xsd:import namespace="65a51801-ec80-49bd-9bc3-86cb9f3d0a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lcf76f155ced4ddcb4097134ff3c332f" minOccurs="0"/>
                <xsd:element ref="ns4:TaxCatchAll"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f7d74f-6ef0-4e42-bfb5-48c22d5a86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0c56ab5-1ab2-4a8e-bda2-ee42cffeb21c"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015fd0-470e-474b-8ca8-8c11590d176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5a51801-ec80-49bd-9bc3-86cb9f3d0aa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570ef86-7ddc-4d65-bb40-9cf081dc649c}" ma:internalName="TaxCatchAll" ma:showField="CatchAllData" ma:web="c4015fd0-470e-474b-8ca8-8c11590d17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IyNDZkZTk0Yy04ODY3LTQ3YjAtOTI2ZS0zMTBjMTIwZDQ5ZWEiIG9yaWdpbj0idXNlclNlbGVjdGVkIj48ZWxlbWVudCB1aWQ9ImlkX2NsYXNzaWZpY2F0aW9uX2NvbmZpZGVudGlhbCIgdmFsdWU9IiIgeG1sbnM9Imh0dHA6Ly93d3cuYm9sZG9uamFtZXMuY29tLzIwMDgvMDEvc2llL2ludGVybmFsL2xhYmVsIiAvPjxlbGVtZW50IHVpZD0iOGRkMmEzMWQtYTlmNS00YzNiLTlkZmUtODk2OTU2MTgzNDZmIiB2YWx1ZT0iIiB4bWxucz0iaHR0cDovL3d3dy5ib2xkb25qYW1lcy5jb20vMjAwOC8wMS9zaWUvaW50ZXJuYWwvbGFiZWwiIC8+PC9zaXNsPjxVc2VyTmFtZT5BRDFcREQ4MTgzMTwvVXNlck5hbWU+PERhdGVUaW1lPjIvMTYvMjAxNyA4OjQ4OjQ0IFBNPC9EYXRlVGltZT48TGFiZWxTdHJpbmc+Q29tcGFueSBDb25maWRlbnRpYWwgJiN4MjAwRjsmI3gyMDAxOyYjeDIwMDA7JiN4MjAwMjsmI3gyMDBCOyYjeDIwMDA7JiN4MjAwMTs8L0xhYmVsU3RyaW5nPjwvaXRlbT48L2xhYmVsSGlzdG9yeT4=</Value>
</WrappedLabelHistory>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79f7d74f-6ef0-4e42-bfb5-48c22d5a8637">
      <Terms xmlns="http://schemas.microsoft.com/office/infopath/2007/PartnerControls"/>
    </lcf76f155ced4ddcb4097134ff3c332f>
    <TaxCatchAll xmlns="65a51801-ec80-49bd-9bc3-86cb9f3d0aa5" xsi:nil="true"/>
  </documentManagement>
</p:properties>
</file>

<file path=customXml/item6.xml><?xml version="1.0" encoding="utf-8"?>
<VariableListDefinition name="SectionSelectionDs" displayName="SectionSelectionDs" id="8381be1a-72af-4572-9402-14cf9798f07e" isdomainofvalue="False" dataSourceId="103">
  <Variable name="SectionSelector" type="TABLE" dataFieldId="200" isRepeatingTable="True">
    <Variable name="SectionId" type="STRING" dataFieldId="300"/>
    <Variable name="Include" type="BOOL" dataFieldId="301"/>
    <Variable name="Index" type="INTEGER" dataFieldId="302"/>
    <Variable name="SelectorId" type="STRING" dataFieldId="303"/>
  </Variable>
</VariableListDefinition>
</file>

<file path=customXml/item7.xml><?xml version="1.0" encoding="utf-8"?>
<VariableList UniqueId="74288eef-279c-40ca-817b-9781254bb183" Name="System" ContentType="XML" MajorVersion="0" MinorVersion="1" isLocalCopy="False" IsBaseObject="False" DataSourceId="36cb65b5-7baf-4ea6-bfdd-b9bd8ffbff4d" DataSourceMajorVersion="0" DataSourceMinorVersion="1"/>
</file>

<file path=customXml/item8.xml><?xml version="1.0" encoding="utf-8"?>
<AllExternalAdhocVariableMappings/>
</file>

<file path=customXml/item9.xml><?xml version="1.0" encoding="utf-8"?>
<VariableList UniqueId="5f79bac0-1666-410b-9f2f-75cdcc3c62c7" Name="AD_HOC" ContentType="XML" MajorVersion="0" MinorVersion="1" isLocalCopy="False" IsBaseObject="False" DataSourceId="072b6b9f-7e20-4526-9aa8-a1dbb05ccbe4" DataSourceMajorVersion="0" DataSourceMinorVersion="1"/>
</file>

<file path=customXml/itemProps1.xml><?xml version="1.0" encoding="utf-8"?>
<ds:datastoreItem xmlns:ds="http://schemas.openxmlformats.org/officeDocument/2006/customXml" ds:itemID="{BEE89C1B-1E0A-42B4-811F-C75566DFDB6C}">
  <ds:schemaRefs>
    <ds:schemaRef ds:uri="http://schemas.microsoft.com/sharepoint/v3/contenttype/forms"/>
  </ds:schemaRefs>
</ds:datastoreItem>
</file>

<file path=customXml/itemProps10.xml><?xml version="1.0" encoding="utf-8"?>
<ds:datastoreItem xmlns:ds="http://schemas.openxmlformats.org/officeDocument/2006/customXml" ds:itemID="{93CB0467-6142-4244-8B16-F2D500F15CD4}">
  <ds:schemaRefs/>
</ds:datastoreItem>
</file>

<file path=customXml/itemProps11.xml><?xml version="1.0" encoding="utf-8"?>
<ds:datastoreItem xmlns:ds="http://schemas.openxmlformats.org/officeDocument/2006/customXml" ds:itemID="{FD86213E-347C-4BB9-88BF-217B08BDC964}">
  <ds:schemaRefs/>
</ds:datastoreItem>
</file>

<file path=customXml/itemProps12.xml><?xml version="1.0" encoding="utf-8"?>
<ds:datastoreItem xmlns:ds="http://schemas.openxmlformats.org/officeDocument/2006/customXml" ds:itemID="{8A3B28D6-3D4B-48F3-B28C-F454E8E90F34}">
  <ds:schemaRefs/>
</ds:datastoreItem>
</file>

<file path=customXml/itemProps13.xml><?xml version="1.0" encoding="utf-8"?>
<ds:datastoreItem xmlns:ds="http://schemas.openxmlformats.org/officeDocument/2006/customXml" ds:itemID="{DB915A7E-1626-422C-9656-C4C753849D28}">
  <ds:schemaRefs/>
</ds:datastoreItem>
</file>

<file path=customXml/itemProps14.xml><?xml version="1.0" encoding="utf-8"?>
<ds:datastoreItem xmlns:ds="http://schemas.openxmlformats.org/officeDocument/2006/customXml" ds:itemID="{3F879D79-5819-42F3-B1F2-4C03AE28DF40}">
  <ds:schemaRefs/>
</ds:datastoreItem>
</file>

<file path=customXml/itemProps15.xml><?xml version="1.0" encoding="utf-8"?>
<ds:datastoreItem xmlns:ds="http://schemas.openxmlformats.org/officeDocument/2006/customXml" ds:itemID="{0C855A01-2EAE-4B1B-B602-E9E65E660867}">
  <ds:schemaRefs/>
</ds:datastoreItem>
</file>

<file path=customXml/itemProps16.xml><?xml version="1.0" encoding="utf-8"?>
<ds:datastoreItem xmlns:ds="http://schemas.openxmlformats.org/officeDocument/2006/customXml" ds:itemID="{862EC816-8FA7-4FC1-A3FC-B86A5E296094}">
  <ds:schemaRefs/>
</ds:datastoreItem>
</file>

<file path=customXml/itemProps17.xml><?xml version="1.0" encoding="utf-8"?>
<ds:datastoreItem xmlns:ds="http://schemas.openxmlformats.org/officeDocument/2006/customXml" ds:itemID="{A46363ED-F0F3-45E6-B55A-84C9A209DF35}">
  <ds:schemaRefs/>
</ds:datastoreItem>
</file>

<file path=customXml/itemProps18.xml><?xml version="1.0" encoding="utf-8"?>
<ds:datastoreItem xmlns:ds="http://schemas.openxmlformats.org/officeDocument/2006/customXml" ds:itemID="{A24A467B-303B-4477-BF55-2C8E7FC367B7}">
  <ds:schemaRefs/>
</ds:datastoreItem>
</file>

<file path=customXml/itemProps19.xml><?xml version="1.0" encoding="utf-8"?>
<ds:datastoreItem xmlns:ds="http://schemas.openxmlformats.org/officeDocument/2006/customXml" ds:itemID="{7098F062-64BE-42E6-A0B4-2B7C1F0FA45E}">
  <ds:schemaRefs/>
</ds:datastoreItem>
</file>

<file path=customXml/itemProps2.xml><?xml version="1.0" encoding="utf-8"?>
<ds:datastoreItem xmlns:ds="http://schemas.openxmlformats.org/officeDocument/2006/customXml" ds:itemID="{2205AC89-EEA2-409C-9515-9FA9345FEB74}">
  <ds:schemaRefs>
    <ds:schemaRef ds:uri="http://www.boldonjames.com/2008/01/sie/internal/label"/>
    <ds:schemaRef ds:uri="http://www.w3.org/2000/xmlns/"/>
    <ds:schemaRef ds:uri="http://www.w3.org/2001/XMLSchema"/>
  </ds:schemaRefs>
</ds:datastoreItem>
</file>

<file path=customXml/itemProps20.xml><?xml version="1.0" encoding="utf-8"?>
<ds:datastoreItem xmlns:ds="http://schemas.openxmlformats.org/officeDocument/2006/customXml" ds:itemID="{6091C89B-27DB-4C35-8A35-BC2804D164B9}">
  <ds:schemaRefs/>
</ds:datastoreItem>
</file>

<file path=customXml/itemProps21.xml><?xml version="1.0" encoding="utf-8"?>
<ds:datastoreItem xmlns:ds="http://schemas.openxmlformats.org/officeDocument/2006/customXml" ds:itemID="{DEDD3E63-BE26-4CB8-8323-5CAC037FA297}">
  <ds:schemaRefs/>
</ds:datastoreItem>
</file>

<file path=customXml/itemProps22.xml><?xml version="1.0" encoding="utf-8"?>
<ds:datastoreItem xmlns:ds="http://schemas.openxmlformats.org/officeDocument/2006/customXml" ds:itemID="{C896F602-CFA3-4CA8-B3BD-308C3198D06A}">
  <ds:schemaRefs/>
</ds:datastoreItem>
</file>

<file path=customXml/itemProps23.xml><?xml version="1.0" encoding="utf-8"?>
<ds:datastoreItem xmlns:ds="http://schemas.openxmlformats.org/officeDocument/2006/customXml" ds:itemID="{D32D6E6A-D96F-4DAC-A168-28B2CF3255F3}">
  <ds:schemaRefs/>
</ds:datastoreItem>
</file>

<file path=customXml/itemProps24.xml><?xml version="1.0" encoding="utf-8"?>
<ds:datastoreItem xmlns:ds="http://schemas.openxmlformats.org/officeDocument/2006/customXml" ds:itemID="{5BFB0B3C-3A8B-4C3F-BCE9-0A8E6E022D83}">
  <ds:schemaRefs/>
</ds:datastoreItem>
</file>

<file path=customXml/itemProps3.xml><?xml version="1.0" encoding="utf-8"?>
<ds:datastoreItem xmlns:ds="http://schemas.openxmlformats.org/officeDocument/2006/customXml" ds:itemID="{15204AE4-67BA-4A51-9300-EA0610167C72}">
  <ds:schemaRefs>
    <ds:schemaRef ds:uri="65a51801-ec80-49bd-9bc3-86cb9f3d0aa5"/>
    <ds:schemaRef ds:uri="79f7d74f-6ef0-4e42-bfb5-48c22d5a8637"/>
    <ds:schemaRef ds:uri="c4015fd0-470e-474b-8ca8-8c11590d17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EA69B71-C0BD-47F3-967D-0F389C705143}">
  <ds:schemaRefs>
    <ds:schemaRef ds:uri="http://www.boldonjames.com/2016/02/Classifier/internal/wrappedLabelHistory"/>
    <ds:schemaRef ds:uri="http://www.w3.org/2000/xmlns/"/>
    <ds:schemaRef ds:uri="http://www.w3.org/2001/XMLSchema"/>
  </ds:schemaRefs>
</ds:datastoreItem>
</file>

<file path=customXml/itemProps5.xml><?xml version="1.0" encoding="utf-8"?>
<ds:datastoreItem xmlns:ds="http://schemas.openxmlformats.org/officeDocument/2006/customXml" ds:itemID="{47ED26DA-4258-487D-9C42-667F2EB627E8}">
  <ds:schemaRefs>
    <ds:schemaRef ds:uri="http://purl.org/dc/terms/"/>
    <ds:schemaRef ds:uri="c4015fd0-470e-474b-8ca8-8c11590d1764"/>
    <ds:schemaRef ds:uri="65a51801-ec80-49bd-9bc3-86cb9f3d0aa5"/>
    <ds:schemaRef ds:uri="http://schemas.microsoft.com/office/2006/documentManagement/types"/>
    <ds:schemaRef ds:uri="http://www.w3.org/XML/1998/namespace"/>
    <ds:schemaRef ds:uri="79f7d74f-6ef0-4e42-bfb5-48c22d5a8637"/>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purl.org/dc/dcmitype/"/>
  </ds:schemaRefs>
</ds:datastoreItem>
</file>

<file path=customXml/itemProps6.xml><?xml version="1.0" encoding="utf-8"?>
<ds:datastoreItem xmlns:ds="http://schemas.openxmlformats.org/officeDocument/2006/customXml" ds:itemID="{2EB0C738-22EA-4164-8B31-56C9743F5C3B}">
  <ds:schemaRefs/>
</ds:datastoreItem>
</file>

<file path=customXml/itemProps7.xml><?xml version="1.0" encoding="utf-8"?>
<ds:datastoreItem xmlns:ds="http://schemas.openxmlformats.org/officeDocument/2006/customXml" ds:itemID="{F00FA9AF-FD68-46E9-9147-522293D35E4B}">
  <ds:schemaRefs/>
</ds:datastoreItem>
</file>

<file path=customXml/itemProps8.xml><?xml version="1.0" encoding="utf-8"?>
<ds:datastoreItem xmlns:ds="http://schemas.openxmlformats.org/officeDocument/2006/customXml" ds:itemID="{813DF830-0FDB-4C4E-B544-E8D525FE22F2}">
  <ds:schemaRefs/>
</ds:datastoreItem>
</file>

<file path=customXml/itemProps9.xml><?xml version="1.0" encoding="utf-8"?>
<ds:datastoreItem xmlns:ds="http://schemas.openxmlformats.org/officeDocument/2006/customXml" ds:itemID="{52B4CE99-3956-4B0C-AEB0-4A01C97AB42A}">
  <ds:schemaRefs/>
</ds:datastoreItem>
</file>

<file path=docProps/app.xml><?xml version="1.0" encoding="utf-8"?>
<Properties xmlns="http://schemas.openxmlformats.org/officeDocument/2006/extended-properties" xmlns:vt="http://schemas.openxmlformats.org/officeDocument/2006/docPropsVTypes">
  <TotalTime>150</TotalTime>
  <Words>8136</Words>
  <Application>Microsoft Office PowerPoint</Application>
  <PresentationFormat>Widescreen</PresentationFormat>
  <Paragraphs>554</Paragraphs>
  <Slides>27</Slides>
  <Notes>27</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27</vt:i4>
      </vt:variant>
    </vt:vector>
  </HeadingPairs>
  <TitlesOfParts>
    <vt:vector size="45" baseType="lpstr">
      <vt:lpstr>Arial</vt:lpstr>
      <vt:lpstr>Arial Narrow</vt:lpstr>
      <vt:lpstr>Calibri</vt:lpstr>
      <vt:lpstr>Calibri Light</vt:lpstr>
      <vt:lpstr>Pierre Dingbats</vt:lpstr>
      <vt:lpstr>Segoe UI</vt:lpstr>
      <vt:lpstr>Times New Roman</vt:lpstr>
      <vt:lpstr>Wingdings</vt:lpstr>
      <vt:lpstr>Wingdings 2</vt:lpstr>
      <vt:lpstr>Default Design</vt:lpstr>
      <vt:lpstr>2_Default Design</vt:lpstr>
      <vt:lpstr>3_Default Design</vt:lpstr>
      <vt:lpstr>4_Default Design</vt:lpstr>
      <vt:lpstr>5_Default Design</vt:lpstr>
      <vt:lpstr>6_Default Design</vt:lpstr>
      <vt:lpstr>1_Custom Design</vt:lpstr>
      <vt:lpstr>7_Default Design</vt:lpstr>
      <vt:lpstr>1_Default Design</vt:lpstr>
      <vt:lpstr>PowerPoint Presentation</vt:lpstr>
      <vt:lpstr>PowerPoint Presentation</vt:lpstr>
      <vt:lpstr>Agenda</vt:lpstr>
      <vt:lpstr>PowerPoint Presentation</vt:lpstr>
      <vt:lpstr>PowerPoint Presentation</vt:lpstr>
      <vt:lpstr>PowerPoint Presentation</vt:lpstr>
      <vt:lpstr>Issue  Lifecycle</vt:lpstr>
      <vt:lpstr>PowerPoint Presentation</vt:lpstr>
      <vt:lpstr>Anxiety’s Impact on Behavior</vt:lpstr>
      <vt:lpstr>PowerPoint Presentation</vt:lpstr>
      <vt:lpstr>If It’s Not Clear, It Must Be Bad </vt:lpstr>
      <vt:lpstr>Risk Aversion: Just Don’t Lose It</vt:lpstr>
      <vt:lpstr>PowerPoint Presentation</vt:lpstr>
      <vt:lpstr>PowerPoint Presentation</vt:lpstr>
      <vt:lpstr>PowerPoint Presentation</vt:lpstr>
      <vt:lpstr>How to Maintain Perspective</vt:lpstr>
      <vt:lpstr>PowerPoint Presentation</vt:lpstr>
      <vt:lpstr>Don’t Overlook the Positive: Innovation Doesn’t Stop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Hartford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dd81913</dc:creator>
  <cp:keywords>#1nt3rn@l# #H1d3-F00t3r#</cp:keywords>
  <cp:lastModifiedBy>Diehl, Don (Hartford Funds)</cp:lastModifiedBy>
  <cp:revision>1</cp:revision>
  <cp:lastPrinted>2026-04-14T19:35:58Z</cp:lastPrinted>
  <dcterms:created xsi:type="dcterms:W3CDTF">2012-08-09T19:54:06Z</dcterms:created>
  <dcterms:modified xsi:type="dcterms:W3CDTF">2026-04-14T19:42:17Z</dcterms:modified>
  <cp:category>Company Confidential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9d7da963-3758-4a48-acdf-c6b15047c487</vt:lpwstr>
  </property>
  <property fmtid="{D5CDD505-2E9C-101B-9397-08002B2CF9AE}" pid="3" name="bjSaver">
    <vt:lpwstr>R29V4oXA9nOivWucafCIb9jyGF6oESlZ</vt:lpwstr>
  </property>
  <property fmtid="{D5CDD505-2E9C-101B-9397-08002B2CF9AE}" pid="4" name="bjLabelHistoryID">
    <vt:lpwstr>{1EA69B71-C0BD-47F3-967D-0F389C705143}</vt:lpwstr>
  </property>
  <property fmtid="{D5CDD505-2E9C-101B-9397-08002B2CF9AE}" pid="5" name="bjDocumentLabelXML">
    <vt:lpwstr>&lt;?xml version="1.0" encoding="us-ascii"?&gt;&lt;sisl xmlns:xsi="http://www.w3.org/2001/XMLSchema-instance" xmlns:xsd="http://www.w3.org/2001/XMLSchema" sislVersion="0" policy="246de94c-8867-47b0-926e-310c120d49ea" origin="userSelected" xmlns="http://www.boldonj</vt:lpwstr>
  </property>
  <property fmtid="{D5CDD505-2E9C-101B-9397-08002B2CF9AE}" pid="6" name="bjDocumentLabelXML-0">
    <vt:lpwstr>ames.com/2008/01/sie/internal/label"&gt;&lt;element uid="id_classification_confidential" value="" /&gt;&lt;element uid="8dd2a31d-a9f5-4c3b-9dfe-89695618346f" value="" /&gt;&lt;/sisl&gt;</vt:lpwstr>
  </property>
  <property fmtid="{D5CDD505-2E9C-101B-9397-08002B2CF9AE}" pid="7" name="bjDocumentSecurityLabel">
    <vt:lpwstr>Company Confidential</vt:lpwstr>
  </property>
  <property fmtid="{D5CDD505-2E9C-101B-9397-08002B2CF9AE}" pid="8" name="bjClsUserRVM">
    <vt:lpwstr>[]</vt:lpwstr>
  </property>
  <property fmtid="{D5CDD505-2E9C-101B-9397-08002B2CF9AE}" pid="9" name="MSIP_Label_36b19c09-48dc-483e-8a5f-9e92f1cd9848_Enabled">
    <vt:lpwstr>true</vt:lpwstr>
  </property>
  <property fmtid="{D5CDD505-2E9C-101B-9397-08002B2CF9AE}" pid="10" name="MSIP_Label_36b19c09-48dc-483e-8a5f-9e92f1cd9848_SetDate">
    <vt:lpwstr>2023-05-03T16:41:10Z</vt:lpwstr>
  </property>
  <property fmtid="{D5CDD505-2E9C-101B-9397-08002B2CF9AE}" pid="11" name="MSIP_Label_36b19c09-48dc-483e-8a5f-9e92f1cd9848_Method">
    <vt:lpwstr>Privileged</vt:lpwstr>
  </property>
  <property fmtid="{D5CDD505-2E9C-101B-9397-08002B2CF9AE}" pid="12" name="MSIP_Label_36b19c09-48dc-483e-8a5f-9e92f1cd9848_Name">
    <vt:lpwstr>NC - Hide Footer</vt:lpwstr>
  </property>
  <property fmtid="{D5CDD505-2E9C-101B-9397-08002B2CF9AE}" pid="13" name="MSIP_Label_36b19c09-48dc-483e-8a5f-9e92f1cd9848_SiteId">
    <vt:lpwstr>a311fc62-83f4-45f0-9502-1bb2247d4c8d</vt:lpwstr>
  </property>
  <property fmtid="{D5CDD505-2E9C-101B-9397-08002B2CF9AE}" pid="14" name="MSIP_Label_36b19c09-48dc-483e-8a5f-9e92f1cd9848_ActionId">
    <vt:lpwstr>1468512d-e029-48bc-8e4d-f3a6a3edd814</vt:lpwstr>
  </property>
  <property fmtid="{D5CDD505-2E9C-101B-9397-08002B2CF9AE}" pid="15" name="MSIP_Label_36b19c09-48dc-483e-8a5f-9e92f1cd9848_ContentBits">
    <vt:lpwstr>0</vt:lpwstr>
  </property>
  <property fmtid="{D5CDD505-2E9C-101B-9397-08002B2CF9AE}" pid="16" name="Keywords">
    <vt:lpwstr>#1nt3rn@l# #H1d3-F00t3r#</vt:lpwstr>
  </property>
  <property fmtid="{D5CDD505-2E9C-101B-9397-08002B2CF9AE}" pid="17" name="x-dataclassification">
    <vt:lpwstr>#1nt3rn@l#</vt:lpwstr>
  </property>
  <property fmtid="{D5CDD505-2E9C-101B-9397-08002B2CF9AE}" pid="18" name="ContentTypeId">
    <vt:lpwstr>0x010100EB95E5094FDCD94E8B554859962BC7A5</vt:lpwstr>
  </property>
  <property fmtid="{D5CDD505-2E9C-101B-9397-08002B2CF9AE}" pid="19" name="MediaServiceImageTags">
    <vt:lpwstr/>
  </property>
</Properties>
</file>