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5"/>
    <p:sldMasterId id="2147483672" r:id="rId26"/>
    <p:sldMasterId id="2147483675" r:id="rId27"/>
    <p:sldMasterId id="2147483678" r:id="rId28"/>
    <p:sldMasterId id="2147483689" r:id="rId29"/>
  </p:sldMasterIdLst>
  <p:notesMasterIdLst>
    <p:notesMasterId r:id="rId62"/>
  </p:notesMasterIdLst>
  <p:handoutMasterIdLst>
    <p:handoutMasterId r:id="rId63"/>
  </p:handoutMasterIdLst>
  <p:sldIdLst>
    <p:sldId id="351" r:id="rId30"/>
    <p:sldId id="415" r:id="rId31"/>
    <p:sldId id="357" r:id="rId32"/>
    <p:sldId id="298" r:id="rId33"/>
    <p:sldId id="312" r:id="rId34"/>
    <p:sldId id="408" r:id="rId35"/>
    <p:sldId id="402" r:id="rId36"/>
    <p:sldId id="410" r:id="rId37"/>
    <p:sldId id="353" r:id="rId38"/>
    <p:sldId id="409" r:id="rId39"/>
    <p:sldId id="401" r:id="rId40"/>
    <p:sldId id="387" r:id="rId41"/>
    <p:sldId id="327" r:id="rId42"/>
    <p:sldId id="360" r:id="rId43"/>
    <p:sldId id="364" r:id="rId44"/>
    <p:sldId id="358" r:id="rId45"/>
    <p:sldId id="411" r:id="rId46"/>
    <p:sldId id="313" r:id="rId47"/>
    <p:sldId id="378" r:id="rId48"/>
    <p:sldId id="414" r:id="rId49"/>
    <p:sldId id="368" r:id="rId50"/>
    <p:sldId id="412" r:id="rId51"/>
    <p:sldId id="391" r:id="rId52"/>
    <p:sldId id="376" r:id="rId53"/>
    <p:sldId id="356" r:id="rId54"/>
    <p:sldId id="377" r:id="rId55"/>
    <p:sldId id="373" r:id="rId56"/>
    <p:sldId id="372" r:id="rId57"/>
    <p:sldId id="405" r:id="rId58"/>
    <p:sldId id="315" r:id="rId59"/>
    <p:sldId id="316" r:id="rId60"/>
    <p:sldId id="306" r:id="rId61"/>
  </p:sldIdLst>
  <p:sldSz cx="12192000" cy="6858000"/>
  <p:notesSz cx="9507538" cy="12438063"/>
  <p:custDataLst>
    <p:custData r:id="rId19"/>
    <p:custData r:id="rId24"/>
    <p:custData r:id="rId17"/>
    <p:custData r:id="rId6"/>
    <p:custData r:id="rId23"/>
    <p:custData r:id="rId12"/>
    <p:custData r:id="rId10"/>
    <p:custData r:id="rId7"/>
    <p:custData r:id="rId14"/>
    <p:custData r:id="rId22"/>
    <p:custData r:id="rId18"/>
    <p:custData r:id="rId13"/>
    <p:custData r:id="rId20"/>
    <p:custData r:id="rId21"/>
    <p:custData r:id="rId8"/>
    <p:custData r:id="rId9"/>
    <p:custData r:id="rId16"/>
    <p:custData r:id="rId11"/>
    <p:custData r:id="rId15"/>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3" orient="horz" pos="336" userDrawn="1">
          <p15:clr>
            <a:srgbClr val="A4A3A4"/>
          </p15:clr>
        </p15:guide>
        <p15:guide id="5" pos="2664" userDrawn="1">
          <p15:clr>
            <a:srgbClr val="A4A3A4"/>
          </p15:clr>
        </p15:guide>
        <p15:guide id="7" pos="6528" userDrawn="1">
          <p15:clr>
            <a:srgbClr val="A4A3A4"/>
          </p15:clr>
        </p15:guide>
        <p15:guide id="8" pos="3840" userDrawn="1">
          <p15:clr>
            <a:srgbClr val="A4A3A4"/>
          </p15:clr>
        </p15:guide>
        <p15:guide id="9" pos="5880" userDrawn="1">
          <p15:clr>
            <a:srgbClr val="A4A3A4"/>
          </p15:clr>
        </p15:guide>
        <p15:guide id="10" pos="648" userDrawn="1">
          <p15:clr>
            <a:srgbClr val="A4A3A4"/>
          </p15:clr>
        </p15:guide>
        <p15:guide id="11" pos="6552" userDrawn="1">
          <p15:clr>
            <a:srgbClr val="A4A3A4"/>
          </p15:clr>
        </p15:guide>
        <p15:guide id="12" orient="horz" pos="2136" userDrawn="1">
          <p15:clr>
            <a:srgbClr val="A4A3A4"/>
          </p15:clr>
        </p15:guide>
        <p15:guide id="14" pos="1200" userDrawn="1">
          <p15:clr>
            <a:srgbClr val="A4A3A4"/>
          </p15:clr>
        </p15:guide>
        <p15:guide id="15" pos="408" userDrawn="1">
          <p15:clr>
            <a:srgbClr val="A4A3A4"/>
          </p15:clr>
        </p15:guide>
        <p15:guide id="16" orient="horz" pos="3192" userDrawn="1">
          <p15:clr>
            <a:srgbClr val="A4A3A4"/>
          </p15:clr>
        </p15:guide>
        <p15:guide id="17" pos="4651" userDrawn="1">
          <p15:clr>
            <a:srgbClr val="A4A3A4"/>
          </p15:clr>
        </p15:guide>
        <p15:guide id="19" orient="horz" pos="1728" userDrawn="1">
          <p15:clr>
            <a:srgbClr val="A4A3A4"/>
          </p15:clr>
        </p15:guide>
        <p15:guide id="20" pos="3667" userDrawn="1">
          <p15:clr>
            <a:srgbClr val="A4A3A4"/>
          </p15:clr>
        </p15:guide>
        <p15:guide id="21" pos="4128" userDrawn="1">
          <p15:clr>
            <a:srgbClr val="A4A3A4"/>
          </p15:clr>
        </p15:guide>
      </p15:sldGuideLst>
    </p:ext>
    <p:ext uri="{2D200454-40CA-4A62-9FC3-DE9A4176ACB9}">
      <p15:notesGuideLst xmlns:p15="http://schemas.microsoft.com/office/powerpoint/2012/main">
        <p15:guide id="1" orient="horz" pos="354" userDrawn="1">
          <p15:clr>
            <a:srgbClr val="A4A3A4"/>
          </p15:clr>
        </p15:guide>
        <p15:guide id="2" pos="1141" userDrawn="1">
          <p15:clr>
            <a:srgbClr val="A4A3A4"/>
          </p15:clr>
        </p15:guide>
        <p15:guide id="3" pos="4883" userDrawn="1">
          <p15:clr>
            <a:srgbClr val="A4A3A4"/>
          </p15:clr>
        </p15:guide>
        <p15:guide id="4" pos="899" userDrawn="1">
          <p15:clr>
            <a:srgbClr val="A4A3A4"/>
          </p15:clr>
        </p15:guide>
        <p15:guide id="5" pos="509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04F03A-7278-246A-9265-A4649221AAB7}" name="Donald Diehl" initials="DD" userId="S::don.diehl@hartfordfunds.com::1eff87ee-846b-43ad-bf13-c86ba672480a" providerId="AD"/>
  <p188:author id="{A6A08740-6267-34C4-3DF5-174F78F9496E}" name="Genjac, Julie L (Hartford Funds)" initials="GJL(F" userId="S::Julie.Genjac@hartfordfunds.com::e1b832bb-8751-491d-8704-71fa4184955a" providerId="AD"/>
  <p188:author id="{44DCD3A8-78F8-F5C1-5C98-3D4871A9DF1F}" name="Gould, Harry M (Hartford Funds)" initials="GHM(F" userId="S::Harry.Gould@Hartfordfunds.com::d7e2b49f-820a-4da1-9901-1b66cc6764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d81831" initials="d" lastIdx="13" clrIdx="0"/>
  <p:cmAuthor id="1" name="sm49180" initials="sjm" lastIdx="1" clrIdx="1"/>
  <p:cmAuthor id="2" name="dd81913" initials="d" lastIdx="0" clrIdx="2"/>
  <p:cmAuthor id="3" name="Diehl, Donald E. E (Mutual Funds)" initials="DDEE(F" lastIdx="16" clrIdx="3">
    <p:extLst>
      <p:ext uri="{19B8F6BF-5375-455C-9EA6-DF929625EA0E}">
        <p15:presenceInfo xmlns:p15="http://schemas.microsoft.com/office/powerpoint/2012/main" userId="S-1-5-21-343818398-1383384898-1801674531-3109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71"/>
    <a:srgbClr val="00854B"/>
    <a:srgbClr val="562A77"/>
    <a:srgbClr val="0E203F"/>
    <a:srgbClr val="598FE4"/>
    <a:srgbClr val="9BBBEF"/>
    <a:srgbClr val="005D55"/>
    <a:srgbClr val="FF3399"/>
    <a:srgbClr val="DD3C20"/>
    <a:srgbClr val="552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45595B-C3B0-4401-B75D-6BA8FBF20057}" v="2" dt="2025-03-04T17:00:14.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54" y="72"/>
      </p:cViewPr>
      <p:guideLst>
        <p:guide orient="horz" pos="336"/>
        <p:guide pos="2664"/>
        <p:guide pos="6528"/>
        <p:guide pos="3840"/>
        <p:guide pos="5880"/>
        <p:guide pos="648"/>
        <p:guide pos="6552"/>
        <p:guide orient="horz" pos="2136"/>
        <p:guide pos="1200"/>
        <p:guide pos="408"/>
        <p:guide orient="horz" pos="3192"/>
        <p:guide pos="4651"/>
        <p:guide orient="horz" pos="1728"/>
        <p:guide pos="3667"/>
        <p:guide pos="412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54"/>
        <p:guide pos="1141"/>
        <p:guide pos="4883"/>
        <p:guide pos="899"/>
        <p:guide pos="509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xml"/><Relationship Id="rId21" Type="http://schemas.openxmlformats.org/officeDocument/2006/relationships/customXml" Target="../customXml/item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customXml" Target="../customXml/item7.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5.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32.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3.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customXml" Target="../customXml/item8.xml"/><Relationship Id="rId51" Type="http://schemas.openxmlformats.org/officeDocument/2006/relationships/slide" Target="slides/slide22.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notesMaster" Target="notesMasters/notesMaster1.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4.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 Type="http://schemas.openxmlformats.org/officeDocument/2006/relationships/customXml" Target="../customXml/item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SCANO, ANDREA (Hartford Funds)" userId="37f9abee-e9c9-49e9-9334-055690429351" providerId="ADAL" clId="{D745595B-C3B0-4401-B75D-6BA8FBF20057}"/>
    <pc:docChg chg="modSld modNotesMaster modHandout">
      <pc:chgData name="TOSCANO, ANDREA (Hartford Funds)" userId="37f9abee-e9c9-49e9-9334-055690429351" providerId="ADAL" clId="{D745595B-C3B0-4401-B75D-6BA8FBF20057}" dt="2025-03-04T17:00:14.689" v="1"/>
      <pc:docMkLst>
        <pc:docMk/>
      </pc:docMkLst>
      <pc:sldChg chg="modNotes">
        <pc:chgData name="TOSCANO, ANDREA (Hartford Funds)" userId="37f9abee-e9c9-49e9-9334-055690429351" providerId="ADAL" clId="{D745595B-C3B0-4401-B75D-6BA8FBF20057}" dt="2025-03-04T17:00:14.689" v="1"/>
        <pc:sldMkLst>
          <pc:docMk/>
          <pc:sldMk cId="0" sldId="298"/>
        </pc:sldMkLst>
      </pc:sldChg>
      <pc:sldChg chg="modNotes">
        <pc:chgData name="TOSCANO, ANDREA (Hartford Funds)" userId="37f9abee-e9c9-49e9-9334-055690429351" providerId="ADAL" clId="{D745595B-C3B0-4401-B75D-6BA8FBF20057}" dt="2025-03-04T17:00:14.689" v="1"/>
        <pc:sldMkLst>
          <pc:docMk/>
          <pc:sldMk cId="0" sldId="306"/>
        </pc:sldMkLst>
      </pc:sldChg>
      <pc:sldChg chg="modNotes">
        <pc:chgData name="TOSCANO, ANDREA (Hartford Funds)" userId="37f9abee-e9c9-49e9-9334-055690429351" providerId="ADAL" clId="{D745595B-C3B0-4401-B75D-6BA8FBF20057}" dt="2025-03-04T17:00:14.689" v="1"/>
        <pc:sldMkLst>
          <pc:docMk/>
          <pc:sldMk cId="0" sldId="312"/>
        </pc:sldMkLst>
      </pc:sldChg>
      <pc:sldChg chg="modNotes">
        <pc:chgData name="TOSCANO, ANDREA (Hartford Funds)" userId="37f9abee-e9c9-49e9-9334-055690429351" providerId="ADAL" clId="{D745595B-C3B0-4401-B75D-6BA8FBF20057}" dt="2025-03-04T17:00:14.689" v="1"/>
        <pc:sldMkLst>
          <pc:docMk/>
          <pc:sldMk cId="0" sldId="313"/>
        </pc:sldMkLst>
      </pc:sldChg>
      <pc:sldChg chg="modNotes">
        <pc:chgData name="TOSCANO, ANDREA (Hartford Funds)" userId="37f9abee-e9c9-49e9-9334-055690429351" providerId="ADAL" clId="{D745595B-C3B0-4401-B75D-6BA8FBF20057}" dt="2025-03-04T17:00:14.689" v="1"/>
        <pc:sldMkLst>
          <pc:docMk/>
          <pc:sldMk cId="0" sldId="315"/>
        </pc:sldMkLst>
      </pc:sldChg>
      <pc:sldChg chg="modNotes">
        <pc:chgData name="TOSCANO, ANDREA (Hartford Funds)" userId="37f9abee-e9c9-49e9-9334-055690429351" providerId="ADAL" clId="{D745595B-C3B0-4401-B75D-6BA8FBF20057}" dt="2025-03-04T17:00:14.689" v="1"/>
        <pc:sldMkLst>
          <pc:docMk/>
          <pc:sldMk cId="2981466686" sldId="327"/>
        </pc:sldMkLst>
      </pc:sldChg>
      <pc:sldChg chg="modNotes">
        <pc:chgData name="TOSCANO, ANDREA (Hartford Funds)" userId="37f9abee-e9c9-49e9-9334-055690429351" providerId="ADAL" clId="{D745595B-C3B0-4401-B75D-6BA8FBF20057}" dt="2025-03-04T17:00:14.689" v="1"/>
        <pc:sldMkLst>
          <pc:docMk/>
          <pc:sldMk cId="4280913347" sldId="351"/>
        </pc:sldMkLst>
      </pc:sldChg>
      <pc:sldChg chg="modNotes">
        <pc:chgData name="TOSCANO, ANDREA (Hartford Funds)" userId="37f9abee-e9c9-49e9-9334-055690429351" providerId="ADAL" clId="{D745595B-C3B0-4401-B75D-6BA8FBF20057}" dt="2025-03-04T17:00:14.689" v="1"/>
        <pc:sldMkLst>
          <pc:docMk/>
          <pc:sldMk cId="3349182352" sldId="353"/>
        </pc:sldMkLst>
      </pc:sldChg>
      <pc:sldChg chg="modNotes">
        <pc:chgData name="TOSCANO, ANDREA (Hartford Funds)" userId="37f9abee-e9c9-49e9-9334-055690429351" providerId="ADAL" clId="{D745595B-C3B0-4401-B75D-6BA8FBF20057}" dt="2025-03-04T17:00:14.689" v="1"/>
        <pc:sldMkLst>
          <pc:docMk/>
          <pc:sldMk cId="2690772304" sldId="356"/>
        </pc:sldMkLst>
      </pc:sldChg>
      <pc:sldChg chg="modNotes">
        <pc:chgData name="TOSCANO, ANDREA (Hartford Funds)" userId="37f9abee-e9c9-49e9-9334-055690429351" providerId="ADAL" clId="{D745595B-C3B0-4401-B75D-6BA8FBF20057}" dt="2025-03-04T17:00:14.689" v="1"/>
        <pc:sldMkLst>
          <pc:docMk/>
          <pc:sldMk cId="4281156181" sldId="357"/>
        </pc:sldMkLst>
      </pc:sldChg>
      <pc:sldChg chg="modNotes">
        <pc:chgData name="TOSCANO, ANDREA (Hartford Funds)" userId="37f9abee-e9c9-49e9-9334-055690429351" providerId="ADAL" clId="{D745595B-C3B0-4401-B75D-6BA8FBF20057}" dt="2025-03-04T17:00:14.689" v="1"/>
        <pc:sldMkLst>
          <pc:docMk/>
          <pc:sldMk cId="3803707293" sldId="358"/>
        </pc:sldMkLst>
      </pc:sldChg>
      <pc:sldChg chg="modNotes">
        <pc:chgData name="TOSCANO, ANDREA (Hartford Funds)" userId="37f9abee-e9c9-49e9-9334-055690429351" providerId="ADAL" clId="{D745595B-C3B0-4401-B75D-6BA8FBF20057}" dt="2025-03-04T17:00:14.689" v="1"/>
        <pc:sldMkLst>
          <pc:docMk/>
          <pc:sldMk cId="3809408993" sldId="360"/>
        </pc:sldMkLst>
      </pc:sldChg>
      <pc:sldChg chg="modNotes">
        <pc:chgData name="TOSCANO, ANDREA (Hartford Funds)" userId="37f9abee-e9c9-49e9-9334-055690429351" providerId="ADAL" clId="{D745595B-C3B0-4401-B75D-6BA8FBF20057}" dt="2025-03-04T17:00:14.689" v="1"/>
        <pc:sldMkLst>
          <pc:docMk/>
          <pc:sldMk cId="3195923420" sldId="364"/>
        </pc:sldMkLst>
      </pc:sldChg>
      <pc:sldChg chg="modNotes">
        <pc:chgData name="TOSCANO, ANDREA (Hartford Funds)" userId="37f9abee-e9c9-49e9-9334-055690429351" providerId="ADAL" clId="{D745595B-C3B0-4401-B75D-6BA8FBF20057}" dt="2025-03-04T17:00:14.689" v="1"/>
        <pc:sldMkLst>
          <pc:docMk/>
          <pc:sldMk cId="265957870" sldId="368"/>
        </pc:sldMkLst>
      </pc:sldChg>
      <pc:sldChg chg="modNotes">
        <pc:chgData name="TOSCANO, ANDREA (Hartford Funds)" userId="37f9abee-e9c9-49e9-9334-055690429351" providerId="ADAL" clId="{D745595B-C3B0-4401-B75D-6BA8FBF20057}" dt="2025-03-04T17:00:14.689" v="1"/>
        <pc:sldMkLst>
          <pc:docMk/>
          <pc:sldMk cId="3088742678" sldId="372"/>
        </pc:sldMkLst>
      </pc:sldChg>
      <pc:sldChg chg="modNotes">
        <pc:chgData name="TOSCANO, ANDREA (Hartford Funds)" userId="37f9abee-e9c9-49e9-9334-055690429351" providerId="ADAL" clId="{D745595B-C3B0-4401-B75D-6BA8FBF20057}" dt="2025-03-04T17:00:14.689" v="1"/>
        <pc:sldMkLst>
          <pc:docMk/>
          <pc:sldMk cId="2483919872" sldId="373"/>
        </pc:sldMkLst>
      </pc:sldChg>
      <pc:sldChg chg="modNotes">
        <pc:chgData name="TOSCANO, ANDREA (Hartford Funds)" userId="37f9abee-e9c9-49e9-9334-055690429351" providerId="ADAL" clId="{D745595B-C3B0-4401-B75D-6BA8FBF20057}" dt="2025-03-04T17:00:14.689" v="1"/>
        <pc:sldMkLst>
          <pc:docMk/>
          <pc:sldMk cId="1873761363" sldId="376"/>
        </pc:sldMkLst>
      </pc:sldChg>
      <pc:sldChg chg="modNotes">
        <pc:chgData name="TOSCANO, ANDREA (Hartford Funds)" userId="37f9abee-e9c9-49e9-9334-055690429351" providerId="ADAL" clId="{D745595B-C3B0-4401-B75D-6BA8FBF20057}" dt="2025-03-04T17:00:14.689" v="1"/>
        <pc:sldMkLst>
          <pc:docMk/>
          <pc:sldMk cId="2869440866" sldId="377"/>
        </pc:sldMkLst>
      </pc:sldChg>
      <pc:sldChg chg="modNotes">
        <pc:chgData name="TOSCANO, ANDREA (Hartford Funds)" userId="37f9abee-e9c9-49e9-9334-055690429351" providerId="ADAL" clId="{D745595B-C3B0-4401-B75D-6BA8FBF20057}" dt="2025-03-04T17:00:14.689" v="1"/>
        <pc:sldMkLst>
          <pc:docMk/>
          <pc:sldMk cId="451475909" sldId="378"/>
        </pc:sldMkLst>
      </pc:sldChg>
      <pc:sldChg chg="modNotes">
        <pc:chgData name="TOSCANO, ANDREA (Hartford Funds)" userId="37f9abee-e9c9-49e9-9334-055690429351" providerId="ADAL" clId="{D745595B-C3B0-4401-B75D-6BA8FBF20057}" dt="2025-03-04T17:00:14.689" v="1"/>
        <pc:sldMkLst>
          <pc:docMk/>
          <pc:sldMk cId="1197447806" sldId="387"/>
        </pc:sldMkLst>
      </pc:sldChg>
      <pc:sldChg chg="modNotes">
        <pc:chgData name="TOSCANO, ANDREA (Hartford Funds)" userId="37f9abee-e9c9-49e9-9334-055690429351" providerId="ADAL" clId="{D745595B-C3B0-4401-B75D-6BA8FBF20057}" dt="2025-03-04T17:00:14.689" v="1"/>
        <pc:sldMkLst>
          <pc:docMk/>
          <pc:sldMk cId="1273136898" sldId="391"/>
        </pc:sldMkLst>
      </pc:sldChg>
      <pc:sldChg chg="modNotes">
        <pc:chgData name="TOSCANO, ANDREA (Hartford Funds)" userId="37f9abee-e9c9-49e9-9334-055690429351" providerId="ADAL" clId="{D745595B-C3B0-4401-B75D-6BA8FBF20057}" dt="2025-03-04T17:00:14.689" v="1"/>
        <pc:sldMkLst>
          <pc:docMk/>
          <pc:sldMk cId="2805576581" sldId="401"/>
        </pc:sldMkLst>
      </pc:sldChg>
      <pc:sldChg chg="modNotes">
        <pc:chgData name="TOSCANO, ANDREA (Hartford Funds)" userId="37f9abee-e9c9-49e9-9334-055690429351" providerId="ADAL" clId="{D745595B-C3B0-4401-B75D-6BA8FBF20057}" dt="2025-03-04T17:00:14.689" v="1"/>
        <pc:sldMkLst>
          <pc:docMk/>
          <pc:sldMk cId="2690333124" sldId="402"/>
        </pc:sldMkLst>
      </pc:sldChg>
      <pc:sldChg chg="modNotes">
        <pc:chgData name="TOSCANO, ANDREA (Hartford Funds)" userId="37f9abee-e9c9-49e9-9334-055690429351" providerId="ADAL" clId="{D745595B-C3B0-4401-B75D-6BA8FBF20057}" dt="2025-03-04T17:00:14.689" v="1"/>
        <pc:sldMkLst>
          <pc:docMk/>
          <pc:sldMk cId="1280647119" sldId="405"/>
        </pc:sldMkLst>
      </pc:sldChg>
      <pc:sldChg chg="modNotes">
        <pc:chgData name="TOSCANO, ANDREA (Hartford Funds)" userId="37f9abee-e9c9-49e9-9334-055690429351" providerId="ADAL" clId="{D745595B-C3B0-4401-B75D-6BA8FBF20057}" dt="2025-03-04T17:00:14.689" v="1"/>
        <pc:sldMkLst>
          <pc:docMk/>
          <pc:sldMk cId="1066284238" sldId="408"/>
        </pc:sldMkLst>
      </pc:sldChg>
      <pc:sldChg chg="modNotes">
        <pc:chgData name="TOSCANO, ANDREA (Hartford Funds)" userId="37f9abee-e9c9-49e9-9334-055690429351" providerId="ADAL" clId="{D745595B-C3B0-4401-B75D-6BA8FBF20057}" dt="2025-03-04T17:00:14.689" v="1"/>
        <pc:sldMkLst>
          <pc:docMk/>
          <pc:sldMk cId="2071261654" sldId="410"/>
        </pc:sldMkLst>
      </pc:sldChg>
      <pc:sldChg chg="modNotes">
        <pc:chgData name="TOSCANO, ANDREA (Hartford Funds)" userId="37f9abee-e9c9-49e9-9334-055690429351" providerId="ADAL" clId="{D745595B-C3B0-4401-B75D-6BA8FBF20057}" dt="2025-03-04T17:00:14.689" v="1"/>
        <pc:sldMkLst>
          <pc:docMk/>
          <pc:sldMk cId="3385998635" sldId="411"/>
        </pc:sldMkLst>
      </pc:sldChg>
      <pc:sldChg chg="modNotes">
        <pc:chgData name="TOSCANO, ANDREA (Hartford Funds)" userId="37f9abee-e9c9-49e9-9334-055690429351" providerId="ADAL" clId="{D745595B-C3B0-4401-B75D-6BA8FBF20057}" dt="2025-03-04T17:00:14.689" v="1"/>
        <pc:sldMkLst>
          <pc:docMk/>
          <pc:sldMk cId="3061631936" sldId="412"/>
        </pc:sldMkLst>
      </pc:sldChg>
      <pc:sldChg chg="modNotes">
        <pc:chgData name="TOSCANO, ANDREA (Hartford Funds)" userId="37f9abee-e9c9-49e9-9334-055690429351" providerId="ADAL" clId="{D745595B-C3B0-4401-B75D-6BA8FBF20057}" dt="2025-03-04T17:00:14.689" v="1"/>
        <pc:sldMkLst>
          <pc:docMk/>
          <pc:sldMk cId="3336121667" sldId="414"/>
        </pc:sldMkLst>
      </pc:sldChg>
      <pc:sldChg chg="modNotes">
        <pc:chgData name="TOSCANO, ANDREA (Hartford Funds)" userId="37f9abee-e9c9-49e9-9334-055690429351" providerId="ADAL" clId="{D745595B-C3B0-4401-B75D-6BA8FBF20057}" dt="2025-03-04T17:00:14.689" v="1"/>
        <pc:sldMkLst>
          <pc:docMk/>
          <pc:sldMk cId="2136933624" sldId="41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449702887341113E-2"/>
          <c:y val="5.8486820461291771E-2"/>
          <c:w val="0.96110059422531779"/>
          <c:h val="0.72539257695176018"/>
        </c:manualLayout>
      </c:layout>
      <c:barChart>
        <c:barDir val="col"/>
        <c:grouping val="clustered"/>
        <c:varyColors val="0"/>
        <c:ser>
          <c:idx val="0"/>
          <c:order val="0"/>
          <c:tx>
            <c:strRef>
              <c:f>Sheet1!$B$1</c:f>
              <c:strCache>
                <c:ptCount val="1"/>
                <c:pt idx="0">
                  <c:v>Series 1</c:v>
                </c:pt>
              </c:strCache>
            </c:strRef>
          </c:tx>
          <c:spPr>
            <a:solidFill>
              <a:srgbClr val="552A77"/>
            </a:solidFill>
            <a:ln>
              <a:noFill/>
            </a:ln>
            <a:effectLst/>
          </c:spPr>
          <c:invertIfNegative val="0"/>
          <c:dPt>
            <c:idx val="0"/>
            <c:invertIfNegative val="0"/>
            <c:bubble3D val="0"/>
            <c:spPr>
              <a:solidFill>
                <a:srgbClr val="0E203F"/>
              </a:solidFill>
              <a:ln>
                <a:noFill/>
              </a:ln>
              <a:effectLst/>
            </c:spPr>
            <c:extLst>
              <c:ext xmlns:c16="http://schemas.microsoft.com/office/drawing/2014/chart" uri="{C3380CC4-5D6E-409C-BE32-E72D297353CC}">
                <c16:uniqueId val="{00000001-3E83-475C-B5F9-050CB46BAE14}"/>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3E83-475C-B5F9-050CB46BAE14}"/>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3E83-475C-B5F9-050CB46BAE1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alibri" panose="020F0502020204030204" pitchFamily="34" charset="0"/>
                    <a:ea typeface="Open Sans" panose="020B060603050402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Home Health Aid</c:v>
                </c:pt>
                <c:pt idx="1">
                  <c:v>Assisted Living Facility</c:v>
                </c:pt>
                <c:pt idx="2">
                  <c:v>Nursing Home</c:v>
                </c:pt>
              </c:strCache>
            </c:strRef>
          </c:cat>
          <c:val>
            <c:numRef>
              <c:f>Sheet1!$B$2:$B$4</c:f>
              <c:numCache>
                <c:formatCode>"$"#,##0_);[Red]\("$"#,##0\)</c:formatCode>
                <c:ptCount val="3"/>
                <c:pt idx="0">
                  <c:v>61776</c:v>
                </c:pt>
                <c:pt idx="1">
                  <c:v>54000</c:v>
                </c:pt>
                <c:pt idx="2">
                  <c:v>108405</c:v>
                </c:pt>
              </c:numCache>
            </c:numRef>
          </c:val>
          <c:extLst>
            <c:ext xmlns:c16="http://schemas.microsoft.com/office/drawing/2014/chart" uri="{C3380CC4-5D6E-409C-BE32-E72D297353CC}">
              <c16:uniqueId val="{00000006-3E83-475C-B5F9-050CB46BAE14}"/>
            </c:ext>
          </c:extLst>
        </c:ser>
        <c:dLbls>
          <c:showLegendKey val="0"/>
          <c:showVal val="0"/>
          <c:showCatName val="0"/>
          <c:showSerName val="0"/>
          <c:showPercent val="0"/>
          <c:showBubbleSize val="0"/>
        </c:dLbls>
        <c:gapWidth val="32"/>
        <c:overlap val="-27"/>
        <c:axId val="1663589023"/>
        <c:axId val="1663589439"/>
      </c:barChart>
      <c:catAx>
        <c:axId val="166358902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Open Sans" panose="020B0606030504020204" pitchFamily="34" charset="0"/>
                <a:cs typeface="Calibri" panose="020F0502020204030204" pitchFamily="34" charset="0"/>
              </a:defRPr>
            </a:pPr>
            <a:endParaRPr lang="en-US"/>
          </a:p>
        </c:txPr>
        <c:crossAx val="1663589439"/>
        <c:crosses val="autoZero"/>
        <c:auto val="1"/>
        <c:lblAlgn val="ctr"/>
        <c:lblOffset val="700"/>
        <c:noMultiLvlLbl val="0"/>
      </c:catAx>
      <c:valAx>
        <c:axId val="1663589439"/>
        <c:scaling>
          <c:orientation val="minMax"/>
        </c:scaling>
        <c:delete val="1"/>
        <c:axPos val="l"/>
        <c:numFmt formatCode="&quot;$&quot;#,##0_);[Red]\(&quot;$&quot;#,##0\)" sourceLinked="1"/>
        <c:majorTickMark val="none"/>
        <c:minorTickMark val="none"/>
        <c:tickLblPos val="nextTo"/>
        <c:crossAx val="16635890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4120345" cy="621082"/>
          </a:xfrm>
          <a:prstGeom prst="rect">
            <a:avLst/>
          </a:prstGeom>
        </p:spPr>
        <p:txBody>
          <a:bodyPr vert="horz" lIns="122297" tIns="61142" rIns="122297" bIns="61142" rtlCol="0"/>
          <a:lstStyle>
            <a:lvl1pPr algn="l">
              <a:defRPr sz="1600">
                <a:latin typeface="Arial" charset="0"/>
              </a:defRPr>
            </a:lvl1pPr>
          </a:lstStyle>
          <a:p>
            <a:pPr>
              <a:defRPr/>
            </a:pPr>
            <a:endParaRPr lang="en-US">
              <a:latin typeface="Calibri" panose="020F0502020204030204" pitchFamily="34" charset="0"/>
            </a:endParaRPr>
          </a:p>
        </p:txBody>
      </p:sp>
      <p:sp>
        <p:nvSpPr>
          <p:cNvPr id="3" name="Date Placeholder 2"/>
          <p:cNvSpPr>
            <a:spLocks noGrp="1"/>
          </p:cNvSpPr>
          <p:nvPr>
            <p:ph type="dt" sz="quarter" idx="1"/>
          </p:nvPr>
        </p:nvSpPr>
        <p:spPr>
          <a:xfrm>
            <a:off x="5385136" y="8"/>
            <a:ext cx="4120345" cy="621082"/>
          </a:xfrm>
          <a:prstGeom prst="rect">
            <a:avLst/>
          </a:prstGeom>
        </p:spPr>
        <p:txBody>
          <a:bodyPr vert="horz" lIns="122297" tIns="61142" rIns="122297" bIns="61142" rtlCol="0"/>
          <a:lstStyle>
            <a:lvl1pPr algn="r">
              <a:defRPr sz="1600">
                <a:latin typeface="Arial" charset="0"/>
              </a:defRPr>
            </a:lvl1pPr>
          </a:lstStyle>
          <a:p>
            <a:pPr>
              <a:defRPr/>
            </a:pPr>
            <a:endParaRPr lang="en-US">
              <a:latin typeface="Calibri" panose="020F0502020204030204" pitchFamily="34" charset="0"/>
            </a:endParaRPr>
          </a:p>
        </p:txBody>
      </p:sp>
      <p:sp>
        <p:nvSpPr>
          <p:cNvPr id="4" name="Footer Placeholder 3"/>
          <p:cNvSpPr>
            <a:spLocks noGrp="1"/>
          </p:cNvSpPr>
          <p:nvPr>
            <p:ph type="ftr" sz="quarter" idx="2"/>
          </p:nvPr>
        </p:nvSpPr>
        <p:spPr>
          <a:xfrm>
            <a:off x="7" y="11814933"/>
            <a:ext cx="4120345" cy="621082"/>
          </a:xfrm>
          <a:prstGeom prst="rect">
            <a:avLst/>
          </a:prstGeom>
        </p:spPr>
        <p:txBody>
          <a:bodyPr vert="horz" lIns="122297" tIns="61142" rIns="122297" bIns="61142" rtlCol="0" anchor="b"/>
          <a:lstStyle>
            <a:lvl1pPr algn="l">
              <a:defRPr sz="1600">
                <a:latin typeface="Arial" charset="0"/>
              </a:defRPr>
            </a:lvl1pPr>
          </a:lstStyle>
          <a:p>
            <a:pPr>
              <a:defRPr/>
            </a:pPr>
            <a:endParaRPr lang="en-US">
              <a:latin typeface="Calibri" panose="020F0502020204030204" pitchFamily="34" charset="0"/>
            </a:endParaRPr>
          </a:p>
        </p:txBody>
      </p:sp>
      <p:sp>
        <p:nvSpPr>
          <p:cNvPr id="5" name="Slide Number Placeholder 4"/>
          <p:cNvSpPr>
            <a:spLocks noGrp="1"/>
          </p:cNvSpPr>
          <p:nvPr>
            <p:ph type="sldNum" sz="quarter" idx="3"/>
          </p:nvPr>
        </p:nvSpPr>
        <p:spPr>
          <a:xfrm>
            <a:off x="5385136" y="11814933"/>
            <a:ext cx="4120345" cy="621082"/>
          </a:xfrm>
          <a:prstGeom prst="rect">
            <a:avLst/>
          </a:prstGeom>
        </p:spPr>
        <p:txBody>
          <a:bodyPr vert="horz" lIns="122297" tIns="61142" rIns="122297" bIns="61142" rtlCol="0" anchor="b"/>
          <a:lstStyle>
            <a:lvl1pPr algn="r">
              <a:defRPr sz="1600">
                <a:latin typeface="Arial" charset="0"/>
              </a:defRPr>
            </a:lvl1pPr>
          </a:lstStyle>
          <a:p>
            <a:pPr>
              <a:defRPr/>
            </a:pPr>
            <a:fld id="{0BCECBB4-7DAB-49D4-AD46-215BB4A3E6DF}" type="slidenum">
              <a:rPr lang="en-US">
                <a:latin typeface="Calibri" panose="020F0502020204030204" pitchFamily="34" charset="0"/>
              </a:rPr>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4084243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Rectangle 4"/>
          <p:cNvSpPr>
            <a:spLocks noGrp="1" noRot="1" noChangeAspect="1" noChangeArrowheads="1" noTextEdit="1"/>
          </p:cNvSpPr>
          <p:nvPr>
            <p:ph type="sldImg" idx="2"/>
          </p:nvPr>
        </p:nvSpPr>
        <p:spPr bwMode="auto">
          <a:xfrm>
            <a:off x="609600" y="534988"/>
            <a:ext cx="8288338" cy="46624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51179" y="5611758"/>
            <a:ext cx="7605205" cy="5892633"/>
          </a:xfrm>
          <a:prstGeom prst="rect">
            <a:avLst/>
          </a:prstGeom>
          <a:noFill/>
          <a:ln w="9525">
            <a:noFill/>
            <a:miter lim="800000"/>
            <a:headEnd/>
            <a:tailEnd/>
          </a:ln>
          <a:effectLst/>
        </p:spPr>
        <p:txBody>
          <a:bodyPr vert="horz" wrap="square" lIns="125206" tIns="62598" rIns="125206" bIns="625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3" name="Rectangle 7"/>
          <p:cNvSpPr>
            <a:spLocks noGrp="1" noChangeArrowheads="1"/>
          </p:cNvSpPr>
          <p:nvPr>
            <p:ph type="sldNum" sz="quarter" idx="5"/>
          </p:nvPr>
        </p:nvSpPr>
        <p:spPr bwMode="auto">
          <a:xfrm>
            <a:off x="5385136" y="11814933"/>
            <a:ext cx="4120345" cy="621082"/>
          </a:xfrm>
          <a:prstGeom prst="rect">
            <a:avLst/>
          </a:prstGeom>
          <a:noFill/>
          <a:ln w="9525">
            <a:noFill/>
            <a:miter lim="800000"/>
            <a:headEnd/>
            <a:tailEnd/>
          </a:ln>
          <a:effectLst/>
        </p:spPr>
        <p:txBody>
          <a:bodyPr vert="horz" wrap="square" lIns="125206" tIns="62598" rIns="125206" bIns="62598" numCol="1" anchor="b" anchorCtr="0" compatLnSpc="1">
            <a:prstTxWarp prst="textNoShape">
              <a:avLst/>
            </a:prstTxWarp>
          </a:bodyPr>
          <a:lstStyle>
            <a:lvl1pPr algn="r">
              <a:defRPr sz="1400" b="0">
                <a:latin typeface="+mj-lt"/>
              </a:defRPr>
            </a:lvl1pPr>
          </a:lstStyle>
          <a:p>
            <a:pPr>
              <a:defRPr/>
            </a:pPr>
            <a:fld id="{F9CC64C5-72B8-48B3-9F32-B70947D2168E}" type="slidenum">
              <a:rPr lang="en-US" smtClean="0"/>
              <a:pPr>
                <a:defRPr/>
              </a:pPr>
              <a:t>‹#›</a:t>
            </a:fld>
            <a:endParaRPr lang="en-US"/>
          </a:p>
        </p:txBody>
      </p:sp>
    </p:spTree>
    <p:extLst>
      <p:ext uri="{BB962C8B-B14F-4D97-AF65-F5344CB8AC3E}">
        <p14:creationId xmlns:p14="http://schemas.microsoft.com/office/powerpoint/2010/main" val="222208635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j-lt"/>
        <a:ea typeface="+mn-ea"/>
        <a:cs typeface="+mn-cs"/>
      </a:defRPr>
    </a:lvl1pPr>
    <a:lvl2pPr marL="457200" algn="l" rtl="0" eaLnBrk="0" fontAlgn="base" hangingPunct="0">
      <a:spcBef>
        <a:spcPct val="30000"/>
      </a:spcBef>
      <a:spcAft>
        <a:spcPct val="0"/>
      </a:spcAft>
      <a:defRPr sz="1200" kern="1200">
        <a:solidFill>
          <a:schemeClr val="tx1"/>
        </a:solidFill>
        <a:latin typeface="+mj-lt"/>
        <a:ea typeface="+mn-ea"/>
        <a:cs typeface="+mn-cs"/>
      </a:defRPr>
    </a:lvl2pPr>
    <a:lvl3pPr marL="914400" algn="l" rtl="0" eaLnBrk="0" fontAlgn="base" hangingPunct="0">
      <a:spcBef>
        <a:spcPct val="30000"/>
      </a:spcBef>
      <a:spcAft>
        <a:spcPct val="0"/>
      </a:spcAft>
      <a:defRPr sz="1200" kern="1200">
        <a:solidFill>
          <a:schemeClr val="tx1"/>
        </a:solidFill>
        <a:latin typeface="+mj-lt"/>
        <a:ea typeface="+mn-ea"/>
        <a:cs typeface="+mn-cs"/>
      </a:defRPr>
    </a:lvl3pPr>
    <a:lvl4pPr marL="1371600" algn="l" rtl="0" eaLnBrk="0" fontAlgn="base" hangingPunct="0">
      <a:spcBef>
        <a:spcPct val="30000"/>
      </a:spcBef>
      <a:spcAft>
        <a:spcPct val="0"/>
      </a:spcAft>
      <a:defRPr sz="1200" kern="1200">
        <a:solidFill>
          <a:schemeClr val="tx1"/>
        </a:solidFill>
        <a:latin typeface="+mj-lt"/>
        <a:ea typeface="+mn-ea"/>
        <a:cs typeface="+mn-cs"/>
      </a:defRPr>
    </a:lvl4pPr>
    <a:lvl5pPr marL="1828800" algn="l" rtl="0" eaLnBrk="0" fontAlgn="base" hangingPunct="0">
      <a:spcBef>
        <a:spcPct val="30000"/>
      </a:spcBef>
      <a:spcAft>
        <a:spcPct val="0"/>
      </a:spcAft>
      <a:defRPr sz="120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body" idx="1"/>
          </p:nvPr>
        </p:nvSpPr>
        <p:spPr>
          <a:xfrm>
            <a:off x="551168" y="5615948"/>
            <a:ext cx="8405215" cy="6820066"/>
          </a:xfrm>
        </p:spPr>
        <p:txBody>
          <a:bodyPr/>
          <a:lstStyle/>
          <a:p>
            <a:pPr>
              <a:spcBef>
                <a:spcPts val="0"/>
              </a:spcBef>
              <a:spcAft>
                <a:spcPts val="403"/>
              </a:spcAft>
            </a:pPr>
            <a:r>
              <a:rPr lang="en-US">
                <a:latin typeface="+mj-lt"/>
              </a:rPr>
              <a:t>Can your brain get younger? </a:t>
            </a:r>
          </a:p>
          <a:p>
            <a:pPr>
              <a:spcBef>
                <a:spcPts val="0"/>
              </a:spcBef>
              <a:spcAft>
                <a:spcPts val="403"/>
              </a:spcAft>
            </a:pPr>
            <a:r>
              <a:rPr lang="en-US">
                <a:latin typeface="+mj-lt"/>
              </a:rPr>
              <a:t>In some illuminating studies, researchers performed magnetic resonance imaging (MRI) scans on participants’ brains. Some of the participants implemented key lifestyle changes (the same ones we’ll discuss later). Follow-up brain scans taken six months to a year later revealed that their brains looked younger than before. It was as if the participants in the experimental group had put their brains in a time machine.</a:t>
            </a:r>
            <a:r>
              <a:rPr lang="en-US" baseline="30000">
                <a:latin typeface="+mj-lt"/>
              </a:rPr>
              <a:t>1</a:t>
            </a:r>
          </a:p>
          <a:p>
            <a:pPr>
              <a:spcBef>
                <a:spcPts val="0"/>
              </a:spcBef>
              <a:spcAft>
                <a:spcPts val="403"/>
              </a:spcAft>
            </a:pPr>
            <a:r>
              <a:rPr lang="en-US">
                <a:latin typeface="+mj-lt"/>
              </a:rPr>
              <a:t>It’s understandable that we’re desperate for a quick fix to one of the greatest collective health fears we have: Losing your memory and having your mind go from a high-functioning piece of biological wizardry to a lump of gray matter that struggles to remember what day it is.</a:t>
            </a:r>
          </a:p>
          <a:p>
            <a:pPr>
              <a:spcBef>
                <a:spcPts val="0"/>
              </a:spcBef>
              <a:spcAft>
                <a:spcPts val="403"/>
              </a:spcAft>
            </a:pPr>
            <a:r>
              <a:rPr lang="en-US">
                <a:latin typeface="+mj-lt"/>
              </a:rPr>
              <a:t>When I say “wizardry,” I’m not exaggerating. A healthy brain is an amazing thing. It can effectively learn, remember, manage emotions, analyze, make good decisions, create, and innovate. A healthy brain can also let you do the electric slide, laugh (at people doing the electric slide), navigate, and hit a perfect golf shot (well, sometimes). A well-functioning functioning brain is essential for being the best version of you.</a:t>
            </a:r>
          </a:p>
          <a:p>
            <a:pPr>
              <a:spcBef>
                <a:spcPts val="0"/>
              </a:spcBef>
              <a:spcAft>
                <a:spcPts val="403"/>
              </a:spcAft>
            </a:pPr>
            <a:r>
              <a:rPr lang="en-US">
                <a:latin typeface="+mj-lt"/>
              </a:rPr>
              <a:t>So can we prevent, or at least slow, the aging of our brains? </a:t>
            </a:r>
          </a:p>
          <a:p>
            <a:pPr>
              <a:spcBef>
                <a:spcPts val="0"/>
              </a:spcBef>
              <a:spcAft>
                <a:spcPts val="403"/>
              </a:spcAft>
            </a:pPr>
            <a:r>
              <a:rPr lang="en-US">
                <a:latin typeface="+mj-lt"/>
              </a:rPr>
              <a:t>Today, we’ll discuss action steps you can take to protect your brain and optimize your brain health today and tomorrow so you can remain being the best version of yourself.</a:t>
            </a:r>
          </a:p>
          <a:p>
            <a:r>
              <a:rPr lang="en-US" sz="1000" baseline="30000"/>
              <a:t>1</a:t>
            </a:r>
            <a:r>
              <a:rPr lang="en-US" sz="1000"/>
              <a:t>Jason </a:t>
            </a:r>
            <a:r>
              <a:rPr lang="en-US" sz="1000" err="1"/>
              <a:t>Steffener</a:t>
            </a:r>
            <a:r>
              <a:rPr lang="en-US" sz="1000"/>
              <a:t> et al., “Differences between chronological and brain age are related to education and self-reported physical activity,” Neurobiology of Aging 40 (2016): 138, https://doi.org/10.1016/j.neurobiolaging.2016.01.014; June C. Lo et al., “Sleep Duration and Age-Related Changes in Brain Structure and Cognitive Performance,” SLEEP (2014), https://doi.org/10.5665/sleep.3832</a:t>
            </a:r>
          </a:p>
        </p:txBody>
      </p:sp>
      <p:sp>
        <p:nvSpPr>
          <p:cNvPr id="22533" name="Rectangle 4"/>
          <p:cNvSpPr>
            <a:spLocks noChangeArrowheads="1"/>
          </p:cNvSpPr>
          <p:nvPr/>
        </p:nvSpPr>
        <p:spPr bwMode="auto">
          <a:xfrm>
            <a:off x="15" y="-171706"/>
            <a:ext cx="85157" cy="343414"/>
          </a:xfrm>
          <a:prstGeom prst="rect">
            <a:avLst/>
          </a:prstGeom>
          <a:noFill/>
          <a:ln w="9525">
            <a:noFill/>
            <a:miter lim="800000"/>
            <a:headEnd/>
            <a:tailEnd/>
          </a:ln>
        </p:spPr>
        <p:txBody>
          <a:bodyPr wrap="none" lIns="84269" tIns="65773" rIns="0" bIns="0" anchor="ctr">
            <a:spAutoFit/>
          </a:bodyPr>
          <a:lstStyle/>
          <a:p>
            <a:endParaRPr lang="en-US" b="0">
              <a:solidFill>
                <a:prstClr val="black"/>
              </a:solidFill>
              <a:latin typeface="Calibri" panose="020F0502020204030204" pitchFamily="34" charset="0"/>
            </a:endParaRPr>
          </a:p>
        </p:txBody>
      </p:sp>
      <p:sp>
        <p:nvSpPr>
          <p:cNvPr id="3" name="Slide Number Placeholder 2">
            <a:extLst>
              <a:ext uri="{FF2B5EF4-FFF2-40B4-BE49-F238E27FC236}">
                <a16:creationId xmlns:a16="http://schemas.microsoft.com/office/drawing/2014/main" id="{6BD3F8E2-0B59-46D0-A7C5-C1EBA47EF89E}"/>
              </a:ext>
            </a:extLst>
          </p:cNvPr>
          <p:cNvSpPr>
            <a:spLocks noGrp="1"/>
          </p:cNvSpPr>
          <p:nvPr>
            <p:ph type="sldNum" sz="quarter" idx="5"/>
          </p:nvPr>
        </p:nvSpPr>
        <p:spPr/>
        <p:txBody>
          <a:bodyPr/>
          <a:lstStyle/>
          <a:p>
            <a:fld id="{F9CC64C5-72B8-48B3-9F32-B70947D2168E}" type="slidenum">
              <a:rPr lang="en-US" smtClean="0"/>
              <a:pPr/>
              <a:t>1</a:t>
            </a:fld>
            <a:endParaRPr lang="en-US"/>
          </a:p>
        </p:txBody>
      </p:sp>
      <p:sp>
        <p:nvSpPr>
          <p:cNvPr id="6" name="Slide Image Placeholder 5">
            <a:extLst>
              <a:ext uri="{FF2B5EF4-FFF2-40B4-BE49-F238E27FC236}">
                <a16:creationId xmlns:a16="http://schemas.microsoft.com/office/drawing/2014/main" id="{4C30D7CB-1873-404D-8734-7AF5232162DE}"/>
              </a:ext>
            </a:extLst>
          </p:cNvPr>
          <p:cNvSpPr>
            <a:spLocks noGrp="1" noRot="1" noChangeAspect="1"/>
          </p:cNvSpPr>
          <p:nvPr>
            <p:ph type="sldImg"/>
          </p:nvPr>
        </p:nvSpPr>
        <p:spPr>
          <a:xfrm>
            <a:off x="609600" y="534988"/>
            <a:ext cx="8288338" cy="4662487"/>
          </a:xfrm>
        </p:spPr>
      </p:sp>
    </p:spTree>
    <p:extLst>
      <p:ext uri="{BB962C8B-B14F-4D97-AF65-F5344CB8AC3E}">
        <p14:creationId xmlns:p14="http://schemas.microsoft.com/office/powerpoint/2010/main" val="183701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Now, lets move on to our next section: The Importance of Brain Health</a:t>
            </a:r>
          </a:p>
        </p:txBody>
      </p:sp>
      <p:sp>
        <p:nvSpPr>
          <p:cNvPr id="4" name="Slide Number Placeholder 3">
            <a:extLst>
              <a:ext uri="{FF2B5EF4-FFF2-40B4-BE49-F238E27FC236}">
                <a16:creationId xmlns:a16="http://schemas.microsoft.com/office/drawing/2014/main" id="{BDACAFBD-7A9C-41DC-8B33-52014B27F064}"/>
              </a:ext>
            </a:extLst>
          </p:cNvPr>
          <p:cNvSpPr>
            <a:spLocks noGrp="1"/>
          </p:cNvSpPr>
          <p:nvPr>
            <p:ph type="sldNum" sz="quarter" idx="5"/>
          </p:nvPr>
        </p:nvSpPr>
        <p:spPr/>
        <p:txBody>
          <a:bodyPr/>
          <a:lstStyle/>
          <a:p>
            <a:fld id="{F9CC64C5-72B8-48B3-9F32-B70947D2168E}" type="slidenum">
              <a:rPr lang="en-US" smtClean="0"/>
              <a:pPr/>
              <a:t>10</a:t>
            </a:fld>
            <a:endParaRPr lang="en-US"/>
          </a:p>
        </p:txBody>
      </p:sp>
      <p:sp>
        <p:nvSpPr>
          <p:cNvPr id="6" name="Slide Image Placeholder 5">
            <a:extLst>
              <a:ext uri="{FF2B5EF4-FFF2-40B4-BE49-F238E27FC236}">
                <a16:creationId xmlns:a16="http://schemas.microsoft.com/office/drawing/2014/main" id="{0A250035-B271-CCE9-C4F0-AFFDC1CB3AD3}"/>
              </a:ext>
            </a:extLst>
          </p:cNvPr>
          <p:cNvSpPr>
            <a:spLocks noGrp="1" noRot="1" noChangeAspect="1"/>
          </p:cNvSpPr>
          <p:nvPr>
            <p:ph type="sldImg"/>
          </p:nvPr>
        </p:nvSpPr>
        <p:spPr/>
      </p:sp>
    </p:spTree>
    <p:extLst>
      <p:ext uri="{BB962C8B-B14F-4D97-AF65-F5344CB8AC3E}">
        <p14:creationId xmlns:p14="http://schemas.microsoft.com/office/powerpoint/2010/main" val="1493745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One of the things that makes a brain older, or age prematurely, is the buildup of trash and toxins. The trash is a by-product of the work your brain cells do. Each of your brain cells is like a hustling, bustling Manhattan. Just like how a city can get dirty, in the process of living, your brain gets dirty as well—filled with waste in the form of leftover chemical reactions, environmental toxins, old, damaged cells, and no-longer-needed proteins. Your three-pound brain makes five pounds of trash a year. This trash is normally recycled or flushed out, but if those processes break down, the trash can build up and damage the brain.</a:t>
            </a:r>
          </a:p>
        </p:txBody>
      </p:sp>
      <p:sp>
        <p:nvSpPr>
          <p:cNvPr id="5" name="Slide Number Placeholder 4">
            <a:extLst>
              <a:ext uri="{FF2B5EF4-FFF2-40B4-BE49-F238E27FC236}">
                <a16:creationId xmlns:a16="http://schemas.microsoft.com/office/drawing/2014/main" id="{781ACDCD-D84D-4B1B-BED5-0E119C3D0918}"/>
              </a:ext>
            </a:extLst>
          </p:cNvPr>
          <p:cNvSpPr>
            <a:spLocks noGrp="1"/>
          </p:cNvSpPr>
          <p:nvPr>
            <p:ph type="sldNum" sz="quarter" idx="5"/>
          </p:nvPr>
        </p:nvSpPr>
        <p:spPr/>
        <p:txBody>
          <a:bodyPr/>
          <a:lstStyle/>
          <a:p>
            <a:fld id="{F9CC64C5-72B8-48B3-9F32-B70947D2168E}" type="slidenum">
              <a:rPr lang="en-US" smtClean="0"/>
              <a:pPr/>
              <a:t>11</a:t>
            </a:fld>
            <a:endParaRPr lang="en-US"/>
          </a:p>
        </p:txBody>
      </p:sp>
      <p:sp>
        <p:nvSpPr>
          <p:cNvPr id="8" name="Slide Image Placeholder 7">
            <a:extLst>
              <a:ext uri="{FF2B5EF4-FFF2-40B4-BE49-F238E27FC236}">
                <a16:creationId xmlns:a16="http://schemas.microsoft.com/office/drawing/2014/main" id="{3E2A0101-4149-4BFE-95A0-BF1F2369B2EF}"/>
              </a:ext>
            </a:extLst>
          </p:cNvPr>
          <p:cNvSpPr>
            <a:spLocks noGrp="1" noRot="1" noChangeAspect="1"/>
          </p:cNvSpPr>
          <p:nvPr>
            <p:ph type="sldImg"/>
          </p:nvPr>
        </p:nvSpPr>
        <p:spPr>
          <a:xfrm>
            <a:off x="609600" y="534988"/>
            <a:ext cx="8288338" cy="4662487"/>
          </a:xfrm>
        </p:spPr>
      </p:sp>
    </p:spTree>
    <p:extLst>
      <p:ext uri="{BB962C8B-B14F-4D97-AF65-F5344CB8AC3E}">
        <p14:creationId xmlns:p14="http://schemas.microsoft.com/office/powerpoint/2010/main" val="1888983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Plaques and tangles are the two most common forms of brain trash found in Alzheimer’s disease. </a:t>
            </a:r>
          </a:p>
          <a:p>
            <a:pPr lvl="0"/>
            <a:r>
              <a:rPr lang="en-US"/>
              <a:t>Plaques are deposits of a protein fragment called beta-amyloid (BAY-</a:t>
            </a:r>
            <a:r>
              <a:rPr lang="en-US" err="1"/>
              <a:t>tuh</a:t>
            </a:r>
            <a:r>
              <a:rPr lang="en-US"/>
              <a:t> AM-uh-</a:t>
            </a:r>
            <a:r>
              <a:rPr lang="en-US" err="1"/>
              <a:t>loyd</a:t>
            </a:r>
            <a:r>
              <a:rPr lang="en-US"/>
              <a:t>) that build up in the spaces between nerve cells.</a:t>
            </a:r>
          </a:p>
          <a:p>
            <a:r>
              <a:rPr lang="en-US"/>
              <a:t>Tangles are twisted fibers of another protein called tau (rhymes with “wow”) that build up inside cells. </a:t>
            </a:r>
          </a:p>
          <a:p>
            <a:r>
              <a:rPr lang="en-US"/>
              <a:t>Plaques and tangles stop communication between nerve cells and cause them to die. Vascular dementia is cognitive impairment caused by damage to the blood vessels in the brain.</a:t>
            </a:r>
          </a:p>
          <a:p>
            <a:r>
              <a:rPr lang="en-US"/>
              <a:t>Buildup of waste in general can also lead to symptoms such as diminished focus, loss of productivity, and a drastic reduction in overall energy—signs and symptoms of biological aging. Simply put, the more trash, the “older” the brain.</a:t>
            </a:r>
          </a:p>
          <a:p>
            <a:r>
              <a:rPr lang="en-US"/>
              <a:t>So, can we get rid of trash? While there’s no brain shampoo, scientists have made a series of discoveries that show your body has powerful cleaning methods to literally take out the trash. We’ll talk about how your body can get rid of brain trash in just a bit.</a:t>
            </a:r>
          </a:p>
          <a:p>
            <a:br>
              <a:rPr lang="en-US"/>
            </a:br>
            <a:endParaRPr lang="en-US"/>
          </a:p>
        </p:txBody>
      </p:sp>
      <p:sp>
        <p:nvSpPr>
          <p:cNvPr id="5" name="Slide Number Placeholder 4">
            <a:extLst>
              <a:ext uri="{FF2B5EF4-FFF2-40B4-BE49-F238E27FC236}">
                <a16:creationId xmlns:a16="http://schemas.microsoft.com/office/drawing/2014/main" id="{F144D7F9-1CE9-4A94-ADC8-0CAC29B92B13}"/>
              </a:ext>
            </a:extLst>
          </p:cNvPr>
          <p:cNvSpPr>
            <a:spLocks noGrp="1"/>
          </p:cNvSpPr>
          <p:nvPr>
            <p:ph type="sldNum" sz="quarter" idx="5"/>
          </p:nvPr>
        </p:nvSpPr>
        <p:spPr/>
        <p:txBody>
          <a:bodyPr/>
          <a:lstStyle/>
          <a:p>
            <a:fld id="{F9CC64C5-72B8-48B3-9F32-B70947D2168E}" type="slidenum">
              <a:rPr lang="en-US" smtClean="0"/>
              <a:pPr/>
              <a:t>12</a:t>
            </a:fld>
            <a:endParaRPr lang="en-US"/>
          </a:p>
        </p:txBody>
      </p:sp>
      <p:sp>
        <p:nvSpPr>
          <p:cNvPr id="8" name="Slide Image Placeholder 7">
            <a:extLst>
              <a:ext uri="{FF2B5EF4-FFF2-40B4-BE49-F238E27FC236}">
                <a16:creationId xmlns:a16="http://schemas.microsoft.com/office/drawing/2014/main" id="{3B05EAAE-ADA8-4B50-830F-735692A43789}"/>
              </a:ext>
            </a:extLst>
          </p:cNvPr>
          <p:cNvSpPr>
            <a:spLocks noGrp="1" noRot="1" noChangeAspect="1"/>
          </p:cNvSpPr>
          <p:nvPr>
            <p:ph type="sldImg"/>
          </p:nvPr>
        </p:nvSpPr>
        <p:spPr>
          <a:xfrm>
            <a:off x="609600" y="534988"/>
            <a:ext cx="8288338" cy="4662487"/>
          </a:xfrm>
        </p:spPr>
      </p:sp>
    </p:spTree>
    <p:extLst>
      <p:ext uri="{BB962C8B-B14F-4D97-AF65-F5344CB8AC3E}">
        <p14:creationId xmlns:p14="http://schemas.microsoft.com/office/powerpoint/2010/main" val="1304785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Notes Placeholder 2"/>
          <p:cNvSpPr>
            <a:spLocks noGrp="1"/>
          </p:cNvSpPr>
          <p:nvPr>
            <p:ph type="body" idx="1"/>
          </p:nvPr>
        </p:nvSpPr>
        <p:spPr>
          <a:xfrm>
            <a:off x="951179" y="5611759"/>
            <a:ext cx="7605205" cy="6824253"/>
          </a:xfrm>
        </p:spPr>
        <p:txBody>
          <a:bodyPr/>
          <a:lstStyle/>
          <a:p>
            <a:r>
              <a:rPr lang="en-US"/>
              <a:t>The costs associated with dementia can be significant. In addition to medical costs, other areas of expenses may include caregiving, medication, and housing needs.</a:t>
            </a:r>
          </a:p>
          <a:p>
            <a:pPr defTabSz="1229381"/>
            <a:r>
              <a:rPr lang="en-US"/>
              <a:t>Let’s touch on some of the trends that are increasing the costs of dementia and Alzheimer’s.</a:t>
            </a:r>
          </a:p>
          <a:p>
            <a:pPr defTabSz="1229381">
              <a:spcAft>
                <a:spcPts val="579"/>
              </a:spcAft>
            </a:pPr>
            <a:r>
              <a:rPr lang="en-US"/>
              <a:t>According to the Alzheimer’s Association, people 65 and older survive an average of four to eight years after a diagnosis, yet some live as long as 20 years with the disease.</a:t>
            </a:r>
            <a:r>
              <a:rPr lang="en-US" baseline="30000"/>
              <a:t>1</a:t>
            </a:r>
          </a:p>
          <a:p>
            <a:pPr defTabSz="1229381">
              <a:spcBef>
                <a:spcPts val="0"/>
              </a:spcBef>
            </a:pPr>
            <a:r>
              <a:rPr lang="en-US"/>
              <a:t>Alzheimer’s Diagnoses are on the rise.</a:t>
            </a:r>
          </a:p>
          <a:p>
            <a:pPr marL="230509" indent="-230509">
              <a:spcBef>
                <a:spcPts val="0"/>
              </a:spcBef>
              <a:buFont typeface="Arial" panose="020B0604020202020204" pitchFamily="34" charset="0"/>
              <a:buChar char="•"/>
            </a:pPr>
            <a:r>
              <a:rPr lang="en-US"/>
              <a:t>2023 estimate for Americans living with Alzheimer’s: 6.7 million</a:t>
            </a:r>
            <a:r>
              <a:rPr lang="en-US" baseline="30000"/>
              <a:t>2</a:t>
            </a:r>
            <a:endParaRPr lang="en-US"/>
          </a:p>
          <a:p>
            <a:pPr marL="230509" indent="-230509">
              <a:spcBef>
                <a:spcPts val="0"/>
              </a:spcBef>
              <a:buFont typeface="Arial" panose="020B0604020202020204" pitchFamily="34" charset="0"/>
              <a:buChar char="•"/>
            </a:pPr>
            <a:r>
              <a:rPr lang="en-US"/>
              <a:t>2030 estimate: 8.5 million</a:t>
            </a:r>
            <a:r>
              <a:rPr lang="en-US" baseline="30000"/>
              <a:t>1</a:t>
            </a:r>
            <a:endParaRPr lang="en-US"/>
          </a:p>
          <a:p>
            <a:pPr marL="230509" indent="-230509">
              <a:spcBef>
                <a:spcPts val="0"/>
              </a:spcBef>
              <a:buFont typeface="Arial" panose="020B0604020202020204" pitchFamily="34" charset="0"/>
              <a:buChar char="•"/>
            </a:pPr>
            <a:r>
              <a:rPr lang="en-US"/>
              <a:t>2050 estimate: 12.7 million</a:t>
            </a:r>
            <a:r>
              <a:rPr lang="en-US" baseline="30000"/>
              <a:t>1</a:t>
            </a:r>
          </a:p>
          <a:p>
            <a:pPr defTabSz="1229381">
              <a:defRPr/>
            </a:pPr>
            <a:r>
              <a:rPr lang="en-US">
                <a:latin typeface="+mj-lt"/>
              </a:rPr>
              <a:t>To plan for your financial needs during the course of Alzheimer's disease, you'll need to consider all the costs you might face now and in the future. Since Alzheimer's is a progressive disease, the type and level of care needed will intensify over time.</a:t>
            </a:r>
            <a:endParaRPr lang="en-US"/>
          </a:p>
          <a:p>
            <a:r>
              <a:rPr lang="en-US"/>
              <a:t>The more financial planning that can be done soon after an Alzheimer’s diagnosis, the better prepared one will be for financial issues and expenses — especially while people can still make financial and caregiving decisions for themselves.</a:t>
            </a:r>
          </a:p>
          <a:p>
            <a:r>
              <a:rPr lang="en-US"/>
              <a:t>Concerning the cost of Alzheimer’s medications, one new drug, </a:t>
            </a:r>
            <a:r>
              <a:rPr lang="en-US" err="1"/>
              <a:t>Aduhelm</a:t>
            </a:r>
            <a:r>
              <a:rPr lang="en-US"/>
              <a:t>, is priced at approximately $28,000/year.</a:t>
            </a:r>
            <a:r>
              <a:rPr lang="en-US" baseline="30000"/>
              <a:t>3</a:t>
            </a:r>
            <a:r>
              <a:rPr lang="en-US"/>
              <a:t> Medicare typically covers 80% of the cost of medication. For just that one drug, patients would pay 20% of the cost—$5,600. Medicare has limited coverage for this medication to beneficiaries enrolled in clinical trials.</a:t>
            </a:r>
          </a:p>
          <a:p>
            <a:r>
              <a:rPr lang="en-US"/>
              <a:t>Next, we’ll look at potential caregiving and housing costs.</a:t>
            </a:r>
          </a:p>
          <a:p>
            <a:endParaRPr lang="en-US"/>
          </a:p>
          <a:p>
            <a:pPr algn="l" fontAlgn="base"/>
            <a:r>
              <a:rPr lang="en-US" sz="1000" baseline="30000">
                <a:solidFill>
                  <a:srgbClr val="212121"/>
                </a:solidFill>
              </a:rPr>
              <a:t>1</a:t>
            </a:r>
            <a:r>
              <a:rPr lang="en-US" sz="1000">
                <a:solidFill>
                  <a:srgbClr val="212121"/>
                </a:solidFill>
              </a:rPr>
              <a:t>Alzheimer's Disease and Dementia Life Expectancy, </a:t>
            </a:r>
            <a:r>
              <a:rPr lang="en-US" sz="1000" err="1">
                <a:solidFill>
                  <a:srgbClr val="212121"/>
                </a:solidFill>
              </a:rPr>
              <a:t>VeryWellHealth</a:t>
            </a:r>
            <a:r>
              <a:rPr lang="en-US" sz="1000">
                <a:solidFill>
                  <a:srgbClr val="212121"/>
                </a:solidFill>
              </a:rPr>
              <a:t>, 1/6/23</a:t>
            </a:r>
          </a:p>
          <a:p>
            <a:pPr defTabSz="877095">
              <a:spcBef>
                <a:spcPts val="0"/>
              </a:spcBef>
              <a:defRPr/>
            </a:pPr>
            <a:r>
              <a:rPr lang="en-US" sz="1000" baseline="30000"/>
              <a:t>2</a:t>
            </a:r>
            <a:r>
              <a:rPr lang="en-US" sz="1000"/>
              <a:t>Fox Business, 3/16/23</a:t>
            </a:r>
            <a:endParaRPr lang="en-US" sz="1000">
              <a:solidFill>
                <a:srgbClr val="212121"/>
              </a:solidFill>
            </a:endParaRPr>
          </a:p>
          <a:p>
            <a:pPr>
              <a:spcBef>
                <a:spcPts val="0"/>
              </a:spcBef>
            </a:pPr>
            <a:r>
              <a:rPr lang="en-US" sz="1000" baseline="30000">
                <a:solidFill>
                  <a:srgbClr val="212121"/>
                </a:solidFill>
              </a:rPr>
              <a:t>3</a:t>
            </a:r>
            <a:r>
              <a:rPr lang="en-US" sz="1000">
                <a:solidFill>
                  <a:srgbClr val="212121"/>
                </a:solidFill>
              </a:rPr>
              <a:t>Medicare Limits Coverage of Controversial New Alzheimer’s Drug, AARP, 4/8/22</a:t>
            </a:r>
            <a:endParaRPr lang="en-US"/>
          </a:p>
          <a:p>
            <a:endParaRPr lang="en-US"/>
          </a:p>
        </p:txBody>
      </p:sp>
      <p:sp>
        <p:nvSpPr>
          <p:cNvPr id="3" name="Slide Number Placeholder 2">
            <a:extLst>
              <a:ext uri="{FF2B5EF4-FFF2-40B4-BE49-F238E27FC236}">
                <a16:creationId xmlns:a16="http://schemas.microsoft.com/office/drawing/2014/main" id="{F9096F97-5514-40F3-AA51-4A46C28F63AE}"/>
              </a:ext>
            </a:extLst>
          </p:cNvPr>
          <p:cNvSpPr>
            <a:spLocks noGrp="1"/>
          </p:cNvSpPr>
          <p:nvPr>
            <p:ph type="sldNum" sz="quarter" idx="5"/>
          </p:nvPr>
        </p:nvSpPr>
        <p:spPr/>
        <p:txBody>
          <a:bodyPr/>
          <a:lstStyle/>
          <a:p>
            <a:fld id="{F9CC64C5-72B8-48B3-9F32-B70947D2168E}" type="slidenum">
              <a:rPr lang="en-US" smtClean="0"/>
              <a:pPr/>
              <a:t>13</a:t>
            </a:fld>
            <a:endParaRPr lang="en-US"/>
          </a:p>
        </p:txBody>
      </p:sp>
      <p:sp>
        <p:nvSpPr>
          <p:cNvPr id="6" name="Slide Image Placeholder 5">
            <a:extLst>
              <a:ext uri="{FF2B5EF4-FFF2-40B4-BE49-F238E27FC236}">
                <a16:creationId xmlns:a16="http://schemas.microsoft.com/office/drawing/2014/main" id="{68D0BD78-93C6-4381-90AB-24F30610A9DF}"/>
              </a:ext>
            </a:extLst>
          </p:cNvPr>
          <p:cNvSpPr>
            <a:spLocks noGrp="1" noRot="1" noChangeAspect="1"/>
          </p:cNvSpPr>
          <p:nvPr>
            <p:ph type="sldImg"/>
          </p:nvPr>
        </p:nvSpPr>
        <p:spPr>
          <a:xfrm>
            <a:off x="609600" y="534988"/>
            <a:ext cx="8288338" cy="4662487"/>
          </a:xfrm>
        </p:spPr>
      </p:sp>
    </p:spTree>
    <p:extLst>
      <p:ext uri="{BB962C8B-B14F-4D97-AF65-F5344CB8AC3E}">
        <p14:creationId xmlns:p14="http://schemas.microsoft.com/office/powerpoint/2010/main" val="228438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534988"/>
            <a:ext cx="8288338" cy="4662487"/>
          </a:xfrm>
        </p:spPr>
      </p:sp>
      <p:sp>
        <p:nvSpPr>
          <p:cNvPr id="3" name="Notes Placeholder 2"/>
          <p:cNvSpPr>
            <a:spLocks noGrp="1"/>
          </p:cNvSpPr>
          <p:nvPr>
            <p:ph type="body" idx="1"/>
          </p:nvPr>
        </p:nvSpPr>
        <p:spPr/>
        <p:txBody>
          <a:bodyPr/>
          <a:lstStyle/>
          <a:p>
            <a:r>
              <a:rPr lang="en-US"/>
              <a:t>Initially, a person with a dementia diagnosis can live independently. Often, care is provided by family and friends. </a:t>
            </a:r>
          </a:p>
          <a:p>
            <a:r>
              <a:rPr lang="en-US"/>
              <a:t>But as the disease progresses, full-time care from a home-health aid (a person hired to </a:t>
            </a:r>
            <a:r>
              <a:rPr lang="en-US" b="0" i="0">
                <a:solidFill>
                  <a:srgbClr val="111111"/>
                </a:solidFill>
                <a:effectLst/>
              </a:rPr>
              <a:t>help with basic daily activities and physical care, or require assistance with shopping, cooking, or paying bills</a:t>
            </a:r>
            <a:r>
              <a:rPr lang="en-US"/>
              <a:t>) may be needed.</a:t>
            </a:r>
          </a:p>
          <a:p>
            <a:pPr defTabSz="1229476">
              <a:defRPr/>
            </a:pPr>
            <a:r>
              <a:rPr lang="en-US"/>
              <a:t>[Review costs of home health aid]</a:t>
            </a:r>
          </a:p>
          <a:p>
            <a:r>
              <a:rPr lang="en-US"/>
              <a:t>During the middle stages of Alzheimer's, it becomes necessary to provide 24-hour supervision to keep the person with dementia safe. As the disease progresses into the late-stages, around-the-clock care requirements become more intensive.</a:t>
            </a:r>
          </a:p>
          <a:p>
            <a:r>
              <a:rPr lang="en-US"/>
              <a:t>Making the decision to move into long-term care, e.g., assisted-living or nursing-home care, may be very difficult, but it’s not always possible to continue providing the level of care needed at home. </a:t>
            </a:r>
          </a:p>
          <a:p>
            <a:r>
              <a:rPr lang="en-US"/>
              <a:t>Stats:</a:t>
            </a:r>
          </a:p>
          <a:p>
            <a:pPr marL="164480" indent="-164480">
              <a:buFont typeface="Arial" panose="020B0604020202020204" pitchFamily="34" charset="0"/>
              <a:buChar char="•"/>
            </a:pPr>
            <a:r>
              <a:rPr lang="en-US" b="0" i="0">
                <a:solidFill>
                  <a:srgbClr val="333333"/>
                </a:solidFill>
                <a:effectLst/>
                <a:latin typeface="Guardian TextSans Web"/>
              </a:rPr>
              <a:t>Among the 1.2 to 1.4 million long-stay residents in the US, at least two-thirds are estimated to have Alzheimer’s disease and related dementias</a:t>
            </a:r>
            <a:r>
              <a:rPr lang="en-US" b="0" i="0" baseline="30000">
                <a:solidFill>
                  <a:srgbClr val="333333"/>
                </a:solidFill>
                <a:effectLst/>
                <a:latin typeface="Guardian TextSans Web"/>
              </a:rPr>
              <a:t>1</a:t>
            </a:r>
            <a:endParaRPr lang="en-US" b="0" i="0" u="none" strike="noStrike" baseline="30000">
              <a:solidFill>
                <a:srgbClr val="9E1F63"/>
              </a:solidFill>
              <a:effectLst/>
              <a:latin typeface="Guardian TextSans Web"/>
            </a:endParaRPr>
          </a:p>
          <a:p>
            <a:pPr marL="164480" indent="-164480">
              <a:buFont typeface="Arial" panose="020B0604020202020204" pitchFamily="34" charset="0"/>
              <a:buChar char="•"/>
            </a:pPr>
            <a:r>
              <a:rPr lang="en-US" b="0" i="0">
                <a:solidFill>
                  <a:srgbClr val="333333"/>
                </a:solidFill>
                <a:effectLst/>
                <a:latin typeface="Guardian TextSans Web"/>
              </a:rPr>
              <a:t>Among new nursing home admissions, which are commonly precipitated by hospitalization, more than 40% of the patients are estimated to have Alzheimer disease and related dementias or cognitive impairment</a:t>
            </a:r>
            <a:r>
              <a:rPr lang="en-US" b="0" i="0" baseline="30000">
                <a:solidFill>
                  <a:srgbClr val="333333"/>
                </a:solidFill>
                <a:effectLst/>
                <a:latin typeface="Guardian TextSans Web"/>
              </a:rPr>
              <a:t>1</a:t>
            </a:r>
          </a:p>
          <a:p>
            <a:pPr marL="164480" indent="-164480">
              <a:buFont typeface="Arial" panose="020B0604020202020204" pitchFamily="34" charset="0"/>
              <a:buChar char="•"/>
            </a:pPr>
            <a:endParaRPr lang="en-US"/>
          </a:p>
          <a:p>
            <a:r>
              <a:rPr lang="en-US" baseline="30000"/>
              <a:t>1</a:t>
            </a:r>
            <a:r>
              <a:rPr lang="en-US"/>
              <a:t> Risk of Discharge to Lower-Quality Nursing Homes Among Hospitalized Older Adults With Alzheimer Disease and Related Dementias, </a:t>
            </a:r>
            <a:r>
              <a:rPr lang="en-US" b="0" i="0">
                <a:solidFill>
                  <a:srgbClr val="111111"/>
                </a:solidFill>
                <a:effectLst/>
                <a:latin typeface="-apple-system"/>
              </a:rPr>
              <a:t>Journal of the American Medical Association, 2/8/23</a:t>
            </a:r>
            <a:endParaRPr lang="en-US"/>
          </a:p>
          <a:p>
            <a:endParaRPr lang="en-US"/>
          </a:p>
          <a:p>
            <a:r>
              <a:rPr lang="en-US"/>
              <a:t>[Review costs of assisted living, nursing home, and memory care costs]</a:t>
            </a:r>
          </a:p>
        </p:txBody>
      </p:sp>
      <p:sp>
        <p:nvSpPr>
          <p:cNvPr id="5" name="Slide Number Placeholder 4">
            <a:extLst>
              <a:ext uri="{FF2B5EF4-FFF2-40B4-BE49-F238E27FC236}">
                <a16:creationId xmlns:a16="http://schemas.microsoft.com/office/drawing/2014/main" id="{6AFAEBB8-A6EF-4905-B06B-065D595BD12C}"/>
              </a:ext>
            </a:extLst>
          </p:cNvPr>
          <p:cNvSpPr>
            <a:spLocks noGrp="1"/>
          </p:cNvSpPr>
          <p:nvPr>
            <p:ph type="sldNum" sz="quarter" idx="5"/>
          </p:nvPr>
        </p:nvSpPr>
        <p:spPr/>
        <p:txBody>
          <a:bodyPr/>
          <a:lstStyle/>
          <a:p>
            <a:pPr>
              <a:defRPr/>
            </a:pPr>
            <a:fld id="{F9CC64C5-72B8-48B3-9F32-B70947D2168E}" type="slidenum">
              <a:rPr lang="en-US" smtClean="0"/>
              <a:pPr>
                <a:defRPr/>
              </a:pPr>
              <a:t>14</a:t>
            </a:fld>
            <a:endParaRPr lang="en-US"/>
          </a:p>
        </p:txBody>
      </p:sp>
    </p:spTree>
    <p:extLst>
      <p:ext uri="{BB962C8B-B14F-4D97-AF65-F5344CB8AC3E}">
        <p14:creationId xmlns:p14="http://schemas.microsoft.com/office/powerpoint/2010/main" val="2390006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534988"/>
            <a:ext cx="8288338" cy="4662487"/>
          </a:xfrm>
        </p:spPr>
      </p:sp>
      <p:sp>
        <p:nvSpPr>
          <p:cNvPr id="3" name="Notes Placeholder 2"/>
          <p:cNvSpPr>
            <a:spLocks noGrp="1"/>
          </p:cNvSpPr>
          <p:nvPr>
            <p:ph type="body" idx="1"/>
          </p:nvPr>
        </p:nvSpPr>
        <p:spPr/>
        <p:txBody>
          <a:bodyPr/>
          <a:lstStyle/>
          <a:p>
            <a:r>
              <a:rPr lang="en-US" b="1">
                <a:latin typeface="+mj-lt"/>
              </a:rPr>
              <a:t>Medicare</a:t>
            </a:r>
            <a:r>
              <a:rPr lang="en-US">
                <a:latin typeface="+mj-lt"/>
              </a:rPr>
              <a:t> covers up to 100 days of "skilled nursing care" per illness, but there are a number of requirements that must be met before the nursing home stay will be covered. The result of these requirements is that Medicare recipients are often discharged from a nursing home before they are ready.</a:t>
            </a:r>
            <a:r>
              <a:rPr lang="en-US" baseline="30000">
                <a:latin typeface="+mj-lt"/>
              </a:rPr>
              <a:t>1</a:t>
            </a:r>
          </a:p>
          <a:p>
            <a:r>
              <a:rPr lang="en-US">
                <a:latin typeface="+mj-lt"/>
              </a:rPr>
              <a:t>Medicare does not cover the costs of long-term stays in nursing homes.</a:t>
            </a:r>
            <a:r>
              <a:rPr lang="en-US" baseline="30000">
                <a:latin typeface="+mj-lt"/>
              </a:rPr>
              <a:t>1</a:t>
            </a:r>
          </a:p>
          <a:p>
            <a:r>
              <a:rPr lang="en-US" b="1">
                <a:latin typeface="+mj-lt"/>
              </a:rPr>
              <a:t>Medicaid</a:t>
            </a:r>
            <a:r>
              <a:rPr lang="en-US">
                <a:latin typeface="+mj-lt"/>
              </a:rPr>
              <a:t> may pay for nursing-home care. In all 50 states and the District of Columbia, Medicaid will pay for nursing-home care for persons who require that level of care and meet the program’s financial eligibility requirements. Be aware that the financial requirements and the level-of-care requirements vary based on the state. </a:t>
            </a:r>
          </a:p>
          <a:p>
            <a:r>
              <a:rPr lang="en-US">
                <a:latin typeface="+mj-lt"/>
              </a:rPr>
              <a:t>Furthering the complexity is that the financial requirements change based on the marital status of the Medicaid beneficiary/applicant. For those who are eligible and meet the income and asset limits, Medicaid will pay for the complete cost of nursing-home care, including room and board. Medicaid generally requires a person exhaust most of their assets before it kicks in. </a:t>
            </a:r>
            <a:r>
              <a:rPr lang="en-US" b="0" i="0">
                <a:solidFill>
                  <a:srgbClr val="111111"/>
                </a:solidFill>
                <a:effectLst/>
                <a:latin typeface="SourceSansPro"/>
              </a:rPr>
              <a:t>Medicaid is a form of welfare—or at least that’s how it began. So to be eligible, you must become “impoverished” under the program’s guidelines.</a:t>
            </a:r>
            <a:endParaRPr lang="en-US">
              <a:latin typeface="+mj-lt"/>
            </a:endParaRPr>
          </a:p>
          <a:p>
            <a:r>
              <a:rPr lang="en-US">
                <a:latin typeface="+mj-lt"/>
              </a:rPr>
              <a:t>Medicaid will cover this cost on an ongoing, long-term basis for however long that level of care is required, even if it is required for the remainder of one’s life.</a:t>
            </a:r>
            <a:r>
              <a:rPr lang="en-US" baseline="30000">
                <a:latin typeface="+mj-lt"/>
              </a:rPr>
              <a:t>2</a:t>
            </a:r>
          </a:p>
          <a:p>
            <a:endParaRPr lang="en-US" baseline="30000">
              <a:latin typeface="+mj-lt"/>
            </a:endParaRPr>
          </a:p>
          <a:p>
            <a:r>
              <a:rPr lang="en-US" sz="1000" baseline="30000"/>
              <a:t>1</a:t>
            </a:r>
            <a:r>
              <a:rPr lang="en-US" sz="1000"/>
              <a:t>Medicare's Limited Nursing Home Coverage, </a:t>
            </a:r>
            <a:r>
              <a:rPr lang="en-US" sz="1000" err="1"/>
              <a:t>ElderLawAnswers</a:t>
            </a:r>
            <a:r>
              <a:rPr lang="en-US" sz="1000"/>
              <a:t>, 1/7/22</a:t>
            </a:r>
          </a:p>
          <a:p>
            <a:r>
              <a:rPr lang="en-US" sz="1000" baseline="30000"/>
              <a:t>2</a:t>
            </a:r>
            <a:r>
              <a:rPr lang="en-US" sz="1000"/>
              <a:t>Medicaid Coverage of Nursing Home Care | When, Where and How Much They Pay, American Council on Aging, 12/26/22</a:t>
            </a:r>
          </a:p>
        </p:txBody>
      </p:sp>
      <p:sp>
        <p:nvSpPr>
          <p:cNvPr id="5" name="Slide Number Placeholder 4">
            <a:extLst>
              <a:ext uri="{FF2B5EF4-FFF2-40B4-BE49-F238E27FC236}">
                <a16:creationId xmlns:a16="http://schemas.microsoft.com/office/drawing/2014/main" id="{7823D77E-ACA8-405A-9DCF-B394460E02A0}"/>
              </a:ext>
            </a:extLst>
          </p:cNvPr>
          <p:cNvSpPr>
            <a:spLocks noGrp="1"/>
          </p:cNvSpPr>
          <p:nvPr>
            <p:ph type="sldNum" sz="quarter" idx="5"/>
          </p:nvPr>
        </p:nvSpPr>
        <p:spPr/>
        <p:txBody>
          <a:bodyPr/>
          <a:lstStyle/>
          <a:p>
            <a:pPr>
              <a:defRPr/>
            </a:pPr>
            <a:fld id="{F9CC64C5-72B8-48B3-9F32-B70947D2168E}" type="slidenum">
              <a:rPr lang="en-US" smtClean="0"/>
              <a:pPr>
                <a:defRPr/>
              </a:pPr>
              <a:t>15</a:t>
            </a:fld>
            <a:endParaRPr lang="en-US"/>
          </a:p>
        </p:txBody>
      </p:sp>
    </p:spTree>
    <p:extLst>
      <p:ext uri="{BB962C8B-B14F-4D97-AF65-F5344CB8AC3E}">
        <p14:creationId xmlns:p14="http://schemas.microsoft.com/office/powerpoint/2010/main" val="474340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534988"/>
            <a:ext cx="8288338" cy="4662487"/>
          </a:xfrm>
        </p:spPr>
      </p:sp>
      <p:sp>
        <p:nvSpPr>
          <p:cNvPr id="3" name="Notes Placeholder 2"/>
          <p:cNvSpPr>
            <a:spLocks noGrp="1"/>
          </p:cNvSpPr>
          <p:nvPr>
            <p:ph type="body" idx="1"/>
          </p:nvPr>
        </p:nvSpPr>
        <p:spPr>
          <a:xfrm>
            <a:off x="951179" y="5611761"/>
            <a:ext cx="7605205" cy="6599494"/>
          </a:xfrm>
        </p:spPr>
        <p:txBody>
          <a:bodyPr/>
          <a:lstStyle/>
          <a:p>
            <a:pPr algn="l"/>
            <a:r>
              <a:rPr lang="en-US" b="0" i="0">
                <a:solidFill>
                  <a:srgbClr val="37383D"/>
                </a:solidFill>
                <a:effectLst/>
              </a:rPr>
              <a:t>The total lifetime cost of care for someone with dementia is estimated at $392,874 in 2021 dollars.</a:t>
            </a:r>
            <a:r>
              <a:rPr lang="en-US" b="0" i="0" baseline="30000">
                <a:solidFill>
                  <a:srgbClr val="37383D"/>
                </a:solidFill>
                <a:effectLst/>
              </a:rPr>
              <a:t>1</a:t>
            </a:r>
          </a:p>
          <a:p>
            <a:pPr algn="l"/>
            <a:r>
              <a:rPr lang="en-US" b="0" i="0">
                <a:solidFill>
                  <a:srgbClr val="37383D"/>
                </a:solidFill>
                <a:effectLst/>
              </a:rPr>
              <a:t>These costs may include:</a:t>
            </a:r>
          </a:p>
          <a:p>
            <a:pPr marL="307370" indent="-307370">
              <a:buFont typeface="+mj-lt"/>
              <a:buAutoNum type="arabicPeriod"/>
            </a:pPr>
            <a:r>
              <a:rPr lang="en-US" b="0" i="0">
                <a:solidFill>
                  <a:srgbClr val="383838"/>
                </a:solidFill>
                <a:effectLst/>
              </a:rPr>
              <a:t>Medical expenses: This includes doctor's visits, hospitalizations, and medication costs.</a:t>
            </a:r>
          </a:p>
          <a:p>
            <a:pPr marL="307370" indent="-307370">
              <a:buFont typeface="+mj-lt"/>
              <a:buAutoNum type="arabicPeriod"/>
            </a:pPr>
            <a:r>
              <a:rPr lang="en-US" b="0" i="0">
                <a:solidFill>
                  <a:srgbClr val="383838"/>
                </a:solidFill>
                <a:effectLst/>
              </a:rPr>
              <a:t>Caregiving costs: Dementia patients often require round-the-clock care, which can be provided either by family members or professional caregivers. This can be a significant expense, particularly if the patient requires skilled nursing care.</a:t>
            </a:r>
          </a:p>
          <a:p>
            <a:pPr marL="307370" indent="-307370">
              <a:buFont typeface="+mj-lt"/>
              <a:buAutoNum type="arabicPeriod"/>
            </a:pPr>
            <a:r>
              <a:rPr lang="en-US" b="0" i="0">
                <a:solidFill>
                  <a:srgbClr val="383838"/>
                </a:solidFill>
                <a:effectLst/>
              </a:rPr>
              <a:t>Home modifications: As the disease progresses, patients may require modifications to their home to make it safer and more accessible. These modifications can include installing handrails, wheelchair ramps, and stairlifts.</a:t>
            </a:r>
          </a:p>
          <a:p>
            <a:pPr marL="307370" indent="-307370">
              <a:buFont typeface="+mj-lt"/>
              <a:buAutoNum type="arabicPeriod"/>
            </a:pPr>
            <a:r>
              <a:rPr lang="en-US" b="0" i="0">
                <a:solidFill>
                  <a:srgbClr val="383838"/>
                </a:solidFill>
                <a:effectLst/>
              </a:rPr>
              <a:t>Lost income: Caregivers may need to reduce their work hours or stop working altogether to care for their loved ones with dementia. This can result in a significant loss of income.</a:t>
            </a:r>
          </a:p>
          <a:p>
            <a:pPr marL="307370" indent="-307370">
              <a:buFont typeface="+mj-lt"/>
              <a:buAutoNum type="arabicPeriod"/>
            </a:pPr>
            <a:r>
              <a:rPr lang="en-US" b="0" i="0">
                <a:solidFill>
                  <a:srgbClr val="383838"/>
                </a:solidFill>
                <a:effectLst/>
              </a:rPr>
              <a:t>Legal and financial fees: As the disease progresses, patients may become unable to manage their own affairs. This can lead to legal and financial issues that require the assistance of an attorney or financial professional.</a:t>
            </a:r>
          </a:p>
          <a:p>
            <a:pPr marL="307370" indent="-307370">
              <a:buFont typeface="+mj-lt"/>
              <a:buAutoNum type="arabicPeriod"/>
            </a:pPr>
            <a:r>
              <a:rPr lang="en-US" b="0" i="0">
                <a:solidFill>
                  <a:srgbClr val="383838"/>
                </a:solidFill>
                <a:effectLst/>
              </a:rPr>
              <a:t>Hospice and end-of-life care: In the later stages of dementia, patients may require hospice or end-of-life care. These services can be expensive and may not be covered by insurance.</a:t>
            </a:r>
          </a:p>
          <a:p>
            <a:r>
              <a:rPr lang="en-US" b="0" i="0">
                <a:solidFill>
                  <a:srgbClr val="383838"/>
                </a:solidFill>
                <a:effectLst/>
              </a:rPr>
              <a:t>From a financial standpoint, </a:t>
            </a:r>
            <a:r>
              <a:rPr lang="en-US">
                <a:solidFill>
                  <a:srgbClr val="383838"/>
                </a:solidFill>
              </a:rPr>
              <a:t>o</a:t>
            </a:r>
            <a:r>
              <a:rPr lang="en-US" b="0" i="0">
                <a:solidFill>
                  <a:srgbClr val="383838"/>
                </a:solidFill>
                <a:effectLst/>
              </a:rPr>
              <a:t>bviously, we’d all love to say there are things we can do to eliminate the risk of dementia, Alzheimer’s, and mental decline. </a:t>
            </a:r>
            <a:r>
              <a:rPr lang="en-US">
                <a:solidFill>
                  <a:srgbClr val="383838"/>
                </a:solidFill>
              </a:rPr>
              <a:t>While that may not be practical, I think we can all agree that if we could postpone the age at which it occurs, it would impact this number and, beyond the number, our quality of life. If there’s anything we can do to maintain a healthy brain as long as we can, we should be interested in doing that.</a:t>
            </a:r>
          </a:p>
          <a:p>
            <a:pPr algn="l"/>
            <a:r>
              <a:rPr lang="en-US" b="1">
                <a:solidFill>
                  <a:srgbClr val="383838"/>
                </a:solidFill>
                <a:latin typeface="-apple-system"/>
              </a:rPr>
              <a:t>There </a:t>
            </a:r>
            <a:r>
              <a:rPr lang="en-US" b="1" i="0">
                <a:solidFill>
                  <a:srgbClr val="383838"/>
                </a:solidFill>
                <a:effectLst/>
                <a:latin typeface="-apple-system"/>
              </a:rPr>
              <a:t>are steps you can take to prepare for the potential costs of cognitive decline for you or a loved one:</a:t>
            </a:r>
          </a:p>
          <a:p>
            <a:pPr marL="219283" indent="-219283">
              <a:buFont typeface="+mj-lt"/>
              <a:buAutoNum type="arabicPeriod"/>
            </a:pPr>
            <a:r>
              <a:rPr lang="en-US" b="0" i="0">
                <a:solidFill>
                  <a:srgbClr val="383838"/>
                </a:solidFill>
                <a:effectLst/>
                <a:latin typeface="-apple-system"/>
              </a:rPr>
              <a:t>Start planning early: Even if you don't have a family history of the disease, it's important to start thinking about the potential costs associated with it</a:t>
            </a:r>
          </a:p>
          <a:p>
            <a:pPr marL="219283" indent="-219283">
              <a:buFont typeface="+mj-lt"/>
              <a:buAutoNum type="arabicPeriod"/>
            </a:pPr>
            <a:r>
              <a:rPr lang="en-US" b="0" i="0">
                <a:solidFill>
                  <a:srgbClr val="383838"/>
                </a:solidFill>
                <a:effectLst/>
                <a:latin typeface="-apple-system"/>
              </a:rPr>
              <a:t>Consider long-term care insurance: Long-term care insurance can help cover the costs of care if you develop dementia and need assistance with daily living activities</a:t>
            </a:r>
          </a:p>
          <a:p>
            <a:pPr marL="219283" indent="-219283">
              <a:buFont typeface="+mj-lt"/>
              <a:buAutoNum type="arabicPeriod"/>
            </a:pPr>
            <a:r>
              <a:rPr lang="en-US" b="0" i="0">
                <a:solidFill>
                  <a:srgbClr val="383838"/>
                </a:solidFill>
                <a:effectLst/>
                <a:latin typeface="-apple-system"/>
              </a:rPr>
              <a:t>Consider setting up a trust: A trust can help protect your assets and ensure that they’re used to pay for your care if you develop dementia</a:t>
            </a:r>
          </a:p>
          <a:p>
            <a:pPr marL="219283" indent="-219283">
              <a:buFont typeface="+mj-lt"/>
              <a:buAutoNum type="arabicPeriod"/>
            </a:pPr>
            <a:r>
              <a:rPr lang="en-US" b="0" i="0">
                <a:solidFill>
                  <a:srgbClr val="383838"/>
                </a:solidFill>
                <a:effectLst/>
                <a:latin typeface="-apple-system"/>
              </a:rPr>
              <a:t>Consult with a financial professional: A financial professional can help you develop a plan to pay for the costs of dementia. They can also help you explore investment options and create a retirement plan that considers potential costs of dementia.</a:t>
            </a:r>
          </a:p>
          <a:p>
            <a:pPr marL="219283" indent="-219283">
              <a:buFont typeface="+mj-lt"/>
              <a:buAutoNum type="arabicPeriod"/>
            </a:pPr>
            <a:r>
              <a:rPr lang="en-US">
                <a:solidFill>
                  <a:srgbClr val="383838"/>
                </a:solidFill>
                <a:latin typeface="-apple-system"/>
              </a:rPr>
              <a:t>A financial professional or an elder law attorney can help you setup documents that may be needed, such as a durable power of attorney, trusts, a living will, and a durable power of attorney for healthcare.</a:t>
            </a:r>
            <a:endParaRPr lang="en-US" b="0" i="0">
              <a:solidFill>
                <a:srgbClr val="383838"/>
              </a:solidFill>
              <a:effectLst/>
              <a:latin typeface="-apple-system"/>
            </a:endParaRPr>
          </a:p>
          <a:p>
            <a:pPr marL="219283" indent="-219283">
              <a:buFont typeface="+mj-lt"/>
              <a:buAutoNum type="arabicPeriod"/>
            </a:pPr>
            <a:r>
              <a:rPr lang="en-US" b="0" i="0">
                <a:solidFill>
                  <a:srgbClr val="383838"/>
                </a:solidFill>
                <a:effectLst/>
                <a:latin typeface="-apple-system"/>
              </a:rPr>
              <a:t>Talk with your loved ones: Have open and honest conversations with your loved ones about your plans for dementia. They can provide support and help ensure that your wishes are followed.</a:t>
            </a:r>
            <a:endParaRPr lang="en-US" b="0" i="0">
              <a:solidFill>
                <a:srgbClr val="383838"/>
              </a:solidFill>
              <a:effectLst/>
            </a:endParaRPr>
          </a:p>
          <a:p>
            <a:pPr defTabSz="1229476">
              <a:defRPr/>
            </a:pPr>
            <a:r>
              <a:rPr lang="en-US" sz="1000" baseline="30000"/>
              <a:t>1</a:t>
            </a:r>
            <a:r>
              <a:rPr lang="en-US" sz="1000"/>
              <a:t>Source: 2023 Alzheimer’s Disease Facts and Figures Report: At a Glance Statistics</a:t>
            </a:r>
            <a:r>
              <a:rPr lang="en-US" sz="1000">
                <a:solidFill>
                  <a:srgbClr val="37383D"/>
                </a:solidFill>
              </a:rPr>
              <a:t>, Alzheimer’s Association, 2023</a:t>
            </a:r>
            <a:endParaRPr lang="en-US" sz="1000">
              <a:solidFill>
                <a:srgbClr val="000000"/>
              </a:solidFill>
            </a:endParaRPr>
          </a:p>
          <a:p>
            <a:pPr algn="l"/>
            <a:endParaRPr lang="en-US" b="0" i="0">
              <a:solidFill>
                <a:srgbClr val="37383D"/>
              </a:solidFill>
              <a:effectLst/>
            </a:endParaRPr>
          </a:p>
          <a:p>
            <a:endParaRPr lang="en-US"/>
          </a:p>
        </p:txBody>
      </p:sp>
      <p:sp>
        <p:nvSpPr>
          <p:cNvPr id="5" name="Slide Number Placeholder 4">
            <a:extLst>
              <a:ext uri="{FF2B5EF4-FFF2-40B4-BE49-F238E27FC236}">
                <a16:creationId xmlns:a16="http://schemas.microsoft.com/office/drawing/2014/main" id="{3B5AE0CD-ED74-45C1-A6A0-4A0AE970AF99}"/>
              </a:ext>
            </a:extLst>
          </p:cNvPr>
          <p:cNvSpPr>
            <a:spLocks noGrp="1"/>
          </p:cNvSpPr>
          <p:nvPr>
            <p:ph type="sldNum" sz="quarter" idx="5"/>
          </p:nvPr>
        </p:nvSpPr>
        <p:spPr/>
        <p:txBody>
          <a:bodyPr/>
          <a:lstStyle/>
          <a:p>
            <a:pPr>
              <a:defRPr/>
            </a:pPr>
            <a:fld id="{F9CC64C5-72B8-48B3-9F32-B70947D2168E}" type="slidenum">
              <a:rPr lang="en-US" smtClean="0"/>
              <a:pPr>
                <a:defRPr/>
              </a:pPr>
              <a:t>16</a:t>
            </a:fld>
            <a:endParaRPr lang="en-US"/>
          </a:p>
        </p:txBody>
      </p:sp>
    </p:spTree>
    <p:extLst>
      <p:ext uri="{BB962C8B-B14F-4D97-AF65-F5344CB8AC3E}">
        <p14:creationId xmlns:p14="http://schemas.microsoft.com/office/powerpoint/2010/main" val="1844908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534988"/>
            <a:ext cx="8288338" cy="4662487"/>
          </a:xfrm>
        </p:spPr>
      </p:sp>
      <p:sp>
        <p:nvSpPr>
          <p:cNvPr id="3" name="Notes Placeholder 2"/>
          <p:cNvSpPr>
            <a:spLocks noGrp="1"/>
          </p:cNvSpPr>
          <p:nvPr>
            <p:ph type="body" idx="1"/>
          </p:nvPr>
        </p:nvSpPr>
        <p:spPr/>
        <p:txBody>
          <a:bodyPr/>
          <a:lstStyle/>
          <a:p>
            <a:pPr defTabSz="1229476">
              <a:defRPr/>
            </a:pPr>
            <a:r>
              <a:rPr lang="en-US">
                <a:solidFill>
                  <a:srgbClr val="383838"/>
                </a:solidFill>
              </a:rPr>
              <a:t>Our brains do change as we age. And our mental functioning changes, too. A youthful brain is more focused, can learn and retain more information, and is more resilient to many conditions. </a:t>
            </a:r>
          </a:p>
          <a:p>
            <a:pPr defTabSz="1229476">
              <a:defRPr/>
            </a:pPr>
            <a:r>
              <a:rPr lang="en-US">
                <a:solidFill>
                  <a:srgbClr val="383838"/>
                </a:solidFill>
              </a:rPr>
              <a:t>The average human brain shrinks by approximately 5 percent per decade after the age of forty. As you might imagine, a shrinking and shriveling brain can have a devastating impact on memory, focus, and productivity.</a:t>
            </a:r>
          </a:p>
          <a:p>
            <a:pPr defTabSz="1229476">
              <a:defRPr/>
            </a:pPr>
            <a:r>
              <a:rPr lang="en-US">
                <a:solidFill>
                  <a:srgbClr val="383838"/>
                </a:solidFill>
              </a:rPr>
              <a:t>Why’s that important to your lifestyle? Think about some of the things you enjoy. (Read some of the bullets). To enjoy these things, you’ll need a healthy brain. Trying to do these things with an unhealthy brain would be challenging.</a:t>
            </a:r>
          </a:p>
          <a:p>
            <a:pPr defTabSz="1229476">
              <a:defRPr/>
            </a:pPr>
            <a:r>
              <a:rPr lang="en-US">
                <a:ea typeface="Times New Roman" panose="02020603050405020304" pitchFamily="18" charset="0"/>
              </a:rPr>
              <a:t>Next, we’ll talk about how you can age-proof your brain.</a:t>
            </a:r>
            <a:endParaRPr lang="en-US">
              <a:solidFill>
                <a:srgbClr val="383838"/>
              </a:solidFill>
            </a:endParaRPr>
          </a:p>
          <a:p>
            <a:pPr defTabSz="1229476">
              <a:defRPr/>
            </a:pPr>
            <a:endParaRPr lang="en-US">
              <a:solidFill>
                <a:srgbClr val="383838"/>
              </a:solidFill>
            </a:endParaRPr>
          </a:p>
          <a:p>
            <a:r>
              <a:rPr lang="en-US" b="1" i="1" u="sng"/>
              <a:t>[Optional: A healthy brain has:</a:t>
            </a:r>
          </a:p>
          <a:p>
            <a:pPr marL="230524" indent="-230524">
              <a:buFont typeface="Arial" panose="020B0604020202020204" pitchFamily="34" charset="0"/>
              <a:buChar char="•"/>
            </a:pPr>
            <a:r>
              <a:rPr lang="en-US"/>
              <a:t>Full and plump (not shrinking) size: </a:t>
            </a:r>
            <a:r>
              <a:rPr lang="en-US">
                <a:ea typeface="Times New Roman" panose="02020603050405020304" pitchFamily="18" charset="0"/>
              </a:rPr>
              <a:t>A shrinking brain loses functionality and is at risk of a long list of disorders. Think of your brain cells like tires: they need to be full to function.</a:t>
            </a:r>
            <a:endParaRPr lang="en-US"/>
          </a:p>
          <a:p>
            <a:pPr marL="230524" indent="-230524">
              <a:buFont typeface="Arial" panose="020B0604020202020204" pitchFamily="34" charset="0"/>
              <a:buChar char="•"/>
            </a:pPr>
            <a:r>
              <a:rPr lang="en-US"/>
              <a:t>Minimal brain trash: T</a:t>
            </a:r>
            <a:r>
              <a:rPr lang="en-US">
                <a:ea typeface="Times New Roman" panose="02020603050405020304" pitchFamily="18" charset="0"/>
              </a:rPr>
              <a:t>rash buildup interferes with your brain cells’ ability to communicate with each other, eventually causing the cells to shrink and die.</a:t>
            </a:r>
            <a:endParaRPr lang="en-US"/>
          </a:p>
          <a:p>
            <a:pPr marL="230524" indent="-230524">
              <a:buFont typeface="Arial" panose="020B0604020202020204" pitchFamily="34" charset="0"/>
              <a:buChar char="•"/>
            </a:pPr>
            <a:r>
              <a:rPr lang="en-US"/>
              <a:t>Lots of connections: </a:t>
            </a:r>
            <a:r>
              <a:rPr lang="en-US">
                <a:ea typeface="Times New Roman" panose="02020603050405020304" pitchFamily="18" charset="0"/>
              </a:rPr>
              <a:t>The keys to a healthy, youthful brain lie in the brain’s connections with the rest of the body.]</a:t>
            </a:r>
          </a:p>
          <a:p>
            <a:endParaRPr lang="en-US"/>
          </a:p>
          <a:p>
            <a:r>
              <a:rPr lang="en-US" b="1" i="1" u="sng"/>
              <a:t>[Optional: A way to tie in MIT </a:t>
            </a:r>
            <a:r>
              <a:rPr lang="en-US" b="1" i="1" u="sng" err="1"/>
              <a:t>AgeLab</a:t>
            </a:r>
            <a:r>
              <a:rPr lang="en-US" b="1" i="1" u="sng"/>
              <a:t>.</a:t>
            </a:r>
          </a:p>
          <a:p>
            <a:r>
              <a:rPr lang="en-US"/>
              <a:t>The MIT </a:t>
            </a:r>
            <a:r>
              <a:rPr lang="en-US" err="1"/>
              <a:t>AgeLab</a:t>
            </a:r>
            <a:r>
              <a:rPr lang="en-US"/>
              <a:t> says the 3 factors for successful aging are:</a:t>
            </a:r>
          </a:p>
          <a:p>
            <a:pPr marL="307370" indent="-307370">
              <a:buFont typeface="+mj-lt"/>
              <a:buAutoNum type="arabicPeriod"/>
            </a:pPr>
            <a:r>
              <a:rPr lang="en-US"/>
              <a:t>Physical resources (health)</a:t>
            </a:r>
          </a:p>
          <a:p>
            <a:pPr marL="307370" indent="-307370">
              <a:buFont typeface="+mj-lt"/>
              <a:buAutoNum type="arabicPeriod"/>
            </a:pPr>
            <a:r>
              <a:rPr lang="en-US"/>
              <a:t>Financial resources (money)</a:t>
            </a:r>
          </a:p>
          <a:p>
            <a:pPr marL="307370" indent="-307370">
              <a:buFont typeface="+mj-lt"/>
              <a:buAutoNum type="arabicPeriod"/>
            </a:pPr>
            <a:r>
              <a:rPr lang="en-US"/>
              <a:t>Social resources (friends and family)</a:t>
            </a:r>
          </a:p>
          <a:p>
            <a:pPr marL="307370" indent="-307370">
              <a:buFont typeface="+mj-lt"/>
              <a:buAutoNum type="arabicPeriod"/>
            </a:pPr>
            <a:endParaRPr lang="en-US"/>
          </a:p>
          <a:p>
            <a:r>
              <a:rPr lang="en-US"/>
              <a:t>An unhealthy brain will sap all three of these. It will not only cost you financially; it’s also going to rob us of our quality of life.</a:t>
            </a:r>
          </a:p>
          <a:p>
            <a:r>
              <a:rPr lang="en-US"/>
              <a:t>The good news is there are things we can do to help keep our brains healthy. Let’s talk about that next.]</a:t>
            </a:r>
          </a:p>
          <a:p>
            <a:pPr defTabSz="1229476">
              <a:defRPr/>
            </a:pPr>
            <a:endParaRPr lang="en-US">
              <a:solidFill>
                <a:srgbClr val="383838"/>
              </a:solidFill>
            </a:endParaRPr>
          </a:p>
          <a:p>
            <a:pPr defTabSz="1229476">
              <a:defRPr/>
            </a:pPr>
            <a:endParaRPr lang="en-US">
              <a:solidFill>
                <a:srgbClr val="383838"/>
              </a:solidFill>
            </a:endParaRPr>
          </a:p>
          <a:p>
            <a:pPr defTabSz="1229476">
              <a:defRPr/>
            </a:pPr>
            <a:endParaRPr lang="en-US">
              <a:solidFill>
                <a:srgbClr val="383838"/>
              </a:solidFill>
            </a:endParaRPr>
          </a:p>
        </p:txBody>
      </p:sp>
      <p:sp>
        <p:nvSpPr>
          <p:cNvPr id="5" name="Slide Number Placeholder 4">
            <a:extLst>
              <a:ext uri="{FF2B5EF4-FFF2-40B4-BE49-F238E27FC236}">
                <a16:creationId xmlns:a16="http://schemas.microsoft.com/office/drawing/2014/main" id="{990F568D-7DA2-4B40-82FE-D549FCBE9465}"/>
              </a:ext>
            </a:extLst>
          </p:cNvPr>
          <p:cNvSpPr>
            <a:spLocks noGrp="1"/>
          </p:cNvSpPr>
          <p:nvPr>
            <p:ph type="sldNum" sz="quarter" idx="5"/>
          </p:nvPr>
        </p:nvSpPr>
        <p:spPr/>
        <p:txBody>
          <a:bodyPr/>
          <a:lstStyle/>
          <a:p>
            <a:pPr>
              <a:defRPr/>
            </a:pPr>
            <a:fld id="{F9CC64C5-72B8-48B3-9F32-B70947D2168E}" type="slidenum">
              <a:rPr lang="en-US" smtClean="0"/>
              <a:pPr>
                <a:defRPr/>
              </a:pPr>
              <a:t>17</a:t>
            </a:fld>
            <a:endParaRPr lang="en-US"/>
          </a:p>
        </p:txBody>
      </p:sp>
    </p:spTree>
    <p:extLst>
      <p:ext uri="{BB962C8B-B14F-4D97-AF65-F5344CB8AC3E}">
        <p14:creationId xmlns:p14="http://schemas.microsoft.com/office/powerpoint/2010/main" val="747170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Finally, let’s discuss our last section:</a:t>
            </a:r>
          </a:p>
        </p:txBody>
      </p:sp>
      <p:sp>
        <p:nvSpPr>
          <p:cNvPr id="4" name="Slide Number Placeholder 3">
            <a:extLst>
              <a:ext uri="{FF2B5EF4-FFF2-40B4-BE49-F238E27FC236}">
                <a16:creationId xmlns:a16="http://schemas.microsoft.com/office/drawing/2014/main" id="{7FF2EBF4-79EE-4923-BD8B-8946A8C09475}"/>
              </a:ext>
            </a:extLst>
          </p:cNvPr>
          <p:cNvSpPr>
            <a:spLocks noGrp="1"/>
          </p:cNvSpPr>
          <p:nvPr>
            <p:ph type="sldNum" sz="quarter" idx="5"/>
          </p:nvPr>
        </p:nvSpPr>
        <p:spPr/>
        <p:txBody>
          <a:bodyPr/>
          <a:lstStyle/>
          <a:p>
            <a:fld id="{F9CC64C5-72B8-48B3-9F32-B70947D2168E}" type="slidenum">
              <a:rPr lang="en-US" smtClean="0"/>
              <a:pPr/>
              <a:t>18</a:t>
            </a:fld>
            <a:endParaRPr lang="en-US"/>
          </a:p>
        </p:txBody>
      </p:sp>
      <p:sp>
        <p:nvSpPr>
          <p:cNvPr id="8" name="Slide Image Placeholder 7">
            <a:extLst>
              <a:ext uri="{FF2B5EF4-FFF2-40B4-BE49-F238E27FC236}">
                <a16:creationId xmlns:a16="http://schemas.microsoft.com/office/drawing/2014/main" id="{06C891AC-1310-485F-97EF-D185B187EFCA}"/>
              </a:ext>
            </a:extLst>
          </p:cNvPr>
          <p:cNvSpPr>
            <a:spLocks noGrp="1" noRot="1" noChangeAspect="1"/>
          </p:cNvSpPr>
          <p:nvPr>
            <p:ph type="sldImg"/>
          </p:nvPr>
        </p:nvSpPr>
        <p:spPr>
          <a:xfrm>
            <a:off x="609600" y="534988"/>
            <a:ext cx="8288338" cy="4662487"/>
          </a:xfrm>
        </p:spPr>
      </p:sp>
    </p:spTree>
    <p:extLst>
      <p:ext uri="{BB962C8B-B14F-4D97-AF65-F5344CB8AC3E}">
        <p14:creationId xmlns:p14="http://schemas.microsoft.com/office/powerpoint/2010/main" val="3790405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534988"/>
            <a:ext cx="6657975" cy="3744912"/>
          </a:xfrm>
        </p:spPr>
      </p:sp>
      <p:sp>
        <p:nvSpPr>
          <p:cNvPr id="3" name="Notes Placeholder 2"/>
          <p:cNvSpPr>
            <a:spLocks noGrp="1"/>
          </p:cNvSpPr>
          <p:nvPr>
            <p:ph type="body" idx="1"/>
          </p:nvPr>
        </p:nvSpPr>
        <p:spPr>
          <a:xfrm>
            <a:off x="340397" y="4547995"/>
            <a:ext cx="8975167" cy="7541298"/>
          </a:xfrm>
        </p:spPr>
        <p:txBody>
          <a:bodyPr/>
          <a:lstStyle/>
          <a:p>
            <a:pPr>
              <a:spcBef>
                <a:spcPts val="0"/>
              </a:spcBef>
            </a:pPr>
            <a:r>
              <a:rPr lang="en-US" sz="1000">
                <a:latin typeface="+mn-lt"/>
              </a:rPr>
              <a:t>Wherever Pete Sampras, the legendary tennis player, traveled, he carried with him a roll of black masking tape. That tape wasn’t for his racket or injuries.</a:t>
            </a:r>
          </a:p>
          <a:p>
            <a:pPr>
              <a:spcBef>
                <a:spcPts val="0"/>
              </a:spcBef>
            </a:pPr>
            <a:r>
              <a:rPr lang="en-US" sz="1000">
                <a:latin typeface="+mn-lt"/>
              </a:rPr>
              <a:t>Every time Sampras entered a new hotel room, he took the tape and covered every electronic light in the room. Clocks, fire alarms, cooling units, even the little red light on the TV that stays on when the TV is off. If daylight peeked through the drapes, they were taped closed. Anything that emitted light got smothered by the black tape.</a:t>
            </a:r>
          </a:p>
          <a:p>
            <a:pPr>
              <a:spcBef>
                <a:spcPts val="0"/>
              </a:spcBef>
            </a:pPr>
            <a:r>
              <a:rPr lang="en-US" sz="1000">
                <a:solidFill>
                  <a:srgbClr val="383838"/>
                </a:solidFill>
                <a:latin typeface="+mn-lt"/>
              </a:rPr>
              <a:t>Why? Sampras discovered he played better, was more focused, and had more energy when he slept in true darkness.</a:t>
            </a:r>
          </a:p>
          <a:p>
            <a:pPr>
              <a:spcBef>
                <a:spcPts val="0"/>
              </a:spcBef>
            </a:pPr>
            <a:r>
              <a:rPr lang="en-US" sz="1000">
                <a:solidFill>
                  <a:srgbClr val="383838"/>
                </a:solidFill>
                <a:latin typeface="+mn-lt"/>
              </a:rPr>
              <a:t>Sampras knew that light—no matter how dim—had the potential to wake him from sleep. He knew instinctively what scientists have since learned through research and studies: artificial light interferes with our natural sleep cycles. And disrupted sleep messes with our brains. </a:t>
            </a:r>
          </a:p>
          <a:p>
            <a:pPr>
              <a:spcBef>
                <a:spcPts val="0"/>
              </a:spcBef>
            </a:pPr>
            <a:r>
              <a:rPr lang="en-US" sz="1000">
                <a:latin typeface="+mn-lt"/>
              </a:rPr>
              <a:t>Sleep is perhaps the greatest ally in the fight to preserve your brain—and quality, deep, restorative sleep is crucial to your brain health.</a:t>
            </a:r>
          </a:p>
          <a:p>
            <a:pPr marL="164460" indent="-164460">
              <a:spcBef>
                <a:spcPts val="0"/>
              </a:spcBef>
              <a:buFont typeface="Arial" panose="020B0604020202020204" pitchFamily="34" charset="0"/>
              <a:buChar char="•"/>
            </a:pPr>
            <a:r>
              <a:rPr lang="en-US" sz="1000" b="1">
                <a:latin typeface="+mn-lt"/>
              </a:rPr>
              <a:t>Sleep Cycles: </a:t>
            </a:r>
            <a:r>
              <a:rPr lang="en-US" sz="1000">
                <a:latin typeface="+mn-lt"/>
              </a:rPr>
              <a:t>When we sleep, we go through three stages of sleep that make up a 90-minute cycle. Each cycle creates various levels of brain electricity: </a:t>
            </a:r>
          </a:p>
          <a:p>
            <a:pPr marL="745933" lvl="1" indent="-307370">
              <a:spcBef>
                <a:spcPts val="0"/>
              </a:spcBef>
              <a:buFont typeface="+mj-lt"/>
              <a:buAutoNum type="arabicPeriod"/>
            </a:pPr>
            <a:r>
              <a:rPr lang="en-US" sz="1000">
                <a:latin typeface="+mn-lt"/>
              </a:rPr>
              <a:t>Light sleep: Electrical activity is similar to the amount when you are awake.</a:t>
            </a:r>
          </a:p>
          <a:p>
            <a:pPr marL="745933" lvl="1" indent="-307370">
              <a:spcBef>
                <a:spcPts val="0"/>
              </a:spcBef>
              <a:buFont typeface="+mj-lt"/>
              <a:buAutoNum type="arabicPeriod"/>
            </a:pPr>
            <a:r>
              <a:rPr lang="en-US" sz="1000">
                <a:latin typeface="+mn-lt"/>
              </a:rPr>
              <a:t>Deep sleep: Very low electrical activity relative to light and REM sleep.</a:t>
            </a:r>
          </a:p>
          <a:p>
            <a:pPr marL="745933" lvl="1" indent="-307370">
              <a:spcBef>
                <a:spcPts val="0"/>
              </a:spcBef>
              <a:spcAft>
                <a:spcPts val="576"/>
              </a:spcAft>
              <a:buFont typeface="+mj-lt"/>
              <a:buAutoNum type="arabicPeriod"/>
            </a:pPr>
            <a:r>
              <a:rPr lang="en-US" sz="1000">
                <a:latin typeface="+mn-lt"/>
              </a:rPr>
              <a:t>REM sleep: A higher level of electrical activity than when you’re awake.</a:t>
            </a:r>
          </a:p>
          <a:p>
            <a:pPr marL="164460">
              <a:spcBef>
                <a:spcPts val="0"/>
              </a:spcBef>
            </a:pPr>
            <a:r>
              <a:rPr lang="en-US" sz="1000">
                <a:latin typeface="+mn-lt"/>
              </a:rPr>
              <a:t>Deep sleep is the anti-aging, regenerating, and rejuvenating body-repair phase of sleep. Brain activity slows down significantly, as this is the time your brain wrings the trash out of 80 billion brain cells before fluid from your spinal cord floods your brain to wash it away.</a:t>
            </a:r>
          </a:p>
          <a:p>
            <a:pPr marL="164460" indent="-164460">
              <a:spcBef>
                <a:spcPts val="0"/>
              </a:spcBef>
              <a:spcAft>
                <a:spcPts val="576"/>
              </a:spcAft>
              <a:buFont typeface="Arial" panose="020B0604020202020204" pitchFamily="34" charset="0"/>
              <a:buChar char="•"/>
            </a:pPr>
            <a:r>
              <a:rPr lang="en-US" sz="1000" b="1">
                <a:latin typeface="+mn-lt"/>
              </a:rPr>
              <a:t>7-9 hours/night: </a:t>
            </a:r>
            <a:r>
              <a:rPr lang="en-US" sz="1000">
                <a:latin typeface="+mn-lt"/>
              </a:rPr>
              <a:t>It seems that every time you read an article about the number of hours of sleep you need, you get a different figure. Here’s the bottom line: for most people, a healthy brain needs somewhere between seven and nine hours a night, but the number of hours of sleep you need is specific to you. There is a rare group of people who can function at high levels both physically and mentally on significantly less sleep, such as four hours a night. These are called short-sleepers, and it’s believed there are genetics involved.</a:t>
            </a:r>
            <a:r>
              <a:rPr lang="en-US" sz="1000" baseline="30000">
                <a:latin typeface="+mn-lt"/>
              </a:rPr>
              <a:t>1</a:t>
            </a:r>
            <a:r>
              <a:rPr lang="en-US" sz="1000">
                <a:latin typeface="+mn-lt"/>
              </a:rPr>
              <a:t> True short-sleepers likely account for less than 1 percent of the population.</a:t>
            </a:r>
            <a:r>
              <a:rPr lang="en-US" sz="1000" baseline="30000">
                <a:latin typeface="+mn-lt"/>
              </a:rPr>
              <a:t>2</a:t>
            </a:r>
            <a:r>
              <a:rPr lang="en-US" sz="1000">
                <a:latin typeface="+mn-lt"/>
              </a:rPr>
              <a:t> Some people who think they are short sleepers are really just sleep-deprived—and thus vulnerable to all the issues that come with lack of sleep. If you believe you might be a short-sleeper, it’s important to have an honest assessment to determine whether that’s really the case. You need the number of hours of sleep that you get when you wake up in the morning feeling refreshed and energized for the day. There is such a thing as too much sleep: If you’re sleeping more than nine hours a night, you should be evaluated by a personal physician. Too much sleep can be a sign of conditions such as heart disease, diabetes, and depression, and can raise the risk of memory issues, back and neck pain, and obesity.</a:t>
            </a:r>
          </a:p>
          <a:p>
            <a:pPr marL="164460" indent="-164460">
              <a:spcBef>
                <a:spcPts val="0"/>
              </a:spcBef>
              <a:buFont typeface="Arial" panose="020B0604020202020204" pitchFamily="34" charset="0"/>
              <a:buChar char="•"/>
            </a:pPr>
            <a:r>
              <a:rPr lang="en-US" sz="1000" b="1">
                <a:solidFill>
                  <a:srgbClr val="383838"/>
                </a:solidFill>
                <a:latin typeface="+mn-lt"/>
              </a:rPr>
              <a:t>Physical changes to the brain: </a:t>
            </a:r>
            <a:r>
              <a:rPr lang="en-US" sz="1000">
                <a:solidFill>
                  <a:srgbClr val="383838"/>
                </a:solidFill>
                <a:latin typeface="+mn-lt"/>
              </a:rPr>
              <a:t>Dr. </a:t>
            </a:r>
            <a:r>
              <a:rPr lang="en-US" sz="1000" err="1">
                <a:solidFill>
                  <a:srgbClr val="383838"/>
                </a:solidFill>
                <a:latin typeface="+mn-lt"/>
              </a:rPr>
              <a:t>Nedergaard</a:t>
            </a:r>
            <a:r>
              <a:rPr lang="en-US" sz="1000">
                <a:solidFill>
                  <a:srgbClr val="383838"/>
                </a:solidFill>
                <a:latin typeface="+mn-lt"/>
              </a:rPr>
              <a:t>, at the University of Rochester, was trying to understand how the brain repairs itself after an injury. She wanted to investigate how sleep played a role in the repair process. While in deep sleep, her subjects experienced a phenomenon that seemed like something out of a horror movie.</a:t>
            </a:r>
          </a:p>
          <a:p>
            <a:pPr marL="164460">
              <a:spcBef>
                <a:spcPts val="0"/>
              </a:spcBef>
            </a:pPr>
            <a:r>
              <a:rPr lang="en-US" sz="1000">
                <a:solidFill>
                  <a:srgbClr val="383838"/>
                </a:solidFill>
                <a:latin typeface="+mn-lt"/>
              </a:rPr>
              <a:t>She observed that the brains of the sleeping subjects shrank down to 65 percent of their normal size.</a:t>
            </a:r>
          </a:p>
          <a:p>
            <a:pPr marL="164460">
              <a:spcBef>
                <a:spcPts val="0"/>
              </a:spcBef>
              <a:spcAft>
                <a:spcPts val="576"/>
              </a:spcAft>
            </a:pPr>
            <a:r>
              <a:rPr lang="en-US" sz="1000">
                <a:solidFill>
                  <a:srgbClr val="383838"/>
                </a:solidFill>
                <a:latin typeface="+mn-lt"/>
              </a:rPr>
              <a:t>Further research discovered that the shrinking process squeezed out the trash, waste, and toxins from the brain cells and created empty space into which the garbage could drain. Once the debris was squeezed into these empty portals in the brain while the volume of the brain was still reduced, fluid from the spinal cord plunged into the brain for a brain wash.</a:t>
            </a:r>
          </a:p>
          <a:p>
            <a:pPr>
              <a:spcBef>
                <a:spcPts val="0"/>
              </a:spcBef>
              <a:spcAft>
                <a:spcPts val="576"/>
              </a:spcAft>
            </a:pPr>
            <a:r>
              <a:rPr lang="en-US" sz="1000">
                <a:latin typeface="+mn-lt"/>
              </a:rPr>
              <a:t>Now, to better understand how you can use sleep to keep your brain and immune system young, let’s take a deeper dive into breakthroughs that can help improve sleep.</a:t>
            </a:r>
          </a:p>
          <a:p>
            <a:pPr>
              <a:spcBef>
                <a:spcPts val="0"/>
              </a:spcBef>
            </a:pPr>
            <a:r>
              <a:rPr lang="en-US" sz="1000">
                <a:latin typeface="+mn-lt"/>
              </a:rPr>
              <a:t>[</a:t>
            </a:r>
            <a:r>
              <a:rPr lang="en-US" sz="1000" b="1">
                <a:latin typeface="+mn-lt"/>
              </a:rPr>
              <a:t>Optional perspective:</a:t>
            </a:r>
            <a:r>
              <a:rPr lang="en-US" sz="1000">
                <a:latin typeface="+mn-lt"/>
              </a:rPr>
              <a:t> </a:t>
            </a:r>
            <a:r>
              <a:rPr lang="en-US" sz="1000">
                <a:solidFill>
                  <a:srgbClr val="383838"/>
                </a:solidFill>
                <a:latin typeface="+mn-lt"/>
              </a:rPr>
              <a:t>You might be surprised to hear that sleep difficulty is related to such diseases and conditions as diabetes, heart disease, depression, anxiety, cancer, and obesity, as well as Alzheimer’s and dementia.</a:t>
            </a:r>
          </a:p>
          <a:p>
            <a:pPr>
              <a:spcBef>
                <a:spcPts val="0"/>
              </a:spcBef>
            </a:pPr>
            <a:r>
              <a:rPr lang="en-US" sz="1000">
                <a:solidFill>
                  <a:srgbClr val="383838"/>
                </a:solidFill>
                <a:latin typeface="+mn-lt"/>
              </a:rPr>
              <a:t>Poor sleep doesn’t put us at risk for these conditions just because it makes us tired. There is more to sleep than just rest. For one thing, lack of sleep also throws off our circadian rhythm, our internal body clock that orchestrates aspects of health such as mood, metabolism, energy, and hormone release. </a:t>
            </a:r>
          </a:p>
          <a:p>
            <a:pPr>
              <a:spcBef>
                <a:spcPts val="0"/>
              </a:spcBef>
            </a:pPr>
            <a:r>
              <a:rPr lang="en-US" sz="1000">
                <a:solidFill>
                  <a:srgbClr val="383838"/>
                </a:solidFill>
                <a:latin typeface="+mn-lt"/>
              </a:rPr>
              <a:t>You’ve probably already noticed how you feel the week after changing your clocks for daylight savings time in the spring. We adjust our clock an hour forward, losing an hour of sleep, and many people lament that they just don’t feel right the week after. That feeling manifests in the world: there are more traffic accidents and workplace injuries, as well as more heart attacks and strokes during the week after daylight savings time.</a:t>
            </a:r>
            <a:r>
              <a:rPr lang="en-US" sz="1000" baseline="30000">
                <a:solidFill>
                  <a:srgbClr val="383838"/>
                </a:solidFill>
                <a:latin typeface="+mn-lt"/>
              </a:rPr>
              <a:t>3</a:t>
            </a:r>
            <a:endParaRPr lang="en-US" sz="1000">
              <a:solidFill>
                <a:srgbClr val="383838"/>
              </a:solidFill>
              <a:latin typeface="+mn-lt"/>
            </a:endParaRPr>
          </a:p>
          <a:p>
            <a:pPr>
              <a:spcBef>
                <a:spcPts val="0"/>
              </a:spcBef>
              <a:spcAft>
                <a:spcPts val="576"/>
              </a:spcAft>
            </a:pPr>
            <a:r>
              <a:rPr lang="en-US" sz="1000">
                <a:solidFill>
                  <a:srgbClr val="383838"/>
                </a:solidFill>
                <a:latin typeface="+mn-lt"/>
              </a:rPr>
              <a:t>A study at the Columbia business school even found judges give out harsher rulings the week after changing to daylight savings.</a:t>
            </a:r>
            <a:r>
              <a:rPr lang="en-US" sz="1000" baseline="30000">
                <a:solidFill>
                  <a:srgbClr val="383838"/>
                </a:solidFill>
                <a:latin typeface="+mn-lt"/>
              </a:rPr>
              <a:t>4</a:t>
            </a:r>
            <a:r>
              <a:rPr lang="en-US" sz="1000">
                <a:solidFill>
                  <a:srgbClr val="383838"/>
                </a:solidFill>
                <a:latin typeface="+mn-lt"/>
              </a:rPr>
              <a:t> (Now, that’s a pro tip if you ever need to schedule a court appearance!)]</a:t>
            </a:r>
          </a:p>
          <a:p>
            <a:pPr>
              <a:spcBef>
                <a:spcPts val="0"/>
              </a:spcBef>
            </a:pPr>
            <a:r>
              <a:rPr lang="en-US" sz="1000" baseline="30000">
                <a:solidFill>
                  <a:srgbClr val="383838"/>
                </a:solidFill>
                <a:latin typeface="+mn-lt"/>
              </a:rPr>
              <a:t>1</a:t>
            </a:r>
            <a:r>
              <a:rPr lang="en-US" sz="1000">
                <a:solidFill>
                  <a:srgbClr val="383838"/>
                </a:solidFill>
                <a:latin typeface="+mn-lt"/>
              </a:rPr>
              <a:t>Guangsen Shi et al., “A Rare Mutation of </a:t>
            </a:r>
            <a:r>
              <a:rPr lang="el-GR" sz="1000">
                <a:solidFill>
                  <a:srgbClr val="383838"/>
                </a:solidFill>
                <a:latin typeface="+mn-lt"/>
              </a:rPr>
              <a:t>β1-</a:t>
            </a:r>
            <a:r>
              <a:rPr lang="en-US" sz="1000">
                <a:solidFill>
                  <a:srgbClr val="383838"/>
                </a:solidFill>
                <a:latin typeface="+mn-lt"/>
              </a:rPr>
              <a:t>Adrenergic Receptor Affects Sleep/Wake Behaviors,” Neuron 103, no. 6 (2019): 1044–1055, https://doi.org/10.1016/j.neuron.2019.07.026.</a:t>
            </a:r>
          </a:p>
          <a:p>
            <a:pPr>
              <a:spcBef>
                <a:spcPts val="0"/>
              </a:spcBef>
            </a:pPr>
            <a:r>
              <a:rPr lang="en-US" sz="1000" baseline="30000">
                <a:solidFill>
                  <a:srgbClr val="383838"/>
                </a:solidFill>
                <a:latin typeface="+mn-lt"/>
              </a:rPr>
              <a:t>2</a:t>
            </a:r>
            <a:r>
              <a:rPr lang="en-US" sz="1000">
                <a:solidFill>
                  <a:srgbClr val="383838"/>
                </a:solidFill>
                <a:latin typeface="+mn-lt"/>
              </a:rPr>
              <a:t>Renata Pellegrino et al., “A Novel BHLHE41 Variant is Associated with Short Sleep and Resistance to Sleep Deprivation in Humans,” Sleep 37, no. 8 (2014): 1327–1336, https://doi.org/10.5665/sleep.3924.</a:t>
            </a:r>
          </a:p>
          <a:p>
            <a:pPr>
              <a:spcBef>
                <a:spcPts val="0"/>
              </a:spcBef>
            </a:pPr>
            <a:r>
              <a:rPr lang="en-US" sz="1000" baseline="30000">
                <a:solidFill>
                  <a:srgbClr val="383838"/>
                </a:solidFill>
                <a:latin typeface="+mn-lt"/>
              </a:rPr>
              <a:t>3</a:t>
            </a:r>
            <a:r>
              <a:rPr lang="en-US" sz="1000">
                <a:solidFill>
                  <a:srgbClr val="383838"/>
                </a:solidFill>
                <a:latin typeface="+mn-lt"/>
              </a:rPr>
              <a:t>Josef Fritz et al., “A Chronobiological Evaluation of the Acute Effects of Daylight-Saving Time on Traffic Accident Risk,” Current Biology 30, no. 4 (2020), https://doi.org/10.1016/j.cub.2019.12.045; </a:t>
            </a:r>
            <a:r>
              <a:rPr lang="en-US" sz="1000" err="1">
                <a:solidFill>
                  <a:srgbClr val="383838"/>
                </a:solidFill>
                <a:latin typeface="+mn-lt"/>
              </a:rPr>
              <a:t>Amneet</a:t>
            </a:r>
            <a:r>
              <a:rPr lang="en-US" sz="1000">
                <a:solidFill>
                  <a:srgbClr val="383838"/>
                </a:solidFill>
                <a:latin typeface="+mn-lt"/>
              </a:rPr>
              <a:t> Sandhu, Milan Seth, and </a:t>
            </a:r>
            <a:r>
              <a:rPr lang="en-US" sz="1000" err="1">
                <a:solidFill>
                  <a:srgbClr val="383838"/>
                </a:solidFill>
                <a:latin typeface="+mn-lt"/>
              </a:rPr>
              <a:t>Hitinder</a:t>
            </a:r>
            <a:r>
              <a:rPr lang="en-US" sz="1000">
                <a:solidFill>
                  <a:srgbClr val="383838"/>
                </a:solidFill>
                <a:latin typeface="+mn-lt"/>
              </a:rPr>
              <a:t> S. </a:t>
            </a:r>
            <a:r>
              <a:rPr lang="en-US" sz="1000" err="1">
                <a:solidFill>
                  <a:srgbClr val="383838"/>
                </a:solidFill>
                <a:latin typeface="+mn-lt"/>
              </a:rPr>
              <a:t>Gurm</a:t>
            </a:r>
            <a:r>
              <a:rPr lang="en-US" sz="1000">
                <a:solidFill>
                  <a:srgbClr val="383838"/>
                </a:solidFill>
                <a:latin typeface="+mn-lt"/>
              </a:rPr>
              <a:t>, “Daylight savings time and myocardial infarction,” Open Heart 1, no. 1 (March 30, 2014), https://doi.org/10.1136/openhrt-2013-000019.</a:t>
            </a:r>
          </a:p>
        </p:txBody>
      </p:sp>
      <p:sp>
        <p:nvSpPr>
          <p:cNvPr id="5" name="Slide Number Placeholder 4">
            <a:extLst>
              <a:ext uri="{FF2B5EF4-FFF2-40B4-BE49-F238E27FC236}">
                <a16:creationId xmlns:a16="http://schemas.microsoft.com/office/drawing/2014/main" id="{E2EEA877-A27E-46BD-B73B-C01BDAB1B2AD}"/>
              </a:ext>
            </a:extLst>
          </p:cNvPr>
          <p:cNvSpPr>
            <a:spLocks noGrp="1"/>
          </p:cNvSpPr>
          <p:nvPr>
            <p:ph type="sldNum" sz="quarter" idx="5"/>
          </p:nvPr>
        </p:nvSpPr>
        <p:spPr/>
        <p:txBody>
          <a:bodyPr/>
          <a:lstStyle/>
          <a:p>
            <a:pPr>
              <a:defRPr/>
            </a:pPr>
            <a:fld id="{F9CC64C5-72B8-48B3-9F32-B70947D2168E}" type="slidenum">
              <a:rPr lang="en-US" smtClean="0"/>
              <a:pPr>
                <a:defRPr/>
              </a:pPr>
              <a:t>19</a:t>
            </a:fld>
            <a:endParaRPr lang="en-US"/>
          </a:p>
        </p:txBody>
      </p:sp>
    </p:spTree>
    <p:extLst>
      <p:ext uri="{BB962C8B-B14F-4D97-AF65-F5344CB8AC3E}">
        <p14:creationId xmlns:p14="http://schemas.microsoft.com/office/powerpoint/2010/main" val="84185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412750"/>
            <a:ext cx="6399213" cy="3598863"/>
          </a:xfrm>
        </p:spPr>
      </p:sp>
      <p:sp>
        <p:nvSpPr>
          <p:cNvPr id="3" name="Notes Placeholder 2"/>
          <p:cNvSpPr>
            <a:spLocks noGrp="1"/>
          </p:cNvSpPr>
          <p:nvPr>
            <p:ph type="body" idx="1"/>
          </p:nvPr>
        </p:nvSpPr>
        <p:spPr/>
        <p:txBody>
          <a:bodyPr/>
          <a:lstStyle/>
          <a:p>
            <a:pPr>
              <a:spcBef>
                <a:spcPts val="0"/>
              </a:spcBef>
              <a:spcAft>
                <a:spcPts val="444"/>
              </a:spcAft>
            </a:pPr>
            <a:endParaRPr lang="en-US" dirty="0">
              <a:effectLst/>
              <a:latin typeface="Calibri" panose="020F0502020204030204" pitchFamily="34"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id="{7A48D091-758C-4606-9D22-A94593BED3F7}"/>
              </a:ext>
            </a:extLst>
          </p:cNvPr>
          <p:cNvSpPr>
            <a:spLocks noGrp="1"/>
          </p:cNvSpPr>
          <p:nvPr>
            <p:ph type="sldNum" sz="quarter" idx="5"/>
          </p:nvPr>
        </p:nvSpPr>
        <p:spPr/>
        <p:txBody>
          <a:bodyPr/>
          <a:lstStyle/>
          <a:p>
            <a:pPr>
              <a:defRPr/>
            </a:pPr>
            <a:fld id="{F9CC64C5-72B8-48B3-9F32-B70947D2168E}" type="slidenum">
              <a:rPr lang="en-US" smtClean="0"/>
              <a:pPr>
                <a:defRPr/>
              </a:pPr>
              <a:t>2</a:t>
            </a:fld>
            <a:endParaRPr lang="en-US" dirty="0"/>
          </a:p>
        </p:txBody>
      </p:sp>
    </p:spTree>
    <p:extLst>
      <p:ext uri="{BB962C8B-B14F-4D97-AF65-F5344CB8AC3E}">
        <p14:creationId xmlns:p14="http://schemas.microsoft.com/office/powerpoint/2010/main" val="3074272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534988"/>
            <a:ext cx="6657975" cy="3744912"/>
          </a:xfrm>
        </p:spPr>
      </p:sp>
      <p:sp>
        <p:nvSpPr>
          <p:cNvPr id="3" name="Notes Placeholder 2"/>
          <p:cNvSpPr>
            <a:spLocks noGrp="1"/>
          </p:cNvSpPr>
          <p:nvPr>
            <p:ph type="body" idx="1"/>
          </p:nvPr>
        </p:nvSpPr>
        <p:spPr>
          <a:xfrm>
            <a:off x="537361" y="4844847"/>
            <a:ext cx="8557968" cy="6861570"/>
          </a:xfrm>
        </p:spPr>
        <p:txBody>
          <a:bodyPr/>
          <a:lstStyle/>
          <a:p>
            <a:pPr marL="230524" indent="-230524">
              <a:spcBef>
                <a:spcPts val="0"/>
              </a:spcBef>
              <a:spcAft>
                <a:spcPts val="0"/>
              </a:spcAft>
              <a:buFont typeface="Arial" panose="020B0604020202020204" pitchFamily="34" charset="0"/>
              <a:buChar char="•"/>
            </a:pPr>
            <a:r>
              <a:rPr lang="en-US" b="1">
                <a:ea typeface="Batang" panose="02030600000101010101" pitchFamily="18" charset="-127"/>
                <a:cs typeface="Times New Roman" panose="02020603050405020304" pitchFamily="18" charset="0"/>
              </a:rPr>
              <a:t>Sleep in true darkness</a:t>
            </a:r>
          </a:p>
          <a:p>
            <a:pPr marL="224121">
              <a:spcBef>
                <a:spcPts val="0"/>
              </a:spcBef>
            </a:pPr>
            <a:r>
              <a:rPr lang="en-US"/>
              <a:t>You probably think you sleep in the dark, but do you? Tonight, take a look around your bedroom. Is it really dark, or just modern dark? Our bedrooms are now filled with charging cell phones, night-lights, or light from a television, streaming device, or computer. We now know these little bits of light add up to light pollution that can keep your brain from reaching the deepest, brain-boosting levels of sleep. Unplug these devices before you get into bed or move them to another room. You could even invest in blackout shades and curtains. If you want to pull a Pete Sampras, use black tape to cover any little lights you can’t remove.</a:t>
            </a:r>
          </a:p>
          <a:p>
            <a:pPr marL="224121">
              <a:spcBef>
                <a:spcPts val="0"/>
              </a:spcBef>
              <a:spcAft>
                <a:spcPts val="807"/>
              </a:spcAft>
            </a:pPr>
            <a:r>
              <a:rPr lang="en-US"/>
              <a:t>A 2022 study investigated if even small amounts of light present in the bedroom had an impact on health.</a:t>
            </a:r>
            <a:r>
              <a:rPr lang="en-US" baseline="30000"/>
              <a:t>1</a:t>
            </a:r>
            <a:endParaRPr lang="en-US" b="1">
              <a:ea typeface="Batang" panose="02030600000101010101" pitchFamily="18" charset="-127"/>
              <a:cs typeface="Times New Roman" panose="02020603050405020304" pitchFamily="18" charset="0"/>
            </a:endParaRPr>
          </a:p>
          <a:p>
            <a:pPr marL="230524" indent="-230524">
              <a:spcBef>
                <a:spcPts val="0"/>
              </a:spcBef>
              <a:spcAft>
                <a:spcPts val="0"/>
              </a:spcAft>
              <a:buFont typeface="Arial" panose="020B0604020202020204" pitchFamily="34" charset="0"/>
              <a:buChar char="•"/>
            </a:pPr>
            <a:r>
              <a:rPr lang="en-US" b="1">
                <a:ea typeface="Batang" panose="02030600000101010101" pitchFamily="18" charset="-127"/>
                <a:cs typeface="Times New Roman" panose="02020603050405020304" pitchFamily="18" charset="0"/>
              </a:rPr>
              <a:t>Chill Out for Better Sleep</a:t>
            </a:r>
            <a:r>
              <a:rPr lang="en-US" baseline="30000">
                <a:ea typeface="Batang" panose="02030600000101010101" pitchFamily="18" charset="-127"/>
                <a:cs typeface="Times New Roman" panose="02020603050405020304" pitchFamily="18" charset="0"/>
              </a:rPr>
              <a:t> 2</a:t>
            </a:r>
            <a:endParaRPr lang="en-US">
              <a:ea typeface="Batang" panose="02030600000101010101" pitchFamily="18" charset="-127"/>
              <a:cs typeface="Times New Roman" panose="02020603050405020304" pitchFamily="18" charset="0"/>
            </a:endParaRPr>
          </a:p>
          <a:p>
            <a:pPr marL="224121">
              <a:spcBef>
                <a:spcPts val="0"/>
              </a:spcBef>
              <a:spcAft>
                <a:spcPts val="807"/>
              </a:spcAft>
            </a:pPr>
            <a:r>
              <a:rPr lang="en-US">
                <a:ea typeface="Batang" panose="02030600000101010101" pitchFamily="18" charset="-127"/>
                <a:cs typeface="Times New Roman" panose="02020603050405020304" pitchFamily="18" charset="0"/>
              </a:rPr>
              <a:t>Have you ever tossed and turned trying to sleep in a room that was too warm? Most people find it easier to fall asleep in a cool, rather than warm, room, and there’s a reason for that.</a:t>
            </a:r>
            <a:r>
              <a:rPr lang="en-US" b="1">
                <a:ea typeface="Batang" panose="02030600000101010101" pitchFamily="18" charset="-127"/>
                <a:cs typeface="Times New Roman" panose="02020603050405020304" pitchFamily="18" charset="0"/>
              </a:rPr>
              <a:t> </a:t>
            </a:r>
            <a:r>
              <a:rPr lang="en-US">
                <a:ea typeface="Batang" panose="02030600000101010101" pitchFamily="18" charset="-127"/>
                <a:cs typeface="Times New Roman" panose="02020603050405020304" pitchFamily="18" charset="0"/>
              </a:rPr>
              <a:t>To see why, let’s explore your sleep cycle a bit more. The first phase of the sleep cycle, light sleep, lasts about twenty to thirty minutes. During light sleep your brain has significant electrical activity, which is why if you wake up in this phase of the sleep cycle, you will feel most refreshed. Your brain lowers your core body temperature to transition from light sleep to deep sleep. A study found that if you are having trouble falling asleep, lowering the temperature of your bedroom a couple of degrees helps you reach deeper, brain-boosting sleep. To reduce the temperature of your room, lower the thermostat or open a window slightly. You can also look into lighter or more breathable sheets, blankets, and pajamas. </a:t>
            </a:r>
          </a:p>
          <a:p>
            <a:pPr marL="230524" indent="-230524">
              <a:spcBef>
                <a:spcPts val="0"/>
              </a:spcBef>
              <a:buFont typeface="Arial" panose="020B0604020202020204" pitchFamily="34" charset="0"/>
              <a:buChar char="•"/>
            </a:pPr>
            <a:r>
              <a:rPr lang="en-US" b="1"/>
              <a:t>Get out early</a:t>
            </a:r>
          </a:p>
          <a:p>
            <a:pPr marL="224121">
              <a:spcBef>
                <a:spcPts val="0"/>
              </a:spcBef>
              <a:spcAft>
                <a:spcPts val="807"/>
              </a:spcAft>
            </a:pPr>
            <a:r>
              <a:rPr lang="en-US"/>
              <a:t>You prepare for the next night’s sleep by getting outside in natural light first thing in the morning. Spend ten to fifteen minutes outside every morning, and you will be surprised how setting your brain clock helps you fall asleep at night. Walk your dog, check the mail, or just take a stroll around the block.</a:t>
            </a:r>
          </a:p>
          <a:p>
            <a:pPr marL="241200" indent="-230524">
              <a:spcBef>
                <a:spcPts val="0"/>
              </a:spcBef>
              <a:buFont typeface="Arial" panose="020B0604020202020204" pitchFamily="34" charset="0"/>
              <a:buChar char="•"/>
            </a:pPr>
            <a:r>
              <a:rPr lang="en-US" b="1"/>
              <a:t>“What if I wake up?”</a:t>
            </a:r>
          </a:p>
          <a:p>
            <a:pPr marL="230524" lvl="1">
              <a:spcBef>
                <a:spcPts val="0"/>
              </a:spcBef>
            </a:pPr>
            <a:r>
              <a:rPr lang="en-US"/>
              <a:t>That’s why you shouldn’t worry if you wake up briefly during the night—it’s a natural part of the sleep process. In fact, knowing that waking up is normal is the first step in getting effective sleep. If you do wake up fully, avoid looking at the clock or thinking about tomorrow’s to-do list. Take several deep breaths and remind yourself your brain simply finished a cycle of sleep and now it’s time for the next cycle.</a:t>
            </a:r>
          </a:p>
          <a:p>
            <a:br>
              <a:rPr lang="en-US"/>
            </a:br>
            <a:r>
              <a:rPr lang="en-US" sz="1000" baseline="30000"/>
              <a:t>1</a:t>
            </a:r>
            <a:r>
              <a:rPr lang="en-US" sz="1000"/>
              <a:t>Ivy C. Mason et al., “Light exposure during sleep impairs cardiometabolic function,” </a:t>
            </a:r>
            <a:r>
              <a:rPr lang="en-US" sz="1000" i="1"/>
              <a:t>Proceedings of the National Academy of Sciences of the United States of America </a:t>
            </a:r>
            <a:r>
              <a:rPr lang="en-US" sz="1000"/>
              <a:t>119 (2022), https://doi.org/10.1073/pnas.2113290119.</a:t>
            </a:r>
            <a:endParaRPr lang="en-US" sz="1000">
              <a:ea typeface="Batang" panose="02030600000101010101" pitchFamily="18" charset="-127"/>
              <a:cs typeface="Times New Roman" panose="02020603050405020304" pitchFamily="18" charset="0"/>
            </a:endParaRPr>
          </a:p>
          <a:p>
            <a:pPr>
              <a:spcBef>
                <a:spcPts val="0"/>
              </a:spcBef>
              <a:spcAft>
                <a:spcPts val="2262"/>
              </a:spcAft>
            </a:pPr>
            <a:r>
              <a:rPr lang="en-US" sz="1000" baseline="30000">
                <a:ea typeface="Batang" panose="02030600000101010101" pitchFamily="18" charset="-127"/>
                <a:cs typeface="Times New Roman" panose="02020603050405020304" pitchFamily="18" charset="0"/>
              </a:rPr>
              <a:t>2 </a:t>
            </a:r>
            <a:r>
              <a:rPr lang="en-US" sz="1000">
                <a:ea typeface="Batang" panose="02030600000101010101" pitchFamily="18" charset="-127"/>
                <a:cs typeface="Times New Roman" panose="02020603050405020304" pitchFamily="18" charset="0"/>
              </a:rPr>
              <a:t>Kazue Okamoto-Mizuno and Koh Mizuno, “Effects of thermal environment on sleep and circadian rhythm,” </a:t>
            </a:r>
            <a:r>
              <a:rPr lang="en-US" sz="1000" i="1">
                <a:ea typeface="Batang" panose="02030600000101010101" pitchFamily="18" charset="-127"/>
                <a:cs typeface="Times New Roman" panose="02020603050405020304" pitchFamily="18" charset="0"/>
              </a:rPr>
              <a:t>Journal of Physiological Anthropology</a:t>
            </a:r>
            <a:r>
              <a:rPr lang="en-US" sz="1000">
                <a:ea typeface="Batang" panose="02030600000101010101" pitchFamily="18" charset="-127"/>
                <a:cs typeface="Times New Roman" panose="02020603050405020304" pitchFamily="18" charset="0"/>
              </a:rPr>
              <a:t> 31, no. 14, (May 31, 2012), https://doi.org/10.1186/1880-6805-31-14.</a:t>
            </a:r>
          </a:p>
        </p:txBody>
      </p:sp>
      <p:sp>
        <p:nvSpPr>
          <p:cNvPr id="5" name="Slide Number Placeholder 4">
            <a:extLst>
              <a:ext uri="{FF2B5EF4-FFF2-40B4-BE49-F238E27FC236}">
                <a16:creationId xmlns:a16="http://schemas.microsoft.com/office/drawing/2014/main" id="{297ADE9B-B78A-41A4-A92C-22A3184830FF}"/>
              </a:ext>
            </a:extLst>
          </p:cNvPr>
          <p:cNvSpPr>
            <a:spLocks noGrp="1"/>
          </p:cNvSpPr>
          <p:nvPr>
            <p:ph type="sldNum" sz="quarter" idx="5"/>
          </p:nvPr>
        </p:nvSpPr>
        <p:spPr/>
        <p:txBody>
          <a:bodyPr/>
          <a:lstStyle/>
          <a:p>
            <a:pPr>
              <a:defRPr/>
            </a:pPr>
            <a:fld id="{F9CC64C5-72B8-48B3-9F32-B70947D2168E}" type="slidenum">
              <a:rPr lang="en-US" smtClean="0"/>
              <a:pPr>
                <a:defRPr/>
              </a:pPr>
              <a:t>20</a:t>
            </a:fld>
            <a:endParaRPr lang="en-US"/>
          </a:p>
        </p:txBody>
      </p:sp>
    </p:spTree>
    <p:extLst>
      <p:ext uri="{BB962C8B-B14F-4D97-AF65-F5344CB8AC3E}">
        <p14:creationId xmlns:p14="http://schemas.microsoft.com/office/powerpoint/2010/main" val="23547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534988"/>
            <a:ext cx="8288338" cy="4662487"/>
          </a:xfrm>
        </p:spPr>
      </p:sp>
      <p:sp>
        <p:nvSpPr>
          <p:cNvPr id="3" name="Notes Placeholder 2"/>
          <p:cNvSpPr>
            <a:spLocks noGrp="1"/>
          </p:cNvSpPr>
          <p:nvPr>
            <p:ph type="body" idx="1"/>
          </p:nvPr>
        </p:nvSpPr>
        <p:spPr>
          <a:xfrm>
            <a:off x="951179" y="5908502"/>
            <a:ext cx="7605205" cy="6101659"/>
          </a:xfrm>
        </p:spPr>
        <p:txBody>
          <a:bodyPr/>
          <a:lstStyle/>
          <a:p>
            <a:r>
              <a:rPr lang="en-US" b="1">
                <a:ea typeface="Times New Roman" panose="02020603050405020304" pitchFamily="18" charset="0"/>
              </a:rPr>
              <a:t>The gut-brain connection: </a:t>
            </a:r>
            <a:r>
              <a:rPr lang="en-US">
                <a:ea typeface="Times New Roman" panose="02020603050405020304" pitchFamily="18" charset="0"/>
              </a:rPr>
              <a:t>Your gut contains 500 million neurons, similar to your brain cells, which communicate with your brain via the </a:t>
            </a:r>
            <a:r>
              <a:rPr lang="en-US" err="1">
                <a:ea typeface="Times New Roman" panose="02020603050405020304" pitchFamily="18" charset="0"/>
              </a:rPr>
              <a:t>vagus</a:t>
            </a:r>
            <a:r>
              <a:rPr lang="en-US">
                <a:ea typeface="Times New Roman" panose="02020603050405020304" pitchFamily="18" charset="0"/>
              </a:rPr>
              <a:t> nerve. This communication is called your gut-brain axis. </a:t>
            </a:r>
          </a:p>
          <a:p>
            <a:r>
              <a:rPr lang="en-US" b="1"/>
              <a:t>Can affect mood, sleep, and brain health: </a:t>
            </a:r>
            <a:r>
              <a:rPr lang="en-US"/>
              <a:t>Sixty tons of food pass through the intestines of an average human in their lifetime.</a:t>
            </a:r>
            <a:r>
              <a:rPr lang="en-US" baseline="30000"/>
              <a:t>1</a:t>
            </a:r>
            <a:r>
              <a:rPr lang="en-US"/>
              <a:t> And if you have ever been on a cruise, you can double that number. What we eat can calm or increase inflammation, help us lose or gain weight, and even improve our brain function. In fact, diet plays a role in essentially every aspect we’ve discussed thus far—our overall brain health, mood, sleep, and productivity, as well as heart, immune, and metabolic health. </a:t>
            </a:r>
          </a:p>
          <a:p>
            <a:r>
              <a:rPr lang="en-US"/>
              <a:t>Let’s delve into simple things you can do to feed your brain and learn some surprising new insights to get the most benefits from your next meal.</a:t>
            </a:r>
          </a:p>
        </p:txBody>
      </p:sp>
      <p:sp>
        <p:nvSpPr>
          <p:cNvPr id="5" name="Slide Number Placeholder 4">
            <a:extLst>
              <a:ext uri="{FF2B5EF4-FFF2-40B4-BE49-F238E27FC236}">
                <a16:creationId xmlns:a16="http://schemas.microsoft.com/office/drawing/2014/main" id="{BE87D198-DB1D-4467-BE74-BA44185743EF}"/>
              </a:ext>
            </a:extLst>
          </p:cNvPr>
          <p:cNvSpPr>
            <a:spLocks noGrp="1"/>
          </p:cNvSpPr>
          <p:nvPr>
            <p:ph type="sldNum" sz="quarter" idx="5"/>
          </p:nvPr>
        </p:nvSpPr>
        <p:spPr/>
        <p:txBody>
          <a:bodyPr/>
          <a:lstStyle/>
          <a:p>
            <a:pPr>
              <a:defRPr/>
            </a:pPr>
            <a:fld id="{F9CC64C5-72B8-48B3-9F32-B70947D2168E}" type="slidenum">
              <a:rPr lang="en-US" smtClean="0"/>
              <a:pPr>
                <a:defRPr/>
              </a:pPr>
              <a:t>21</a:t>
            </a:fld>
            <a:endParaRPr lang="en-US"/>
          </a:p>
        </p:txBody>
      </p:sp>
    </p:spTree>
    <p:extLst>
      <p:ext uri="{BB962C8B-B14F-4D97-AF65-F5344CB8AC3E}">
        <p14:creationId xmlns:p14="http://schemas.microsoft.com/office/powerpoint/2010/main" val="3664462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561975"/>
            <a:ext cx="6591300" cy="3706813"/>
          </a:xfrm>
        </p:spPr>
      </p:sp>
      <p:sp>
        <p:nvSpPr>
          <p:cNvPr id="5" name="Slide Number Placeholder 4">
            <a:extLst>
              <a:ext uri="{FF2B5EF4-FFF2-40B4-BE49-F238E27FC236}">
                <a16:creationId xmlns:a16="http://schemas.microsoft.com/office/drawing/2014/main" id="{AE0966C5-1F3C-4928-8CD2-F49247494EAB}"/>
              </a:ext>
            </a:extLst>
          </p:cNvPr>
          <p:cNvSpPr>
            <a:spLocks noGrp="1"/>
          </p:cNvSpPr>
          <p:nvPr>
            <p:ph type="sldNum" sz="quarter" idx="5"/>
          </p:nvPr>
        </p:nvSpPr>
        <p:spPr/>
        <p:txBody>
          <a:bodyPr/>
          <a:lstStyle/>
          <a:p>
            <a:pPr>
              <a:defRPr/>
            </a:pPr>
            <a:fld id="{F9CC64C5-72B8-48B3-9F32-B70947D2168E}" type="slidenum">
              <a:rPr lang="en-US" smtClean="0"/>
              <a:pPr>
                <a:defRPr/>
              </a:pPr>
              <a:t>22</a:t>
            </a:fld>
            <a:endParaRPr lang="en-US"/>
          </a:p>
        </p:txBody>
      </p:sp>
      <p:sp>
        <p:nvSpPr>
          <p:cNvPr id="3" name="Notes Placeholder 2"/>
          <p:cNvSpPr>
            <a:spLocks noGrp="1"/>
          </p:cNvSpPr>
          <p:nvPr>
            <p:ph type="body" idx="1"/>
          </p:nvPr>
        </p:nvSpPr>
        <p:spPr>
          <a:xfrm>
            <a:off x="434867" y="4669477"/>
            <a:ext cx="8637812" cy="7367290"/>
          </a:xfrm>
        </p:spPr>
        <p:txBody>
          <a:bodyPr/>
          <a:lstStyle/>
          <a:p>
            <a:r>
              <a:rPr lang="en-US">
                <a:effectLst/>
              </a:rPr>
              <a:t>There are a dizzying number of complex, restrictive, and even bizarre diets out there, and new fads or trends in eating pop up seemingly every week. If we cut through the noise, a lot of the research on the connection between diet and brain health improvements point to a Mediterranean-type diet as being the best.</a:t>
            </a:r>
          </a:p>
          <a:p>
            <a:r>
              <a:rPr lang="en-US">
                <a:effectLst/>
              </a:rPr>
              <a:t>That’s a diet filled with fruits and vegetables, bursting with beans, nuts, and whole grains, and featuring fish, seafood, and good fats like olive oil. The Mediterranean diet lowered the risk of Alzheimer’s even in those with a genetic risk factor for the disease.</a:t>
            </a:r>
          </a:p>
          <a:p>
            <a:r>
              <a:rPr lang="en-US">
                <a:effectLst/>
              </a:rPr>
              <a:t>A Mediterranean diet is an excellent foundation because it’s easier to follow than many other diets. Diets that are too restrictive aren’t sustainable in the long term for most people. Instead of thinking about limiting the foods you love, think about adding heart- and brain-healthy foods (such as fish, walnuts, and olive oil) and eating both at the same time. I’m not suggesting you just double the amount of food you’re eating—instead, make some key substitutions and additions.</a:t>
            </a:r>
          </a:p>
          <a:p>
            <a:pPr algn="l"/>
            <a:r>
              <a:rPr lang="en-US" b="0" i="0">
                <a:solidFill>
                  <a:srgbClr val="383838"/>
                </a:solidFill>
                <a:effectLst/>
              </a:rPr>
              <a:t>One way to keep it simple is to just double-check whether you have these five items (or most of them) in your actual or virtual shopping cart. If you are consuming a combo of most of these five foods, you are likely going in a great direction:</a:t>
            </a:r>
          </a:p>
          <a:p>
            <a:pPr marL="230524" indent="-230524">
              <a:spcBef>
                <a:spcPts val="0"/>
              </a:spcBef>
              <a:buFont typeface="Arial" panose="020B0604020202020204" pitchFamily="34" charset="0"/>
              <a:buChar char="•"/>
            </a:pPr>
            <a:r>
              <a:rPr lang="en-US" b="0" i="0">
                <a:solidFill>
                  <a:srgbClr val="383838"/>
                </a:solidFill>
                <a:effectLst/>
              </a:rPr>
              <a:t>Fatty fish (such as salmon)</a:t>
            </a:r>
          </a:p>
          <a:p>
            <a:pPr marL="230524" indent="-230524">
              <a:spcBef>
                <a:spcPts val="0"/>
              </a:spcBef>
              <a:buFont typeface="Arial" panose="020B0604020202020204" pitchFamily="34" charset="0"/>
              <a:buChar char="•"/>
            </a:pPr>
            <a:r>
              <a:rPr lang="en-US" b="0" i="0">
                <a:solidFill>
                  <a:srgbClr val="383838"/>
                </a:solidFill>
                <a:effectLst/>
              </a:rPr>
              <a:t>Avocadoes</a:t>
            </a:r>
          </a:p>
          <a:p>
            <a:pPr marL="230524" indent="-230524">
              <a:spcBef>
                <a:spcPts val="0"/>
              </a:spcBef>
              <a:buFont typeface="Arial" panose="020B0604020202020204" pitchFamily="34" charset="0"/>
              <a:buChar char="•"/>
            </a:pPr>
            <a:r>
              <a:rPr lang="en-US" b="0" i="0">
                <a:solidFill>
                  <a:srgbClr val="383838"/>
                </a:solidFill>
                <a:effectLst/>
              </a:rPr>
              <a:t>Nuts</a:t>
            </a:r>
          </a:p>
          <a:p>
            <a:pPr marL="230524" indent="-230524">
              <a:spcBef>
                <a:spcPts val="0"/>
              </a:spcBef>
              <a:buFont typeface="Arial" panose="020B0604020202020204" pitchFamily="34" charset="0"/>
              <a:buChar char="•"/>
            </a:pPr>
            <a:r>
              <a:rPr lang="en-US" b="0" i="0">
                <a:solidFill>
                  <a:srgbClr val="383838"/>
                </a:solidFill>
                <a:effectLst/>
              </a:rPr>
              <a:t>Blueberries</a:t>
            </a:r>
          </a:p>
          <a:p>
            <a:pPr marL="230524" indent="-230524">
              <a:spcBef>
                <a:spcPts val="0"/>
              </a:spcBef>
              <a:buFont typeface="Arial" panose="020B0604020202020204" pitchFamily="34" charset="0"/>
              <a:buChar char="•"/>
            </a:pPr>
            <a:r>
              <a:rPr lang="en-US" b="0" i="0">
                <a:solidFill>
                  <a:srgbClr val="383838"/>
                </a:solidFill>
                <a:effectLst/>
              </a:rPr>
              <a:t>Cruciferous veggies (</a:t>
            </a:r>
            <a:r>
              <a:rPr lang="en-US">
                <a:effectLst/>
              </a:rPr>
              <a:t>like arugula, </a:t>
            </a:r>
            <a:r>
              <a:rPr lang="en-US" err="1">
                <a:effectLst/>
              </a:rPr>
              <a:t>bok</a:t>
            </a:r>
            <a:r>
              <a:rPr lang="en-US">
                <a:effectLst/>
              </a:rPr>
              <a:t> choy, broccoli, Brussels sprouts, cabbage, cauliflower, collard greens, kale, and others</a:t>
            </a:r>
            <a:r>
              <a:rPr lang="en-US" b="0" i="0">
                <a:solidFill>
                  <a:srgbClr val="383838"/>
                </a:solidFill>
                <a:effectLst/>
              </a:rPr>
              <a:t>)</a:t>
            </a:r>
            <a:endParaRPr lang="en-US">
              <a:solidFill>
                <a:srgbClr val="383838"/>
              </a:solidFill>
            </a:endParaRPr>
          </a:p>
          <a:p>
            <a:r>
              <a:rPr lang="en-US" b="1"/>
              <a:t>What not to eat: </a:t>
            </a:r>
            <a:r>
              <a:rPr lang="en-US"/>
              <a:t>A</a:t>
            </a:r>
            <a:r>
              <a:rPr lang="en-US">
                <a:effectLst/>
              </a:rPr>
              <a:t> study published in Neurology followed subjects for twelve years; the results suggest that combining processed meat, such as sausage or cured meat, with a starchy carbohydrate like a potato or sugary snack increases the risk of dementia.</a:t>
            </a:r>
            <a:r>
              <a:rPr lang="en-US" baseline="30000">
                <a:effectLst/>
              </a:rPr>
              <a:t>1</a:t>
            </a:r>
            <a:r>
              <a:rPr lang="en-US">
                <a:effectLst/>
              </a:rPr>
              <a:t> You might be saying, “You’re taking away everything that I love to eat!” Don’t despair! In that same study, when people ate heart and brain-healthy foods at the same time as highly processed/sugary foods, it helped lower their risk for dementia.</a:t>
            </a:r>
            <a:r>
              <a:rPr lang="en-US" baseline="30000">
                <a:effectLst/>
              </a:rPr>
              <a:t>2</a:t>
            </a:r>
          </a:p>
          <a:p>
            <a:r>
              <a:rPr lang="en-US"/>
              <a:t>[</a:t>
            </a:r>
            <a:r>
              <a:rPr lang="en-US" b="1"/>
              <a:t>Optional</a:t>
            </a:r>
            <a:r>
              <a:rPr lang="en-US"/>
              <a:t> </a:t>
            </a:r>
            <a:r>
              <a:rPr lang="en-US" b="1"/>
              <a:t>interesting food study</a:t>
            </a:r>
            <a:r>
              <a:rPr lang="en-US"/>
              <a:t>: Did you know there’s an unwrapped Twinkie that’s been on display at Chicago’s Museum of Science and Technology since 2009? It still looks good enough to eat, and it probably is. But the additives and preservatives that keep foods like Twinkies from spoiling can wreak havoc on the gut (and the brain!) by increasing inflammation.</a:t>
            </a:r>
          </a:p>
          <a:p>
            <a:r>
              <a:rPr lang="en-US"/>
              <a:t>Fast food is often filled with additives and preservatives that feed harmful bacteria. A study published in the American Journal of Clinical Nutrition had a group of people eat burgers and fries—a typical fast-food meal. But half the group ate meals prepared with saturated fat, while the other half ate meals prepared with sunflower oil, a healthier fat. An hour after eating the meal, the researchers tested participants’ concentration and focus. The group that ate the meal prepared with the healthy fat scored significantly better on attention tests.</a:t>
            </a:r>
          </a:p>
          <a:p>
            <a:r>
              <a:rPr lang="en-US"/>
              <a:t>A few weeks later, they brought all the participants back and switched the meal so that the people who’d had the high-saturated-fat meal now ate the meal prepared with sunflower oil, and vice versa. Again, the groups were tested, and those who ate the meal prepared with high saturated fat performed worse on the tests of focus and attention. It’s interesting to think about how quickly the food we eat can impact our brains.</a:t>
            </a:r>
            <a:r>
              <a:rPr lang="en-US" baseline="30000"/>
              <a:t>3</a:t>
            </a:r>
            <a:r>
              <a:rPr lang="en-US"/>
              <a:t>]</a:t>
            </a:r>
          </a:p>
          <a:p>
            <a:pPr>
              <a:spcBef>
                <a:spcPts val="0"/>
              </a:spcBef>
              <a:spcAft>
                <a:spcPts val="576"/>
              </a:spcAft>
            </a:pPr>
            <a:r>
              <a:rPr lang="en-US"/>
              <a:t>I</a:t>
            </a:r>
            <a:r>
              <a:rPr lang="en-US">
                <a:effectLst/>
              </a:rPr>
              <a:t>f your current diet isn’t in line with protecting your brain, you can begin making small changes for the better. Our workbook provides some simple, easy ways to include some of these healthy foods into your diet.</a:t>
            </a:r>
          </a:p>
          <a:p>
            <a:pPr>
              <a:spcBef>
                <a:spcPts val="0"/>
              </a:spcBef>
              <a:spcAft>
                <a:spcPts val="0"/>
              </a:spcAft>
            </a:pPr>
            <a:r>
              <a:rPr lang="en-US" sz="1000" baseline="30000"/>
              <a:t>1</a:t>
            </a:r>
            <a:r>
              <a:rPr lang="en-US" sz="1000"/>
              <a:t>Cécilia </a:t>
            </a:r>
            <a:r>
              <a:rPr lang="en-US" sz="1000" err="1"/>
              <a:t>Samieri</a:t>
            </a:r>
            <a:r>
              <a:rPr lang="en-US" sz="1000"/>
              <a:t> et al., “Using network science tools to identify novel diet patterns in prodromal dementia,” Neurology 94, no. 19 (2020), https://doi.org/10.1212/WNL.0000000000009399.</a:t>
            </a:r>
          </a:p>
          <a:p>
            <a:pPr>
              <a:spcBef>
                <a:spcPts val="0"/>
              </a:spcBef>
            </a:pPr>
            <a:r>
              <a:rPr lang="en-US" sz="1000" baseline="30000"/>
              <a:t>2</a:t>
            </a:r>
            <a:r>
              <a:rPr lang="en-US" sz="1000"/>
              <a:t>Samieri et al., “Using network science tools to identify novel diet patterns in prodromal dementia.”</a:t>
            </a:r>
          </a:p>
          <a:p>
            <a:pPr>
              <a:spcBef>
                <a:spcPts val="0"/>
              </a:spcBef>
            </a:pPr>
            <a:r>
              <a:rPr lang="en-US" sz="1000" baseline="30000"/>
              <a:t>3</a:t>
            </a:r>
            <a:r>
              <a:rPr lang="en-US" sz="1000"/>
              <a:t>Janice K </a:t>
            </a:r>
            <a:r>
              <a:rPr lang="en-US" sz="1000" err="1"/>
              <a:t>Kiecolt</a:t>
            </a:r>
            <a:r>
              <a:rPr lang="en-US" sz="1000"/>
              <a:t>-Glaser et al., “Afternoon distraction: a high-saturated-fat meal and endotoxemia impact post-meal attention in a randomized crossover trial,” </a:t>
            </a:r>
            <a:r>
              <a:rPr lang="en-US" sz="1000" i="1"/>
              <a:t>American Journal of Clinical Nutrition </a:t>
            </a:r>
            <a:r>
              <a:rPr lang="en-US" sz="1000"/>
              <a:t>111, no. 6 (2020): 1150–1158, https://doi.org/10.1093/ajcn/nqaa085.</a:t>
            </a:r>
            <a:endParaRPr lang="en-US" sz="1000" baseline="30000"/>
          </a:p>
          <a:p>
            <a:endParaRPr lang="en-US" sz="1000"/>
          </a:p>
          <a:p>
            <a:br>
              <a:rPr lang="en-US" sz="1000"/>
            </a:br>
            <a:endParaRPr lang="en-US" sz="1000">
              <a:solidFill>
                <a:srgbClr val="383838"/>
              </a:solidFill>
            </a:endParaRPr>
          </a:p>
        </p:txBody>
      </p:sp>
    </p:spTree>
    <p:extLst>
      <p:ext uri="{BB962C8B-B14F-4D97-AF65-F5344CB8AC3E}">
        <p14:creationId xmlns:p14="http://schemas.microsoft.com/office/powerpoint/2010/main" val="2458012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534988"/>
            <a:ext cx="8288338" cy="4662487"/>
          </a:xfrm>
        </p:spPr>
      </p:sp>
      <p:sp>
        <p:nvSpPr>
          <p:cNvPr id="3" name="Notes Placeholder 2"/>
          <p:cNvSpPr>
            <a:spLocks noGrp="1"/>
          </p:cNvSpPr>
          <p:nvPr>
            <p:ph type="body" idx="1"/>
          </p:nvPr>
        </p:nvSpPr>
        <p:spPr/>
        <p:txBody>
          <a:bodyPr/>
          <a:lstStyle/>
          <a:p>
            <a:r>
              <a:rPr lang="en-US" b="1">
                <a:effectLst/>
              </a:rPr>
              <a:t>Some stress is </a:t>
            </a:r>
            <a:r>
              <a:rPr lang="en-US" b="1"/>
              <a:t>good: </a:t>
            </a:r>
            <a:r>
              <a:rPr lang="en-US">
                <a:effectLst/>
              </a:rPr>
              <a:t>We hear it all the time: stress is bad. It’s true that too much stress isn’t a good thing, physically or psychologically. So, should we strive to have a stress-free life? While this may be a surprise to some people, the answer is no. Some stress is good for you. The right kind of stress motivates and focuses the brain and can even slow down brain aging.</a:t>
            </a:r>
          </a:p>
          <a:p>
            <a:r>
              <a:rPr lang="en-US">
                <a:effectLst/>
              </a:rPr>
              <a:t>Beneficial stress is manageable and occurs in a burst, or a moment. Manageable stress cleans up brain trash; it turns on a program called autophagy, which cleans up old, dead cells and removes waste and toxins, keeping your body clean and young. Think of a challenge you want to tackle or something that makes you nervous—that’s the type of stress that grows new brain cells in the hippocampus. Just like a car, if you don’t “drive”—if there’s no stress at all—it falls apart. On the other hand, if you keep asking it to overperform—if you’re constantly on edge—it will break down.</a:t>
            </a:r>
          </a:p>
          <a:p>
            <a:r>
              <a:rPr lang="en-US" b="1">
                <a:effectLst/>
              </a:rPr>
              <a:t>Boosting happiness </a:t>
            </a:r>
            <a:r>
              <a:rPr lang="en-US">
                <a:effectLst/>
              </a:rPr>
              <a:t>can help manage stress. Boosting happiness minimizes and lowers anxiety, depression, and pain symptoms.</a:t>
            </a:r>
            <a:r>
              <a:rPr lang="en-US" baseline="30000">
                <a:effectLst/>
              </a:rPr>
              <a:t>1</a:t>
            </a:r>
            <a:r>
              <a:rPr lang="en-US">
                <a:effectLst/>
              </a:rPr>
              <a:t> Even small increases in happiness extend longevity.</a:t>
            </a:r>
            <a:r>
              <a:rPr lang="en-US" baseline="30000">
                <a:effectLst/>
              </a:rPr>
              <a:t>2</a:t>
            </a:r>
            <a:r>
              <a:rPr lang="en-US">
                <a:effectLst/>
              </a:rPr>
              <a:t> It’s not easy to completely define what happiness is, but it can generally be defined as being in a good mood, having positive emotions and enjoyment, and being satisfied with life. Research found the risk of dying due to any cause lowered by 19 percent for happy older people.</a:t>
            </a:r>
            <a:r>
              <a:rPr lang="en-US" baseline="30000">
                <a:effectLst/>
              </a:rPr>
              <a:t>3</a:t>
            </a:r>
            <a:endParaRPr lang="en-US">
              <a:effectLst/>
            </a:endParaRPr>
          </a:p>
          <a:p>
            <a:r>
              <a:rPr lang="en-US" b="1">
                <a:effectLst/>
              </a:rPr>
              <a:t>Find the right amount: </a:t>
            </a:r>
            <a:r>
              <a:rPr lang="en-US">
                <a:effectLst/>
              </a:rPr>
              <a:t>Here’s the big question: How do we find just the right amount of stress to keep our brains and immune systems running like finely tuned Ferraris? We’ll talk about some ways to do that next.</a:t>
            </a:r>
          </a:p>
          <a:p>
            <a:pPr algn="l"/>
            <a:r>
              <a:rPr lang="en-US" sz="1000" baseline="30000"/>
              <a:t>1</a:t>
            </a:r>
            <a:r>
              <a:rPr lang="en-US" sz="1000"/>
              <a:t>Louise T. Lambert </a:t>
            </a:r>
            <a:r>
              <a:rPr lang="en-US" sz="1000" err="1"/>
              <a:t>D’raven</a:t>
            </a:r>
            <a:r>
              <a:rPr lang="en-US" sz="1000"/>
              <a:t>, Nina </a:t>
            </a:r>
            <a:r>
              <a:rPr lang="en-US" sz="1000" err="1"/>
              <a:t>Moliver</a:t>
            </a:r>
            <a:r>
              <a:rPr lang="en-US" sz="1000"/>
              <a:t>, and Donna Thompson, “Happiness intervention decreases pain and depression, boosts happiness among primary care patients,” </a:t>
            </a:r>
            <a:r>
              <a:rPr lang="en-US" sz="1000" i="1"/>
              <a:t>Primary Health Care Research &amp; Development </a:t>
            </a:r>
            <a:r>
              <a:rPr lang="en-US" sz="1000"/>
              <a:t>16, no. 2 (2015): 114–126, https://doi.org/10.1017/S146342361300056X.</a:t>
            </a:r>
          </a:p>
          <a:p>
            <a:pPr>
              <a:spcBef>
                <a:spcPts val="0"/>
              </a:spcBef>
            </a:pPr>
            <a:r>
              <a:rPr lang="en-US" sz="1000" baseline="30000"/>
              <a:t>2</a:t>
            </a:r>
            <a:r>
              <a:rPr lang="en-US" sz="1000"/>
              <a:t>Choy-Lye </a:t>
            </a:r>
            <a:r>
              <a:rPr lang="en-US" sz="1000" err="1"/>
              <a:t>Chei</a:t>
            </a:r>
            <a:r>
              <a:rPr lang="en-US" sz="1000"/>
              <a:t> et al., “Happy older people live longer,” </a:t>
            </a:r>
            <a:r>
              <a:rPr lang="en-US" sz="1000" i="1"/>
              <a:t>Age and Ageing </a:t>
            </a:r>
            <a:r>
              <a:rPr lang="en-US" sz="1000"/>
              <a:t>47, no.6 (November 2018): 860–866, https://doi.org/10.1093/ageing/afy128.</a:t>
            </a:r>
          </a:p>
          <a:p>
            <a:pPr>
              <a:spcBef>
                <a:spcPts val="0"/>
              </a:spcBef>
            </a:pPr>
            <a:r>
              <a:rPr lang="en-US" sz="1000" baseline="30000"/>
              <a:t>3</a:t>
            </a:r>
            <a:r>
              <a:rPr lang="en-US" sz="1000"/>
              <a:t>Chei et al., “Happy older people live longer.”</a:t>
            </a:r>
          </a:p>
          <a:p>
            <a:endParaRPr lang="en-US">
              <a:effectLst/>
            </a:endParaRPr>
          </a:p>
          <a:p>
            <a:br>
              <a:rPr lang="en-US">
                <a:effectLst/>
              </a:rPr>
            </a:br>
            <a:endParaRPr lang="en-US">
              <a:effectLst/>
            </a:endParaRPr>
          </a:p>
          <a:p>
            <a:br>
              <a:rPr lang="en-US">
                <a:effectLst/>
              </a:rPr>
            </a:br>
            <a:endParaRPr lang="en-US"/>
          </a:p>
        </p:txBody>
      </p:sp>
      <p:sp>
        <p:nvSpPr>
          <p:cNvPr id="5" name="Slide Number Placeholder 4">
            <a:extLst>
              <a:ext uri="{FF2B5EF4-FFF2-40B4-BE49-F238E27FC236}">
                <a16:creationId xmlns:a16="http://schemas.microsoft.com/office/drawing/2014/main" id="{41DB3C9F-B298-44C0-AED1-D7DF5CD787E1}"/>
              </a:ext>
            </a:extLst>
          </p:cNvPr>
          <p:cNvSpPr>
            <a:spLocks noGrp="1"/>
          </p:cNvSpPr>
          <p:nvPr>
            <p:ph type="sldNum" sz="quarter" idx="5"/>
          </p:nvPr>
        </p:nvSpPr>
        <p:spPr/>
        <p:txBody>
          <a:bodyPr/>
          <a:lstStyle/>
          <a:p>
            <a:pPr>
              <a:defRPr/>
            </a:pPr>
            <a:fld id="{F9CC64C5-72B8-48B3-9F32-B70947D2168E}" type="slidenum">
              <a:rPr lang="en-US" smtClean="0"/>
              <a:pPr>
                <a:defRPr/>
              </a:pPr>
              <a:t>23</a:t>
            </a:fld>
            <a:endParaRPr lang="en-US"/>
          </a:p>
        </p:txBody>
      </p:sp>
    </p:spTree>
    <p:extLst>
      <p:ext uri="{BB962C8B-B14F-4D97-AF65-F5344CB8AC3E}">
        <p14:creationId xmlns:p14="http://schemas.microsoft.com/office/powerpoint/2010/main" val="3978949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3988" y="390525"/>
            <a:ext cx="6659562" cy="3746500"/>
          </a:xfrm>
        </p:spPr>
      </p:sp>
      <p:sp>
        <p:nvSpPr>
          <p:cNvPr id="3" name="Notes Placeholder 2"/>
          <p:cNvSpPr>
            <a:spLocks noGrp="1"/>
          </p:cNvSpPr>
          <p:nvPr>
            <p:ph type="body" idx="1"/>
          </p:nvPr>
        </p:nvSpPr>
        <p:spPr>
          <a:xfrm>
            <a:off x="551175" y="4314919"/>
            <a:ext cx="8568840" cy="8025603"/>
          </a:xfrm>
        </p:spPr>
        <p:txBody>
          <a:bodyPr lIns="0" tIns="0" rIns="0" bIns="0"/>
          <a:lstStyle/>
          <a:p>
            <a:r>
              <a:rPr lang="en-US"/>
              <a:t>A study found that stress and unhappiness can be caused by our minds wandering. Why? When our minds wander, they wander to unhappy, stressful, and anxious thoughts. Much of that stress comes from worrying about the past or the future; the key is being present and in-the-moment, which is associated with greater happiness and less stress. </a:t>
            </a:r>
          </a:p>
          <a:p>
            <a:r>
              <a:rPr lang="en-US"/>
              <a:t>One way to be present and manage stress is to practice mindfulness. Before we learn how, let’s look at a Harvard study that took people who had never practiced mindfulness and had them do it for eight weeks. The study took pictures of participants’ brains before they started, during the eight weeks, and after the eight weeks.</a:t>
            </a:r>
            <a:r>
              <a:rPr lang="en-US" baseline="30000"/>
              <a:t>1</a:t>
            </a:r>
            <a:r>
              <a:rPr lang="en-US"/>
              <a:t> </a:t>
            </a:r>
          </a:p>
          <a:p>
            <a:r>
              <a:rPr lang="en-US"/>
              <a:t>After practicing about thirty minutes of mindfulness a day for eight weeks, the participants’ brains changed. The hippocampus, the part of your brain that allows you to learn new things, grew. The prefrontal cortex, the brain part that calms your stress response, got stronger and larger, and the amygdala, which manages our fight-or-flight stress response, shrank. </a:t>
            </a:r>
          </a:p>
          <a:p>
            <a:r>
              <a:rPr lang="en-US"/>
              <a:t>People who practiced mindfulness still had stress, but they were better able to control and manage it. This highlights that we have the power to change our brains, mood, and how we respond to stress.</a:t>
            </a:r>
          </a:p>
          <a:p>
            <a:r>
              <a:rPr lang="en-US" b="1"/>
              <a:t>Breathing Exercise </a:t>
            </a:r>
            <a:r>
              <a:rPr lang="en-US"/>
              <a:t>There are many mindfulness exercises, some of which involve breathing, some of which don’t. If you like breathing exercises, here’s a simple and effective one that can be done any time you have a spare minute. (We cover a couple mindfulness exercises that don’t involve breathing below.)</a:t>
            </a:r>
          </a:p>
          <a:p>
            <a:pPr lvl="1" indent="-307370">
              <a:spcBef>
                <a:spcPts val="0"/>
              </a:spcBef>
              <a:spcAft>
                <a:spcPts val="0"/>
              </a:spcAft>
              <a:buFont typeface="+mj-lt"/>
              <a:buAutoNum type="arabicPeriod"/>
            </a:pPr>
            <a:r>
              <a:rPr lang="en-US"/>
              <a:t>Say to yourself, or out loud: “Breathe in calmness, breathe out anxiety”</a:t>
            </a:r>
          </a:p>
          <a:p>
            <a:pPr lvl="1" indent="-307370">
              <a:spcBef>
                <a:spcPts val="0"/>
              </a:spcBef>
              <a:spcAft>
                <a:spcPts val="0"/>
              </a:spcAft>
              <a:buFont typeface="+mj-lt"/>
              <a:buAutoNum type="arabicPeriod"/>
            </a:pPr>
            <a:r>
              <a:rPr lang="en-US"/>
              <a:t>On the “breathe in calmness,” inhale through your nose</a:t>
            </a:r>
          </a:p>
          <a:p>
            <a:pPr lvl="1" indent="-307370">
              <a:spcBef>
                <a:spcPts val="0"/>
              </a:spcBef>
              <a:spcAft>
                <a:spcPts val="0"/>
              </a:spcAft>
              <a:buFont typeface="+mj-lt"/>
              <a:buAutoNum type="arabicPeriod"/>
            </a:pPr>
            <a:r>
              <a:rPr lang="en-US"/>
              <a:t>On “breathe out anxiety,” exhale through your mouth</a:t>
            </a:r>
          </a:p>
          <a:p>
            <a:pPr lvl="1" indent="-307370">
              <a:spcBef>
                <a:spcPts val="0"/>
              </a:spcBef>
              <a:spcAft>
                <a:spcPts val="0"/>
              </a:spcAft>
              <a:buFont typeface="+mj-lt"/>
              <a:buAutoNum type="arabicPeriod"/>
            </a:pPr>
            <a:r>
              <a:rPr lang="en-US"/>
              <a:t>Try to focus only on the breath going in your nose and out of your mouth</a:t>
            </a:r>
          </a:p>
          <a:p>
            <a:pPr lvl="1" indent="-307370">
              <a:spcBef>
                <a:spcPts val="0"/>
              </a:spcBef>
              <a:spcAft>
                <a:spcPts val="0"/>
              </a:spcAft>
              <a:buFont typeface="+mj-lt"/>
              <a:buAutoNum type="arabicPeriod"/>
            </a:pPr>
            <a:r>
              <a:rPr lang="en-US"/>
              <a:t>If you’re having trouble getting in the present moment, place your hand on your stomach and focus on breathing for five seconds. Feel the rise and fall of your abdomen with each breath.</a:t>
            </a:r>
          </a:p>
          <a:p>
            <a:pPr>
              <a:spcBef>
                <a:spcPts val="0"/>
              </a:spcBef>
              <a:spcAft>
                <a:spcPts val="807"/>
              </a:spcAft>
            </a:pPr>
            <a:r>
              <a:rPr lang="en-US"/>
              <a:t>If your mind wanders, that’s normal. Don’t be upset or stressed. Instead, gently try to bring it back to focus by using a word such as breath or focus. It sounds simple, but for many people, it’s harder than it looks. If thirty seconds feels like thirty minutes, don’t feel bad; it can take some practice. If you can do thirty seconds, be proud of yourself, and tomorrow try to add another thirty seconds. Think of it like going to the gym and working up reps.</a:t>
            </a:r>
          </a:p>
          <a:p>
            <a:pPr>
              <a:spcBef>
                <a:spcPts val="0"/>
              </a:spcBef>
              <a:spcAft>
                <a:spcPts val="0"/>
              </a:spcAft>
            </a:pPr>
            <a:r>
              <a:rPr lang="en-US" b="1"/>
              <a:t>Change Your Perspective </a:t>
            </a:r>
            <a:r>
              <a:rPr lang="en-US"/>
              <a:t>Two people might experience the same stressful situation but have very different responses. Stress can actually be quite useful—and you can train your brain to view stress in exactly that light. </a:t>
            </a:r>
          </a:p>
          <a:p>
            <a:pPr>
              <a:spcBef>
                <a:spcPts val="414"/>
              </a:spcBef>
              <a:spcAft>
                <a:spcPts val="0"/>
              </a:spcAft>
            </a:pPr>
            <a:r>
              <a:rPr lang="en-US"/>
              <a:t>Even a bit of stress from sitting in traffic or standing in line at the grocery store can be beneficial.</a:t>
            </a:r>
            <a:r>
              <a:rPr lang="en-US" baseline="30000"/>
              <a:t>2</a:t>
            </a:r>
            <a:r>
              <a:rPr lang="en-US"/>
              <a:t> These bursts or moments of acute stress can be healthy for the brain for a variety of reasons; for instance, a quick dose of cortisol can turn on the process of autophagy, which cleans up waste and toxins. So next time you’re in the “10 items or less” lane at the grocery store and the person in front of you has 37 cans of cat food and 37 different coupons, don’t curse them. Thank them—and by doing so, shift your perspective on stress as something that can be beneficial.</a:t>
            </a:r>
          </a:p>
          <a:p>
            <a:pPr>
              <a:spcBef>
                <a:spcPts val="414"/>
              </a:spcBef>
              <a:spcAft>
                <a:spcPts val="0"/>
              </a:spcAft>
            </a:pPr>
            <a:r>
              <a:rPr lang="en-US" b="1"/>
              <a:t>Rose, Thorn, Bud </a:t>
            </a:r>
            <a:r>
              <a:rPr lang="en-US"/>
              <a:t>Take a moment and think of the best thing that happened from the last twenty-four hours. That’s your rose. Next, think of the most challenging part of the previous twenty-four hours. That’s your thorn. Now think of something specific you are looking forward to in the next twenty-four hours. That’s your bud. This technique has been shown, in a 2019 study, to be an effective means to manage stress and boost happiness.</a:t>
            </a:r>
            <a:r>
              <a:rPr lang="en-US" baseline="30000"/>
              <a:t>3</a:t>
            </a:r>
          </a:p>
          <a:p>
            <a:r>
              <a:rPr lang="en-US">
                <a:effectLst/>
                <a:latin typeface="Calibri" panose="020F0502020204030204" pitchFamily="34" charset="0"/>
              </a:rPr>
              <a:t>We can’t control much of the stress surrounding us, but day by day, we can build connections in our brains to be closer to being experts in happiness and managing stress.</a:t>
            </a:r>
            <a:endParaRPr lang="en-US" baseline="30000"/>
          </a:p>
          <a:p>
            <a:pPr>
              <a:spcBef>
                <a:spcPts val="414"/>
              </a:spcBef>
              <a:spcAft>
                <a:spcPts val="0"/>
              </a:spcAft>
            </a:pPr>
            <a:r>
              <a:rPr lang="en-US" sz="1000" baseline="30000"/>
              <a:t>1</a:t>
            </a:r>
            <a:r>
              <a:rPr lang="en-US" sz="1000"/>
              <a:t>Rodger A. Liddle, “Parkinson’s Disease from the Gut,” </a:t>
            </a:r>
            <a:r>
              <a:rPr lang="en-US" sz="1000" i="1"/>
              <a:t>Brain Research </a:t>
            </a:r>
            <a:r>
              <a:rPr lang="en-US" sz="1000"/>
              <a:t>1693, pt. B (2018): 201–206, https://doi.org/10.1016/j.brainres.2018.01.010.</a:t>
            </a:r>
          </a:p>
          <a:p>
            <a:pPr>
              <a:spcBef>
                <a:spcPts val="0"/>
              </a:spcBef>
              <a:spcAft>
                <a:spcPts val="0"/>
              </a:spcAft>
            </a:pPr>
            <a:r>
              <a:rPr lang="en-US" sz="1000" baseline="30000"/>
              <a:t>2</a:t>
            </a:r>
            <a:r>
              <a:rPr lang="en-US" sz="1000"/>
              <a:t>B. O. </a:t>
            </a:r>
            <a:r>
              <a:rPr lang="en-US" sz="1000" err="1"/>
              <a:t>Osuntokun</a:t>
            </a:r>
            <a:r>
              <a:rPr lang="en-US" sz="1000"/>
              <a:t> et al., “Lack of an association between apolipoprotein E epsilon 4 and Alzheimer’s disease in elderly Nigerians,” Annals of Neurology 38 (1995): 463–465, https://doi.org/10.1002/ana.410380319; R.N. </a:t>
            </a:r>
            <a:r>
              <a:rPr lang="en-US" sz="1000" err="1"/>
              <a:t>Kalariaet</a:t>
            </a:r>
            <a:r>
              <a:rPr lang="en-US" sz="1000"/>
              <a:t> al., “Evaluation of Risk Factors for Alzheimer’s Disease in Elderly East Africans,” Brain Research Bulletin 44, no. 5 (1997): 573–577, https://doi.org/10.1016/S0361-9230(97)00310-9; Hugh C. Hendrie et al., “Incidence of Dementia and Alzheimer Disease in 2 Communities: Yoruba Residing in Ibadan, Nigeria, and African Americans Residing in Indianapolis, Indiana,” JAMA 285, no. 6 (2001): 739–747, https://doi.org/10.1001/jama.285.6.739.</a:t>
            </a:r>
          </a:p>
          <a:p>
            <a:pPr>
              <a:spcBef>
                <a:spcPts val="0"/>
              </a:spcBef>
              <a:spcAft>
                <a:spcPts val="0"/>
              </a:spcAft>
            </a:pPr>
            <a:r>
              <a:rPr lang="en-US" sz="1000" baseline="30000"/>
              <a:t>3</a:t>
            </a:r>
            <a:r>
              <a:rPr lang="en-US" sz="1000"/>
              <a:t>Eva </a:t>
            </a:r>
            <a:r>
              <a:rPr lang="en-US" sz="1000" err="1"/>
              <a:t>Schelbaum</a:t>
            </a:r>
            <a:r>
              <a:rPr lang="en-US" sz="1000"/>
              <a:t> et al., “Association of Reproductive History With Brain MRI Biomarkers of Dementia Risk in Midlife,” Neurology 97, no. 23 (2021), https://doi.org/10.1212/WNL.0000000000012941.</a:t>
            </a:r>
          </a:p>
        </p:txBody>
      </p:sp>
      <p:sp>
        <p:nvSpPr>
          <p:cNvPr id="5" name="Slide Number Placeholder 4">
            <a:extLst>
              <a:ext uri="{FF2B5EF4-FFF2-40B4-BE49-F238E27FC236}">
                <a16:creationId xmlns:a16="http://schemas.microsoft.com/office/drawing/2014/main" id="{5F7D4B57-FEE9-4EA9-B7E1-1145C1B14DC0}"/>
              </a:ext>
            </a:extLst>
          </p:cNvPr>
          <p:cNvSpPr>
            <a:spLocks noGrp="1"/>
          </p:cNvSpPr>
          <p:nvPr>
            <p:ph type="sldNum" sz="quarter" idx="5"/>
          </p:nvPr>
        </p:nvSpPr>
        <p:spPr/>
        <p:txBody>
          <a:bodyPr/>
          <a:lstStyle/>
          <a:p>
            <a:pPr>
              <a:defRPr/>
            </a:pPr>
            <a:fld id="{F9CC64C5-72B8-48B3-9F32-B70947D2168E}" type="slidenum">
              <a:rPr lang="en-US" smtClean="0"/>
              <a:pPr>
                <a:defRPr/>
              </a:pPr>
              <a:t>24</a:t>
            </a:fld>
            <a:endParaRPr lang="en-US"/>
          </a:p>
        </p:txBody>
      </p:sp>
    </p:spTree>
    <p:extLst>
      <p:ext uri="{BB962C8B-B14F-4D97-AF65-F5344CB8AC3E}">
        <p14:creationId xmlns:p14="http://schemas.microsoft.com/office/powerpoint/2010/main" val="3654929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561975"/>
            <a:ext cx="6661150" cy="3746500"/>
          </a:xfrm>
        </p:spPr>
      </p:sp>
      <p:sp>
        <p:nvSpPr>
          <p:cNvPr id="3" name="Notes Placeholder 2"/>
          <p:cNvSpPr>
            <a:spLocks noGrp="1"/>
          </p:cNvSpPr>
          <p:nvPr>
            <p:ph type="body" idx="1"/>
          </p:nvPr>
        </p:nvSpPr>
        <p:spPr>
          <a:xfrm>
            <a:off x="551165" y="4680812"/>
            <a:ext cx="8581759" cy="7185238"/>
          </a:xfrm>
        </p:spPr>
        <p:txBody>
          <a:bodyPr/>
          <a:lstStyle/>
          <a:p>
            <a:pPr>
              <a:spcBef>
                <a:spcPts val="0"/>
              </a:spcBef>
              <a:spcAft>
                <a:spcPts val="807"/>
              </a:spcAft>
            </a:pPr>
            <a:r>
              <a:rPr lang="en-US"/>
              <a:t>Exercise is like a miracle drug for the brain. While you’re not going to show off your hippocampus in a tank top, if a drug generated the brain benefits that exercise produces, there would be lines stretching miles long to obtain it.</a:t>
            </a:r>
          </a:p>
          <a:p>
            <a:pPr defTabSz="1229476">
              <a:spcBef>
                <a:spcPts val="0"/>
              </a:spcBef>
              <a:defRPr/>
            </a:pPr>
            <a:r>
              <a:rPr lang="en-US" b="1">
                <a:solidFill>
                  <a:srgbClr val="0E101A"/>
                </a:solidFill>
                <a:ea typeface="Times New Roman" panose="02020603050405020304" pitchFamily="18" charset="0"/>
              </a:rPr>
              <a:t>Lowers Risk of Dementia</a:t>
            </a:r>
          </a:p>
          <a:p>
            <a:pPr defTabSz="1229476">
              <a:spcBef>
                <a:spcPts val="0"/>
              </a:spcBef>
              <a:defRPr/>
            </a:pPr>
            <a:r>
              <a:rPr lang="en-US">
                <a:solidFill>
                  <a:srgbClr val="0E101A"/>
                </a:solidFill>
                <a:ea typeface="Times New Roman" panose="02020603050405020304" pitchFamily="18" charset="0"/>
              </a:rPr>
              <a:t>A study at Cardiff University in the UK followed thousands of people for over thirty years and found that simply walking thirty minutes a day lowered the risk of dementia by about 65 percent.</a:t>
            </a:r>
            <a:r>
              <a:rPr lang="en-US" baseline="30000">
                <a:solidFill>
                  <a:srgbClr val="0E101A"/>
                </a:solidFill>
                <a:ea typeface="Times New Roman" panose="02020603050405020304" pitchFamily="18" charset="0"/>
              </a:rPr>
              <a:t>1</a:t>
            </a:r>
            <a:r>
              <a:rPr lang="en-US">
                <a:solidFill>
                  <a:srgbClr val="0E101A"/>
                </a:solidFill>
                <a:ea typeface="Times New Roman" panose="02020603050405020304" pitchFamily="18" charset="0"/>
              </a:rPr>
              <a:t> The best part? Those thirty minutes didn’t even have to be done consecutively.</a:t>
            </a:r>
          </a:p>
          <a:p>
            <a:pPr algn="l"/>
            <a:r>
              <a:rPr lang="en-US">
                <a:solidFill>
                  <a:srgbClr val="383838"/>
                </a:solidFill>
              </a:rPr>
              <a:t>These results were replicated in a startling study published in </a:t>
            </a:r>
            <a:r>
              <a:rPr lang="en-US" i="1">
                <a:solidFill>
                  <a:srgbClr val="383838"/>
                </a:solidFill>
              </a:rPr>
              <a:t>Neurology</a:t>
            </a:r>
            <a:r>
              <a:rPr lang="en-US">
                <a:solidFill>
                  <a:srgbClr val="383838"/>
                </a:solidFill>
              </a:rPr>
              <a:t>.</a:t>
            </a:r>
            <a:r>
              <a:rPr lang="en-US" baseline="30000">
                <a:solidFill>
                  <a:srgbClr val="383838"/>
                </a:solidFill>
              </a:rPr>
              <a:t>2</a:t>
            </a:r>
            <a:r>
              <a:rPr lang="en-US">
                <a:solidFill>
                  <a:srgbClr val="383838"/>
                </a:solidFill>
              </a:rPr>
              <a:t> The study asked fifty-year-old women to work out on an exercise bike, then placed them in four categories depending on how long they could work out. The categories ranged from “high physical fitness” (most fit) to “could not finish the fitness test.” After four decades, the researchers found:</a:t>
            </a:r>
          </a:p>
          <a:p>
            <a:pPr marL="230524" indent="-230524">
              <a:buFont typeface="Arial" panose="020B0604020202020204" pitchFamily="34" charset="0"/>
              <a:buChar char="•"/>
            </a:pPr>
            <a:r>
              <a:rPr lang="en-US">
                <a:solidFill>
                  <a:srgbClr val="383838"/>
                </a:solidFill>
              </a:rPr>
              <a:t>5 percent of the women in the high physical-fitness category developed dementia.</a:t>
            </a:r>
          </a:p>
          <a:p>
            <a:pPr marL="230524" indent="-230524">
              <a:buFont typeface="Arial" panose="020B0604020202020204" pitchFamily="34" charset="0"/>
              <a:buChar char="•"/>
            </a:pPr>
            <a:r>
              <a:rPr lang="en-US">
                <a:solidFill>
                  <a:srgbClr val="383838"/>
                </a:solidFill>
              </a:rPr>
              <a:t>25 percent of the women in the moderate and low fitness categories developed dementia.</a:t>
            </a:r>
          </a:p>
          <a:p>
            <a:pPr marL="230524" indent="-230524">
              <a:buFont typeface="Arial" panose="020B0604020202020204" pitchFamily="34" charset="0"/>
              <a:buChar char="•"/>
            </a:pPr>
            <a:r>
              <a:rPr lang="en-US">
                <a:solidFill>
                  <a:srgbClr val="383838"/>
                </a:solidFill>
              </a:rPr>
              <a:t>45 percent of women who couldn’t finish the fitness test developed dementia.</a:t>
            </a:r>
          </a:p>
          <a:p>
            <a:pPr>
              <a:spcBef>
                <a:spcPts val="807"/>
              </a:spcBef>
            </a:pPr>
            <a:r>
              <a:rPr lang="en-US">
                <a:solidFill>
                  <a:srgbClr val="383838"/>
                </a:solidFill>
              </a:rPr>
              <a:t>That means that women who were classified as highly physically fit at fifty years old were 90 percent less likely to develop dementia than the group that could not finish the test, decades later. </a:t>
            </a:r>
          </a:p>
          <a:p>
            <a:pPr defTabSz="1229476">
              <a:defRPr/>
            </a:pPr>
            <a:r>
              <a:rPr lang="en-US" b="1">
                <a:solidFill>
                  <a:srgbClr val="0E101A"/>
                </a:solidFill>
                <a:ea typeface="Times New Roman" panose="02020603050405020304" pitchFamily="18" charset="0"/>
              </a:rPr>
              <a:t>Improves Memory</a:t>
            </a:r>
          </a:p>
          <a:p>
            <a:pPr>
              <a:spcBef>
                <a:spcPts val="0"/>
              </a:spcBef>
            </a:pPr>
            <a:r>
              <a:rPr lang="en-US"/>
              <a:t>A study published in the Journal of Alzheimer’s Disease investigated two groups of adults sixty and older. One group did a year of aerobic exercise, and the other group just stretched. The group that did aerobic exercise showed a whopping 47 percent average increase in memory scores after that year, while the stretching group didn’t see an improvement in memory.</a:t>
            </a:r>
          </a:p>
          <a:p>
            <a:pPr>
              <a:spcBef>
                <a:spcPts val="807"/>
              </a:spcBef>
              <a:spcAft>
                <a:spcPts val="0"/>
              </a:spcAft>
            </a:pPr>
            <a:r>
              <a:rPr lang="en-US" b="1"/>
              <a:t>Small Changes Can Make a Big Difference</a:t>
            </a:r>
          </a:p>
          <a:p>
            <a:pPr>
              <a:spcBef>
                <a:spcPts val="0"/>
              </a:spcBef>
            </a:pPr>
            <a:r>
              <a:rPr lang="en-US">
                <a:solidFill>
                  <a:srgbClr val="383838"/>
                </a:solidFill>
              </a:rPr>
              <a:t>Here comes the big question: How much exercise do you need to do to protect your brain and keep it plump? Do you need to drop everything and train for a triathlon? Fortunately, no. It turns out even small changes can have a big impact.</a:t>
            </a:r>
          </a:p>
          <a:p>
            <a:pPr algn="l"/>
            <a:r>
              <a:rPr lang="en-US">
                <a:solidFill>
                  <a:srgbClr val="383838"/>
                </a:solidFill>
              </a:rPr>
              <a:t>The next time you are given a choice between stairs and an elevator or escalator, consider this; a 2016 study found that people aged nineteen to seventy-nine who consistently took the stairs rather than an escalator or elevator had a younger-looking brain.</a:t>
            </a:r>
            <a:r>
              <a:rPr lang="en-US" baseline="30000">
                <a:solidFill>
                  <a:srgbClr val="383838"/>
                </a:solidFill>
              </a:rPr>
              <a:t>3</a:t>
            </a:r>
          </a:p>
          <a:p>
            <a:r>
              <a:rPr lang="en-US" b="1">
                <a:cs typeface="Calibri" panose="020F0502020204030204" pitchFamily="34" charset="0"/>
              </a:rPr>
              <a:t>Boosts brain cell communication</a:t>
            </a:r>
          </a:p>
          <a:p>
            <a:r>
              <a:rPr lang="en-US">
                <a:effectLst/>
              </a:rPr>
              <a:t>There is a mountain of evidence that exercise makes your brain cells communicate with each other more effectively at any age.</a:t>
            </a:r>
            <a:r>
              <a:rPr lang="en-US" baseline="30000">
                <a:effectLst/>
              </a:rPr>
              <a:t>4</a:t>
            </a:r>
            <a:r>
              <a:rPr lang="en-US">
                <a:effectLst/>
              </a:rPr>
              <a:t> That increased brain communication can improve mood and boosts happiness.</a:t>
            </a:r>
            <a:r>
              <a:rPr lang="en-US" baseline="30000">
                <a:effectLst/>
              </a:rPr>
              <a:t>5</a:t>
            </a:r>
          </a:p>
          <a:p>
            <a:pPr defTabSz="877126">
              <a:defRPr/>
            </a:pPr>
            <a:r>
              <a:rPr lang="en-US">
                <a:solidFill>
                  <a:srgbClr val="383838"/>
                </a:solidFill>
              </a:rPr>
              <a:t>Let’s discuss some other exercise tips to help keep your brain young.</a:t>
            </a:r>
          </a:p>
          <a:p>
            <a:pPr defTabSz="877126">
              <a:defRPr/>
            </a:pPr>
            <a:endParaRPr lang="en-US">
              <a:solidFill>
                <a:srgbClr val="383838"/>
              </a:solidFill>
            </a:endParaRPr>
          </a:p>
          <a:p>
            <a:pPr defTabSz="1229476">
              <a:defRPr/>
            </a:pPr>
            <a:r>
              <a:rPr lang="en-US" sz="1000" baseline="30000">
                <a:solidFill>
                  <a:srgbClr val="0E101A"/>
                </a:solidFill>
                <a:ea typeface="Batang" panose="02030600000101010101" pitchFamily="18" charset="-127"/>
                <a:cs typeface="Times New Roman" panose="02020603050405020304" pitchFamily="18" charset="0"/>
              </a:rPr>
              <a:t>1</a:t>
            </a:r>
            <a:r>
              <a:rPr lang="en-US" sz="1000">
                <a:ea typeface="Batang" panose="02030600000101010101" pitchFamily="18" charset="-127"/>
                <a:cs typeface="Times New Roman" panose="02020603050405020304" pitchFamily="18" charset="0"/>
              </a:rPr>
              <a:t>Peter Elwood et al., “Healthy Lifestyles Reduce the Incidence of Chronic Diseases and Dementia: Evidence from the </a:t>
            </a:r>
            <a:r>
              <a:rPr lang="en-US" sz="1000" err="1">
                <a:ea typeface="Batang" panose="02030600000101010101" pitchFamily="18" charset="-127"/>
                <a:cs typeface="Times New Roman" panose="02020603050405020304" pitchFamily="18" charset="0"/>
              </a:rPr>
              <a:t>Caerphilly</a:t>
            </a:r>
            <a:r>
              <a:rPr lang="en-US" sz="1000">
                <a:ea typeface="Batang" panose="02030600000101010101" pitchFamily="18" charset="-127"/>
                <a:cs typeface="Times New Roman" panose="02020603050405020304" pitchFamily="18" charset="0"/>
              </a:rPr>
              <a:t> Cohort Study,” </a:t>
            </a:r>
            <a:r>
              <a:rPr lang="en-US" sz="1000" i="1">
                <a:ea typeface="Batang" panose="02030600000101010101" pitchFamily="18" charset="-127"/>
                <a:cs typeface="Times New Roman" panose="02020603050405020304" pitchFamily="18" charset="0"/>
              </a:rPr>
              <a:t>PLOS One </a:t>
            </a:r>
            <a:r>
              <a:rPr lang="en-US" sz="1000">
                <a:ea typeface="Batang" panose="02030600000101010101" pitchFamily="18" charset="-127"/>
                <a:cs typeface="Times New Roman" panose="02020603050405020304" pitchFamily="18" charset="0"/>
              </a:rPr>
              <a:t>(2013), https://doi.org/10.1371/journal.pone.0081877.</a:t>
            </a:r>
          </a:p>
          <a:p>
            <a:pPr>
              <a:spcBef>
                <a:spcPts val="0"/>
              </a:spcBef>
            </a:pPr>
            <a:r>
              <a:rPr lang="en-US" sz="1000" baseline="30000"/>
              <a:t>2</a:t>
            </a:r>
            <a:r>
              <a:rPr lang="en-US" sz="1000"/>
              <a:t>Helena </a:t>
            </a:r>
            <a:r>
              <a:rPr lang="en-US" sz="1000" err="1"/>
              <a:t>Hörder</a:t>
            </a:r>
            <a:r>
              <a:rPr lang="en-US" sz="1000"/>
              <a:t> et al., “Midlife cardiovascular fitness and dementia,” </a:t>
            </a:r>
            <a:r>
              <a:rPr lang="en-US" sz="1000" i="1"/>
              <a:t>Neurology </a:t>
            </a:r>
            <a:r>
              <a:rPr lang="en-US" sz="1000"/>
              <a:t>90, no. 15 (2018), https://doi.org/10.1212/WNL.0000000000005290.</a:t>
            </a:r>
          </a:p>
          <a:p>
            <a:pPr>
              <a:spcBef>
                <a:spcPts val="0"/>
              </a:spcBef>
            </a:pPr>
            <a:r>
              <a:rPr lang="en-US" sz="1000" baseline="30000"/>
              <a:t>3</a:t>
            </a:r>
            <a:r>
              <a:rPr lang="en-US" sz="1000"/>
              <a:t>Jason </a:t>
            </a:r>
            <a:r>
              <a:rPr lang="en-US" sz="1000" err="1"/>
              <a:t>Steffener</a:t>
            </a:r>
            <a:r>
              <a:rPr lang="en-US" sz="1000"/>
              <a:t> et al., “Differences between chronological and brain age are related to education and self-reported physical activity,” </a:t>
            </a:r>
            <a:r>
              <a:rPr lang="en-US" sz="1000" i="1"/>
              <a:t>Neurobiology of Aging </a:t>
            </a:r>
            <a:r>
              <a:rPr lang="en-US" sz="1000"/>
              <a:t>40 (2016): 138–144, https://doi.org/10.1016/j.neurobiolaging.2016.01.014.</a:t>
            </a:r>
          </a:p>
          <a:p>
            <a:pPr>
              <a:spcBef>
                <a:spcPts val="0"/>
              </a:spcBef>
            </a:pPr>
            <a:r>
              <a:rPr lang="en-US" sz="1000" baseline="30000"/>
              <a:t>4</a:t>
            </a:r>
            <a:r>
              <a:rPr lang="en-US" sz="1000"/>
              <a:t>Richard J. Maddock et al., “Acute Modulation of Cortical Glutamate and GABA Content by Physical Activity,” Journal of Neuroscience 36, no. 8 (2016): 2449, https://doi.org/10.1523/JNEUROSCI.3455-15.2016.</a:t>
            </a:r>
          </a:p>
          <a:p>
            <a:pPr>
              <a:spcBef>
                <a:spcPts val="0"/>
              </a:spcBef>
            </a:pPr>
            <a:r>
              <a:rPr lang="en-US" sz="1000" baseline="30000"/>
              <a:t>5</a:t>
            </a:r>
            <a:r>
              <a:rPr lang="en-US" sz="1000"/>
              <a:t>Wittfeld et al., “Cardiorespiratory Fitness and Gray Matter Volume in the Temporal, Frontal, and Cerebellar Regions in the General Population”; American Academy of Pediatrics, “Combining physical activity with classroom lessons results in improved test scores,” Science Daily, July 1, 2011, https://www.sciencedaily.com/releases/2011/05/110501183653.htm; </a:t>
            </a:r>
            <a:r>
              <a:rPr lang="en-US" sz="1000" err="1"/>
              <a:t>Zhanjia</a:t>
            </a:r>
            <a:r>
              <a:rPr lang="en-US" sz="1000"/>
              <a:t> Zhang and </a:t>
            </a:r>
            <a:r>
              <a:rPr lang="en-US" sz="1000" err="1"/>
              <a:t>Weiyun</a:t>
            </a:r>
            <a:r>
              <a:rPr lang="en-US" sz="1000"/>
              <a:t> Chen, “A Systematic Review of the Relationship Between Physical Activity and Happiness,” Journal of Happiness Studies 20 (2019): 1305–1322, https://doi.org/10.1007/s10902-018-9976-0.</a:t>
            </a:r>
          </a:p>
        </p:txBody>
      </p:sp>
      <p:sp>
        <p:nvSpPr>
          <p:cNvPr id="5" name="Slide Number Placeholder 4">
            <a:extLst>
              <a:ext uri="{FF2B5EF4-FFF2-40B4-BE49-F238E27FC236}">
                <a16:creationId xmlns:a16="http://schemas.microsoft.com/office/drawing/2014/main" id="{42AE9DD5-2E8B-4038-B936-C23D8DF4AFC5}"/>
              </a:ext>
            </a:extLst>
          </p:cNvPr>
          <p:cNvSpPr>
            <a:spLocks noGrp="1"/>
          </p:cNvSpPr>
          <p:nvPr>
            <p:ph type="sldNum" sz="quarter" idx="5"/>
          </p:nvPr>
        </p:nvSpPr>
        <p:spPr/>
        <p:txBody>
          <a:bodyPr/>
          <a:lstStyle/>
          <a:p>
            <a:pPr>
              <a:defRPr/>
            </a:pPr>
            <a:fld id="{F9CC64C5-72B8-48B3-9F32-B70947D2168E}" type="slidenum">
              <a:rPr lang="en-US" smtClean="0"/>
              <a:pPr>
                <a:defRPr/>
              </a:pPr>
              <a:t>25</a:t>
            </a:fld>
            <a:endParaRPr lang="en-US"/>
          </a:p>
        </p:txBody>
      </p:sp>
    </p:spTree>
    <p:extLst>
      <p:ext uri="{BB962C8B-B14F-4D97-AF65-F5344CB8AC3E}">
        <p14:creationId xmlns:p14="http://schemas.microsoft.com/office/powerpoint/2010/main" val="4270646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431800"/>
            <a:ext cx="6704012" cy="3770313"/>
          </a:xfrm>
        </p:spPr>
      </p:sp>
      <p:sp>
        <p:nvSpPr>
          <p:cNvPr id="3" name="Notes Placeholder 2"/>
          <p:cNvSpPr>
            <a:spLocks noGrp="1"/>
          </p:cNvSpPr>
          <p:nvPr>
            <p:ph type="body" idx="1"/>
          </p:nvPr>
        </p:nvSpPr>
        <p:spPr>
          <a:xfrm>
            <a:off x="551167" y="4520948"/>
            <a:ext cx="8607593" cy="7613250"/>
          </a:xfrm>
        </p:spPr>
        <p:txBody>
          <a:bodyPr/>
          <a:lstStyle/>
          <a:p>
            <a:pPr>
              <a:spcBef>
                <a:spcPts val="0"/>
              </a:spcBef>
              <a:spcAft>
                <a:spcPts val="807"/>
              </a:spcAft>
            </a:pPr>
            <a:r>
              <a:rPr lang="en-US">
                <a:solidFill>
                  <a:srgbClr val="383838"/>
                </a:solidFill>
              </a:rPr>
              <a:t>At this point, you might be saying, “I get it! Exercise is good for my brain. But if the key to any exercise plan is consistency, how do I stay with it? How do I make exercise a habit instead of that exercise bike or treadmill becoming a very expensive coatrack?”</a:t>
            </a:r>
          </a:p>
          <a:p>
            <a:pPr>
              <a:spcBef>
                <a:spcPts val="0"/>
              </a:spcBef>
              <a:spcAft>
                <a:spcPts val="807"/>
              </a:spcAft>
            </a:pPr>
            <a:r>
              <a:rPr lang="en-US" b="1">
                <a:solidFill>
                  <a:srgbClr val="383838"/>
                </a:solidFill>
              </a:rPr>
              <a:t>Making Exercise a Habit: CARS </a:t>
            </a:r>
            <a:r>
              <a:rPr lang="en-US">
                <a:solidFill>
                  <a:srgbClr val="383838"/>
                </a:solidFill>
              </a:rPr>
              <a:t>(Cue, Action, Reward, Support)</a:t>
            </a:r>
          </a:p>
          <a:p>
            <a:pPr>
              <a:spcBef>
                <a:spcPts val="0"/>
              </a:spcBef>
            </a:pPr>
            <a:r>
              <a:rPr lang="en-US" b="1">
                <a:solidFill>
                  <a:srgbClr val="383838"/>
                </a:solidFill>
              </a:rPr>
              <a:t>Cues</a:t>
            </a:r>
          </a:p>
          <a:p>
            <a:pPr>
              <a:spcBef>
                <a:spcPts val="0"/>
              </a:spcBef>
              <a:spcAft>
                <a:spcPts val="403"/>
              </a:spcAft>
            </a:pPr>
            <a:r>
              <a:rPr lang="en-US">
                <a:solidFill>
                  <a:srgbClr val="383838"/>
                </a:solidFill>
              </a:rPr>
              <a:t>When it comes to making exercise a habit, incorporate exercise into our default or autopilot mode—this makes exercise easier for us. We can set up a cue that drives us to take action to stick to an exercise program.</a:t>
            </a:r>
          </a:p>
          <a:p>
            <a:pPr>
              <a:spcBef>
                <a:spcPts val="0"/>
              </a:spcBef>
              <a:spcAft>
                <a:spcPts val="807"/>
              </a:spcAft>
            </a:pPr>
            <a:r>
              <a:rPr lang="en-US">
                <a:solidFill>
                  <a:srgbClr val="383838"/>
                </a:solidFill>
              </a:rPr>
              <a:t>Here are two cue suggestions: Simply place your walking shoes where you can’t miss seeing them as a reminder to take your daily walk. Another visual cue can be to wear a smartwatch that reminds you of your steps.</a:t>
            </a:r>
          </a:p>
          <a:p>
            <a:pPr>
              <a:spcBef>
                <a:spcPts val="0"/>
              </a:spcBef>
            </a:pPr>
            <a:r>
              <a:rPr lang="en-US" b="1">
                <a:solidFill>
                  <a:srgbClr val="383838"/>
                </a:solidFill>
              </a:rPr>
              <a:t>Action</a:t>
            </a:r>
          </a:p>
          <a:p>
            <a:pPr>
              <a:spcBef>
                <a:spcPts val="0"/>
              </a:spcBef>
            </a:pPr>
            <a:r>
              <a:rPr lang="en-US">
                <a:solidFill>
                  <a:srgbClr val="383838"/>
                </a:solidFill>
              </a:rPr>
              <a:t>When it comes to exercise, it’s best to start small and build.</a:t>
            </a:r>
          </a:p>
          <a:p>
            <a:pPr>
              <a:spcBef>
                <a:spcPts val="0"/>
              </a:spcBef>
            </a:pPr>
            <a:r>
              <a:rPr lang="en-US">
                <a:solidFill>
                  <a:srgbClr val="383838"/>
                </a:solidFill>
              </a:rPr>
              <a:t>For example:</a:t>
            </a:r>
          </a:p>
          <a:p>
            <a:pPr marL="230524" indent="-230524">
              <a:spcBef>
                <a:spcPts val="0"/>
              </a:spcBef>
              <a:buFont typeface="Arial" panose="020B0604020202020204" pitchFamily="34" charset="0"/>
              <a:buChar char="•"/>
            </a:pPr>
            <a:r>
              <a:rPr lang="en-US">
                <a:solidFill>
                  <a:srgbClr val="383838"/>
                </a:solidFill>
              </a:rPr>
              <a:t>Walk in place during TV commercials or before the next episode of what you’re streaming</a:t>
            </a:r>
          </a:p>
          <a:p>
            <a:pPr marL="230524" indent="-230524">
              <a:spcBef>
                <a:spcPts val="0"/>
              </a:spcBef>
              <a:buFont typeface="Arial" panose="020B0604020202020204" pitchFamily="34" charset="0"/>
              <a:buChar char="•"/>
            </a:pPr>
            <a:r>
              <a:rPr lang="en-US">
                <a:solidFill>
                  <a:srgbClr val="383838"/>
                </a:solidFill>
              </a:rPr>
              <a:t>Stand and/or walk during phone calls</a:t>
            </a:r>
          </a:p>
          <a:p>
            <a:pPr marL="230524" indent="-230524">
              <a:spcBef>
                <a:spcPts val="0"/>
              </a:spcBef>
              <a:buFont typeface="Arial" panose="020B0604020202020204" pitchFamily="34" charset="0"/>
              <a:buChar char="•"/>
            </a:pPr>
            <a:r>
              <a:rPr lang="en-US">
                <a:solidFill>
                  <a:srgbClr val="383838"/>
                </a:solidFill>
              </a:rPr>
              <a:t>Park farther away from the grocery store</a:t>
            </a:r>
          </a:p>
          <a:p>
            <a:pPr marL="230524" indent="-230524">
              <a:spcBef>
                <a:spcPts val="0"/>
              </a:spcBef>
              <a:spcAft>
                <a:spcPts val="807"/>
              </a:spcAft>
              <a:buFont typeface="Arial" panose="020B0604020202020204" pitchFamily="34" charset="0"/>
              <a:buChar char="•"/>
            </a:pPr>
            <a:r>
              <a:rPr lang="en-US">
                <a:solidFill>
                  <a:srgbClr val="383838"/>
                </a:solidFill>
              </a:rPr>
              <a:t>Do ten jumping jacks every hour (you can set your smartphone to remind you to do this)</a:t>
            </a:r>
          </a:p>
          <a:p>
            <a:pPr>
              <a:spcBef>
                <a:spcPts val="0"/>
              </a:spcBef>
            </a:pPr>
            <a:r>
              <a:rPr lang="en-US" b="1">
                <a:solidFill>
                  <a:srgbClr val="383838"/>
                </a:solidFill>
              </a:rPr>
              <a:t>Reward</a:t>
            </a:r>
          </a:p>
          <a:p>
            <a:pPr>
              <a:spcBef>
                <a:spcPts val="0"/>
              </a:spcBef>
              <a:spcAft>
                <a:spcPts val="403"/>
              </a:spcAft>
            </a:pPr>
            <a:r>
              <a:rPr lang="en-US">
                <a:solidFill>
                  <a:srgbClr val="383838"/>
                </a:solidFill>
              </a:rPr>
              <a:t>Exercise has to be fun and rewarding, or your brain will likely not make it a habit. This is why pairing the exercise habit with something you already love doing can be very helpful. Have you heard someone say, “I walk on the treadmill every single day, and I hate every single second of it?” If you enjoy working out on a treadmill, that’s great, but if it’s drudgery, ditch it and look for a new and enjoyable experience, as newness and novel environments are keys to focus and memory. Try hiking new trails by a lake or just walking in a new neighborhood. Learn a new sport and have fun doing it.</a:t>
            </a:r>
          </a:p>
          <a:p>
            <a:pPr>
              <a:spcBef>
                <a:spcPts val="0"/>
              </a:spcBef>
              <a:spcAft>
                <a:spcPts val="807"/>
              </a:spcAft>
            </a:pPr>
            <a:r>
              <a:rPr lang="en-US">
                <a:solidFill>
                  <a:srgbClr val="383838"/>
                </a:solidFill>
              </a:rPr>
              <a:t>The body can acclimate to the same activity, and results diminish. The same is true with the brain. Try to keep your workouts fun and fresh. There are endless virtual workouts online and classes at local libraries that teach yoga, dance, Pilates, and tai chi.</a:t>
            </a:r>
          </a:p>
          <a:p>
            <a:pPr>
              <a:spcBef>
                <a:spcPts val="0"/>
              </a:spcBef>
            </a:pPr>
            <a:r>
              <a:rPr lang="en-US" b="1">
                <a:solidFill>
                  <a:srgbClr val="383838"/>
                </a:solidFill>
              </a:rPr>
              <a:t>Support</a:t>
            </a:r>
          </a:p>
          <a:p>
            <a:pPr>
              <a:spcBef>
                <a:spcPts val="0"/>
              </a:spcBef>
              <a:spcAft>
                <a:spcPts val="403"/>
              </a:spcAft>
            </a:pPr>
            <a:r>
              <a:rPr lang="en-US">
                <a:solidFill>
                  <a:srgbClr val="383838"/>
                </a:solidFill>
              </a:rPr>
              <a:t>A study found that active participation on a sports team had brain-health benefits.</a:t>
            </a:r>
            <a:r>
              <a:rPr lang="en-US" baseline="30000">
                <a:solidFill>
                  <a:srgbClr val="383838"/>
                </a:solidFill>
              </a:rPr>
              <a:t>1</a:t>
            </a:r>
            <a:r>
              <a:rPr lang="en-US">
                <a:solidFill>
                  <a:srgbClr val="383838"/>
                </a:solidFill>
              </a:rPr>
              <a:t> It wasn’t just the playing but also the socializing that boosted the brain. Find a workout buddy or join a sports team or exercise class.</a:t>
            </a:r>
          </a:p>
          <a:p>
            <a:pPr>
              <a:spcBef>
                <a:spcPts val="0"/>
              </a:spcBef>
              <a:spcAft>
                <a:spcPts val="403"/>
              </a:spcAft>
            </a:pPr>
            <a:r>
              <a:rPr lang="en-US">
                <a:solidFill>
                  <a:srgbClr val="383838"/>
                </a:solidFill>
              </a:rPr>
              <a:t>Penn </a:t>
            </a:r>
            <a:r>
              <a:rPr lang="en-US" err="1">
                <a:solidFill>
                  <a:srgbClr val="383838"/>
                </a:solidFill>
              </a:rPr>
              <a:t>Jillette</a:t>
            </a:r>
            <a:r>
              <a:rPr lang="en-US">
                <a:solidFill>
                  <a:srgbClr val="383838"/>
                </a:solidFill>
              </a:rPr>
              <a:t> of the magic duo Penn and Teller lost a hundred pounds. To keep himself motivated, he used a brain trick that would terrify most people. At the beginning of his weight-loss journey, he posted his weight on social media every day. That may sound horrifying to you, but that accountability kept him motivated. </a:t>
            </a:r>
          </a:p>
          <a:p>
            <a:pPr>
              <a:spcBef>
                <a:spcPts val="0"/>
              </a:spcBef>
              <a:spcAft>
                <a:spcPts val="403"/>
              </a:spcAft>
            </a:pPr>
            <a:r>
              <a:rPr lang="en-US">
                <a:solidFill>
                  <a:srgbClr val="383838"/>
                </a:solidFill>
              </a:rPr>
              <a:t>Be aware, though, you’re going to have good days and bad days when you’re establishing your exercise habit. Stick with it. If a forty-minute walk is too much to fit in, even three short (think ten- to fifteen-minute) walks a day can reap significant brain benefits. Each day you stick to the habit, you are building and strengthening the connections between brain cells that the habit establishes in your brain. Through repetition, those connections will </a:t>
            </a:r>
            <a:r>
              <a:rPr lang="en-US"/>
              <a:t>get stronger and stronger, and a healthy habit will be formed. And remember: there’s overwhelming evidence that exercise not only slows down and reverses brain age, but it can also improve the way your brain works each day.</a:t>
            </a:r>
            <a:r>
              <a:rPr lang="en-US" baseline="30000"/>
              <a:t>2</a:t>
            </a:r>
            <a:r>
              <a:rPr lang="en-US"/>
              <a:t> The secret to a healthy brain is just a couple (or few thousand) steps away each day. </a:t>
            </a:r>
          </a:p>
          <a:p>
            <a:pPr algn="l"/>
            <a:r>
              <a:rPr lang="en-US" sz="1000" baseline="30000"/>
              <a:t>1</a:t>
            </a:r>
            <a:r>
              <a:rPr lang="en-US" sz="1000"/>
              <a:t>Hans-Peter </a:t>
            </a:r>
            <a:r>
              <a:rPr lang="en-US" sz="1000" err="1"/>
              <a:t>Hutter</a:t>
            </a:r>
            <a:r>
              <a:rPr lang="en-US" sz="1000"/>
              <a:t>, “The Sports Club as a Health Driver” (presentation, European Forum </a:t>
            </a:r>
            <a:r>
              <a:rPr lang="en-US" sz="1000" err="1"/>
              <a:t>Alpbach</a:t>
            </a:r>
            <a:r>
              <a:rPr lang="en-US" sz="1000"/>
              <a:t>, August 22, 2017).</a:t>
            </a:r>
            <a:br>
              <a:rPr lang="en-US" sz="1000"/>
            </a:br>
            <a:r>
              <a:rPr lang="en-US" sz="1000" baseline="30000"/>
              <a:t>2</a:t>
            </a:r>
            <a:r>
              <a:rPr lang="en-US" sz="1000"/>
              <a:t>Laura D. Baker et al., “High-Intensity physical activity modulates diet effects on cerebrospinal </a:t>
            </a:r>
            <a:r>
              <a:rPr lang="el-GR" sz="1000"/>
              <a:t>β-</a:t>
            </a:r>
            <a:r>
              <a:rPr lang="en-US" sz="1000"/>
              <a:t>amyloid levels in normal aging and mild cognitive impairment,” Journal of Alzheimer’s Disease 28, no. 1 (2012): 137–146, https://doi.org/10.3233/JAD-2011-111076; Laura D. Baker et al., “Effects of aerobic exercise on mild cognitive impairment: a controlled trial,” JAMA Neurology 67, no. 1 (2010): 71–79, https://doi.org/10.1001/archneurol.2009.307.</a:t>
            </a:r>
            <a:endParaRPr lang="en-US" sz="1000">
              <a:solidFill>
                <a:srgbClr val="383838"/>
              </a:solidFill>
            </a:endParaRPr>
          </a:p>
        </p:txBody>
      </p:sp>
      <p:sp>
        <p:nvSpPr>
          <p:cNvPr id="5" name="Slide Number Placeholder 4">
            <a:extLst>
              <a:ext uri="{FF2B5EF4-FFF2-40B4-BE49-F238E27FC236}">
                <a16:creationId xmlns:a16="http://schemas.microsoft.com/office/drawing/2014/main" id="{22C3A28F-79DE-4A4B-BCB9-1FF263164173}"/>
              </a:ext>
            </a:extLst>
          </p:cNvPr>
          <p:cNvSpPr>
            <a:spLocks noGrp="1"/>
          </p:cNvSpPr>
          <p:nvPr>
            <p:ph type="sldNum" sz="quarter" idx="5"/>
          </p:nvPr>
        </p:nvSpPr>
        <p:spPr/>
        <p:txBody>
          <a:bodyPr/>
          <a:lstStyle/>
          <a:p>
            <a:pPr>
              <a:defRPr/>
            </a:pPr>
            <a:fld id="{F9CC64C5-72B8-48B3-9F32-B70947D2168E}" type="slidenum">
              <a:rPr lang="en-US" smtClean="0"/>
              <a:pPr>
                <a:defRPr/>
              </a:pPr>
              <a:t>26</a:t>
            </a:fld>
            <a:endParaRPr lang="en-US"/>
          </a:p>
        </p:txBody>
      </p:sp>
    </p:spTree>
    <p:extLst>
      <p:ext uri="{BB962C8B-B14F-4D97-AF65-F5344CB8AC3E}">
        <p14:creationId xmlns:p14="http://schemas.microsoft.com/office/powerpoint/2010/main" val="2291996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51163" y="4797011"/>
            <a:ext cx="8641855" cy="7017924"/>
          </a:xfrm>
        </p:spPr>
        <p:txBody>
          <a:bodyPr/>
          <a:lstStyle/>
          <a:p>
            <a:r>
              <a:rPr lang="en-US" sz="1400" b="1"/>
              <a:t>Norepinephrine:</a:t>
            </a:r>
            <a:r>
              <a:rPr lang="en-US" sz="1400"/>
              <a:t> Hopefully, in today’s presentation, you’ve learned some new information. That very action was protecting your brain: learning new information plays a significant part in disposing of brain trash via a “power wash” that uses one of your body’s most effective brain cleansers: norepinephrine.</a:t>
            </a:r>
            <a:r>
              <a:rPr lang="en-US" sz="1400" baseline="30000"/>
              <a:t>1</a:t>
            </a:r>
            <a:endParaRPr lang="en-US" sz="1400"/>
          </a:p>
          <a:p>
            <a:r>
              <a:rPr lang="en-US" sz="1400"/>
              <a:t>Norepinephrine is a hormone and neurotransmitter that regulates heart rate, attention, memory, and cognition.</a:t>
            </a:r>
            <a:r>
              <a:rPr lang="en-US" sz="1400" baseline="30000"/>
              <a:t>2</a:t>
            </a:r>
            <a:r>
              <a:rPr lang="en-US" sz="1400"/>
              <a:t> When you learn something new, your brain squirts norepinephrine from a brain structure called the locus coeruleus.</a:t>
            </a:r>
            <a:r>
              <a:rPr lang="en-US" sz="1400" baseline="30000"/>
              <a:t>3</a:t>
            </a:r>
            <a:r>
              <a:rPr lang="en-US" sz="1400"/>
              <a:t> The norepinephrine breaks up the waste and trash in your brain so it can be excreted when you sleep. This keeps your brain young, healthy, and able to make new connections.</a:t>
            </a:r>
          </a:p>
          <a:p>
            <a:r>
              <a:rPr lang="en-US" sz="1400"/>
              <a:t>Maintaining a healthy brain and strong memory is not all about Sudoku, crossword puzzles, and brain games. Those can be fun, and they can have a brain benefit, but they aren’t the only things we can and should do to exercise the brain. What does make significantly new connections (synapses) in our brain is learning new skills and acquiring information; the more connections you make, the more likely you are to retain and even enhance your memory.</a:t>
            </a:r>
          </a:p>
          <a:p>
            <a:r>
              <a:rPr lang="en-US" sz="1400"/>
              <a:t>Study after study has found that learning new things significantly lessens the risk of memory loss and slows down brain aging.</a:t>
            </a:r>
          </a:p>
          <a:p>
            <a:r>
              <a:rPr lang="en-US" sz="1400" b="1"/>
              <a:t>Myelination:</a:t>
            </a:r>
            <a:r>
              <a:rPr lang="en-US" sz="1400"/>
              <a:t> As you learn new things, you add myelination, a coating around your brain cells that makes the electrical signals travel faster. It’s similar to the insulation you see on an electrical wire. This myelination allows us to get better at tasks—and adds weight to the brain. The thicker the myelin coating gets, the better and faster you’re able to learn new things.</a:t>
            </a:r>
          </a:p>
          <a:p>
            <a:r>
              <a:rPr lang="en-US" sz="1400" b="1"/>
              <a:t>Embrace that feeling of frustration: </a:t>
            </a:r>
            <a:r>
              <a:rPr lang="en-US" sz="1400"/>
              <a:t>Learning a new language or a musical instrument is good for your brain. A study found that being bilingual or a musician at any age made the brain more efficient in day-to-day memory tasks.</a:t>
            </a:r>
            <a:r>
              <a:rPr lang="en-US" sz="1400" baseline="30000"/>
              <a:t>4</a:t>
            </a:r>
            <a:r>
              <a:rPr lang="en-US" sz="1400"/>
              <a:t> But to get a real good spray of norepinephrine, make the new information challenging. Embrace that feeling of frustration when you learn something new and outside your field of expertise.</a:t>
            </a:r>
          </a:p>
          <a:p>
            <a:endParaRPr lang="en-US" sz="1400"/>
          </a:p>
          <a:p>
            <a:pPr algn="l"/>
            <a:r>
              <a:rPr lang="en-US" sz="1000" baseline="30000"/>
              <a:t>1</a:t>
            </a:r>
            <a:r>
              <a:rPr lang="en-US" sz="1000"/>
              <a:t>Mara Mather and Carolyn W. Harley, “The Locus Coeruleus: Essential for Maintaining Cognitive Function and the Aging Brain,” </a:t>
            </a:r>
            <a:r>
              <a:rPr lang="en-US" sz="1000" i="1"/>
              <a:t>Trends in Cognitive Sciences </a:t>
            </a:r>
            <a:r>
              <a:rPr lang="en-US" sz="1000"/>
              <a:t>20, no. 3 (2016): 214–226, https://doi.org/10.1016/j.tics.2016.01.001.</a:t>
            </a:r>
          </a:p>
          <a:p>
            <a:pPr>
              <a:spcBef>
                <a:spcPts val="0"/>
              </a:spcBef>
              <a:spcAft>
                <a:spcPts val="0"/>
              </a:spcAft>
            </a:pPr>
            <a:r>
              <a:rPr lang="en-US" sz="1000" baseline="30000">
                <a:ea typeface="Batang" panose="02030600000101010101" pitchFamily="18" charset="-127"/>
                <a:cs typeface="Times New Roman" panose="02020603050405020304" pitchFamily="18" charset="0"/>
              </a:rPr>
              <a:t>2</a:t>
            </a:r>
            <a:r>
              <a:rPr lang="en-US" sz="1000">
                <a:ea typeface="Batang" panose="02030600000101010101" pitchFamily="18" charset="-127"/>
                <a:cs typeface="Times New Roman" panose="02020603050405020304" pitchFamily="18" charset="0"/>
              </a:rPr>
              <a:t>John O’Donnell et al., “Norepinephrine: a neuromodulator that boosts the function of multiple cell types to optimize CNS performance,” Neurochemical Research 37, no. 11 (2012): 2496-2512, https://doi.org/10.1007/s11064-012-0818-x</a:t>
            </a:r>
          </a:p>
          <a:p>
            <a:pPr>
              <a:spcBef>
                <a:spcPts val="0"/>
              </a:spcBef>
              <a:spcAft>
                <a:spcPts val="0"/>
              </a:spcAft>
            </a:pPr>
            <a:r>
              <a:rPr lang="en-US" sz="1000" baseline="30000">
                <a:solidFill>
                  <a:srgbClr val="000000"/>
                </a:solidFill>
                <a:ea typeface="Batang" panose="02030600000101010101" pitchFamily="18" charset="-127"/>
                <a:cs typeface="Times New Roman" panose="02020603050405020304" pitchFamily="18" charset="0"/>
              </a:rPr>
              <a:t>3</a:t>
            </a:r>
            <a:r>
              <a:rPr lang="en-US" sz="1000">
                <a:solidFill>
                  <a:srgbClr val="000000"/>
                </a:solidFill>
                <a:ea typeface="Batang" panose="02030600000101010101" pitchFamily="18" charset="-127"/>
                <a:cs typeface="Times New Roman" panose="02020603050405020304" pitchFamily="18" charset="0"/>
              </a:rPr>
              <a:t>Mather and Harley, “The Locus Coeruleus”</a:t>
            </a:r>
            <a:endParaRPr lang="en-US" sz="1000">
              <a:ea typeface="Batang" panose="02030600000101010101" pitchFamily="18" charset="-127"/>
              <a:cs typeface="Times New Roman" panose="02020603050405020304" pitchFamily="18" charset="0"/>
            </a:endParaRPr>
          </a:p>
          <a:p>
            <a:pPr>
              <a:spcBef>
                <a:spcPts val="0"/>
              </a:spcBef>
              <a:spcAft>
                <a:spcPts val="0"/>
              </a:spcAft>
            </a:pPr>
            <a:r>
              <a:rPr lang="en-US" sz="1000" baseline="30000">
                <a:ea typeface="Batang" panose="02030600000101010101" pitchFamily="18" charset="-127"/>
                <a:cs typeface="Times New Roman" panose="02020603050405020304" pitchFamily="18" charset="0"/>
              </a:rPr>
              <a:t>3</a:t>
            </a:r>
            <a:r>
              <a:rPr lang="en-US" sz="1000">
                <a:ea typeface="Batang" panose="02030600000101010101" pitchFamily="18" charset="-127"/>
                <a:cs typeface="Times New Roman" panose="02020603050405020304" pitchFamily="18" charset="0"/>
              </a:rPr>
              <a:t>Mellanie V. Springer et al., “</a:t>
            </a:r>
            <a:r>
              <a:rPr lang="en-US" sz="1000">
                <a:solidFill>
                  <a:srgbClr val="000000"/>
                </a:solidFill>
                <a:ea typeface="Batang" panose="02030600000101010101" pitchFamily="18" charset="-127"/>
                <a:cs typeface="Times New Roman" panose="02020603050405020304" pitchFamily="18" charset="0"/>
              </a:rPr>
              <a:t>The Relation Between Brain Activity During Memory Tasks and Years of Education in Young and Older adults," </a:t>
            </a:r>
            <a:r>
              <a:rPr lang="en-US" sz="1000" i="1">
                <a:solidFill>
                  <a:srgbClr val="000000"/>
                </a:solidFill>
                <a:ea typeface="Batang" panose="02030600000101010101" pitchFamily="18" charset="-127"/>
                <a:cs typeface="Times New Roman" panose="02020603050405020304" pitchFamily="18" charset="0"/>
              </a:rPr>
              <a:t>Neuropsychology</a:t>
            </a:r>
            <a:r>
              <a:rPr lang="en-US" sz="1000">
                <a:solidFill>
                  <a:srgbClr val="000000"/>
                </a:solidFill>
                <a:ea typeface="Batang" panose="02030600000101010101" pitchFamily="18" charset="-127"/>
                <a:cs typeface="Times New Roman" panose="02020603050405020304" pitchFamily="18" charset="0"/>
              </a:rPr>
              <a:t> 19, no. 2 (2005): 181-192, https://doi.org/10.1037/0894-4105.19.2.1816. </a:t>
            </a:r>
          </a:p>
          <a:p>
            <a:pPr>
              <a:spcBef>
                <a:spcPts val="0"/>
              </a:spcBef>
              <a:spcAft>
                <a:spcPts val="0"/>
              </a:spcAft>
            </a:pPr>
            <a:r>
              <a:rPr lang="en-US" sz="1000" baseline="30000">
                <a:solidFill>
                  <a:srgbClr val="000000"/>
                </a:solidFill>
                <a:ea typeface="Batang" panose="02030600000101010101" pitchFamily="18" charset="-127"/>
                <a:cs typeface="Times New Roman" panose="02020603050405020304" pitchFamily="18" charset="0"/>
              </a:rPr>
              <a:t>4</a:t>
            </a:r>
            <a:r>
              <a:rPr lang="en-US" sz="1000">
                <a:solidFill>
                  <a:srgbClr val="000000"/>
                </a:solidFill>
                <a:ea typeface="Batang" panose="02030600000101010101" pitchFamily="18" charset="-127"/>
                <a:cs typeface="Times New Roman" panose="02020603050405020304" pitchFamily="18" charset="0"/>
              </a:rPr>
              <a:t>Claude Alain et al., “Different neural activities support auditory working memory in musicians and bilinguals,” </a:t>
            </a:r>
            <a:r>
              <a:rPr lang="en-US" sz="1000" i="1">
                <a:solidFill>
                  <a:srgbClr val="000000"/>
                </a:solidFill>
                <a:ea typeface="Batang" panose="02030600000101010101" pitchFamily="18" charset="-127"/>
                <a:cs typeface="Times New Roman" panose="02020603050405020304" pitchFamily="18" charset="0"/>
              </a:rPr>
              <a:t>Annals of the New York Academy of Sciences</a:t>
            </a:r>
            <a:r>
              <a:rPr lang="en-US" sz="1000">
                <a:solidFill>
                  <a:srgbClr val="000000"/>
                </a:solidFill>
                <a:ea typeface="Batang" panose="02030600000101010101" pitchFamily="18" charset="-127"/>
                <a:cs typeface="Times New Roman" panose="02020603050405020304" pitchFamily="18" charset="0"/>
              </a:rPr>
              <a:t> 1423, no. 1 (2018), 435-446, https://doi.org/10.1111/nyas.13717</a:t>
            </a:r>
            <a:endParaRPr lang="en-US" sz="1000">
              <a:ea typeface="Batang" panose="02030600000101010101" pitchFamily="18" charset="-127"/>
              <a:cs typeface="Times New Roman" panose="02020603050405020304" pitchFamily="18" charset="0"/>
            </a:endParaRPr>
          </a:p>
        </p:txBody>
      </p:sp>
      <p:sp>
        <p:nvSpPr>
          <p:cNvPr id="7" name="Slide Image Placeholder 6">
            <a:extLst>
              <a:ext uri="{FF2B5EF4-FFF2-40B4-BE49-F238E27FC236}">
                <a16:creationId xmlns:a16="http://schemas.microsoft.com/office/drawing/2014/main" id="{23EEB080-D976-41DE-8A3F-38CFAF2E0438}"/>
              </a:ext>
            </a:extLst>
          </p:cNvPr>
          <p:cNvSpPr>
            <a:spLocks noGrp="1" noRot="1" noChangeAspect="1"/>
          </p:cNvSpPr>
          <p:nvPr>
            <p:ph type="sldImg"/>
          </p:nvPr>
        </p:nvSpPr>
        <p:spPr>
          <a:xfrm>
            <a:off x="1425575" y="561975"/>
            <a:ext cx="6656388" cy="3744913"/>
          </a:xfrm>
        </p:spPr>
      </p:sp>
      <p:sp>
        <p:nvSpPr>
          <p:cNvPr id="2" name="Slide Number Placeholder 1">
            <a:extLst>
              <a:ext uri="{FF2B5EF4-FFF2-40B4-BE49-F238E27FC236}">
                <a16:creationId xmlns:a16="http://schemas.microsoft.com/office/drawing/2014/main" id="{2B6EBE51-168C-4C51-AB36-050ADAEDDC5B}"/>
              </a:ext>
            </a:extLst>
          </p:cNvPr>
          <p:cNvSpPr>
            <a:spLocks noGrp="1"/>
          </p:cNvSpPr>
          <p:nvPr>
            <p:ph type="sldNum" sz="quarter" idx="5"/>
          </p:nvPr>
        </p:nvSpPr>
        <p:spPr/>
        <p:txBody>
          <a:bodyPr/>
          <a:lstStyle/>
          <a:p>
            <a:pPr>
              <a:defRPr/>
            </a:pPr>
            <a:fld id="{F9CC64C5-72B8-48B3-9F32-B70947D2168E}" type="slidenum">
              <a:rPr lang="en-US" smtClean="0"/>
              <a:pPr>
                <a:defRPr/>
              </a:pPr>
              <a:t>27</a:t>
            </a:fld>
            <a:endParaRPr lang="en-US"/>
          </a:p>
        </p:txBody>
      </p:sp>
    </p:spTree>
    <p:extLst>
      <p:ext uri="{BB962C8B-B14F-4D97-AF65-F5344CB8AC3E}">
        <p14:creationId xmlns:p14="http://schemas.microsoft.com/office/powerpoint/2010/main" val="2508909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3B9765BF-E214-4977-BF6B-D86DB0BFB2B0}"/>
              </a:ext>
            </a:extLst>
          </p:cNvPr>
          <p:cNvSpPr>
            <a:spLocks noGrp="1"/>
          </p:cNvSpPr>
          <p:nvPr>
            <p:ph type="body" idx="1"/>
          </p:nvPr>
        </p:nvSpPr>
        <p:spPr>
          <a:xfrm>
            <a:off x="951179" y="5611758"/>
            <a:ext cx="7605205" cy="6451335"/>
          </a:xfrm>
        </p:spPr>
        <p:txBody>
          <a:bodyPr/>
          <a:lstStyle/>
          <a:p>
            <a:r>
              <a:rPr lang="en-US" b="1"/>
              <a:t>Mix it up</a:t>
            </a:r>
          </a:p>
          <a:p>
            <a:r>
              <a:rPr lang="en-US"/>
              <a:t>When you think about learning something new, approach it the way you would fitness training. For instance, you wouldn’t go to the gym and only work out your forearms. (Eventually, you would look like Popeye.) You want to work out different muscles on different days and work on your aerobic fitness as well as building muscle.</a:t>
            </a:r>
          </a:p>
          <a:p>
            <a:r>
              <a:rPr lang="en-US"/>
              <a:t>The same goes for the brain. Learning a language works out different parts of the brain than sports and music do. You can cross-train your brain by mixing mental and physical learning activities. </a:t>
            </a:r>
          </a:p>
          <a:p>
            <a:r>
              <a:rPr lang="en-US"/>
              <a:t>Over the course of a week, for example, play tennis, golf, pickleball, or soccer; learn a new song to sing or play; and try your hand at a new language or read a book on a subject you’re not familiar with.</a:t>
            </a:r>
          </a:p>
          <a:p>
            <a:r>
              <a:rPr lang="en-US"/>
              <a:t>When you socialize with others, your brain is challenged to process new information, understand different perspectives, and communicate effectively. This can improve your brain health, including your memory, attention, and problem-solving skills.</a:t>
            </a:r>
          </a:p>
          <a:p>
            <a:r>
              <a:rPr lang="en-US"/>
              <a:t>The key take-home message is that learning new information or a new skill keeps your brain young. So, since you’re learning something new by being here today, you’re doing one of the most important things for your brain.</a:t>
            </a:r>
          </a:p>
          <a:p>
            <a:endParaRPr lang="en-US"/>
          </a:p>
          <a:p>
            <a:r>
              <a:rPr lang="en-US"/>
              <a:t>[</a:t>
            </a:r>
            <a:r>
              <a:rPr lang="en-US" b="1"/>
              <a:t>Optional: Try the Pomodoro Method</a:t>
            </a:r>
          </a:p>
          <a:p>
            <a:r>
              <a:rPr lang="en-US"/>
              <a:t>This time management technique was developed in the late 1980s. To try it, first, eliminate all distractions: silence your cell phone and put it out of sight. Silence the alerts on your computer. No websites open in the background. No checking email, the score, or social media. Set a timer (not on your cell phone!) for twenty minutes and focus on just one important task. If your mind wanders, bring it back to your task. Commit to twenty minutes of distraction-free work.</a:t>
            </a:r>
          </a:p>
          <a:p>
            <a:r>
              <a:rPr lang="en-US"/>
              <a:t>If you make it, be happy for yourself and consider that one rep. Take a five-minute break and do it again. If you are having trouble reaching the twenty minutes without a distraction, try just ten minutes, and each day you are successful, try increasing the amount of time until you hit twenty minutes of pure focus. You can definitely go past twenty minutes if you find yourself in the zone. Again, think of this as if you were in the gym: increase the time and number of reps—periods of targeted focus—and get stronger and grow your prefrontal cortex. There’s no magic formula for the number of reps you need to do, as it’s based on how much work you need to get done that day. You can determine how many reps you need to do a day.</a:t>
            </a:r>
          </a:p>
          <a:p>
            <a:r>
              <a:rPr lang="en-US"/>
              <a:t>Don’t forget that five-minute break, though. A 2011 study looked at the benefits of distraction. Participants in the study were separated into two groups. One group focused on a task for fifty minutes with no breaks; the other group took two breaks, one every twenty minutes. The group that took the two breaks within the fifty minutes remembered more about the task.</a:t>
            </a:r>
            <a:r>
              <a:rPr lang="en-US" baseline="30000"/>
              <a:t>1</a:t>
            </a:r>
            <a:r>
              <a:rPr lang="en-US"/>
              <a:t> It seems your brain needs a little distraction to re-engage focus; it can be as simple as standing up and walking around the room or a quick stretch.]</a:t>
            </a:r>
          </a:p>
          <a:p>
            <a:r>
              <a:rPr lang="en-US" sz="1000" baseline="30000"/>
              <a:t>1</a:t>
            </a:r>
            <a:r>
              <a:rPr lang="en-US" sz="1000"/>
              <a:t>Atsunori </a:t>
            </a:r>
            <a:r>
              <a:rPr lang="en-US" sz="1000" err="1"/>
              <a:t>Ariga</a:t>
            </a:r>
            <a:r>
              <a:rPr lang="en-US" sz="1000"/>
              <a:t> and Alejandro </a:t>
            </a:r>
            <a:r>
              <a:rPr lang="en-US" sz="1000" err="1"/>
              <a:t>Lleras</a:t>
            </a:r>
            <a:r>
              <a:rPr lang="en-US" sz="1000"/>
              <a:t>, “Brief and rare mental ‘breaks’ keep you focused: Deactivation and reactivation of task goals preempt vigilance decrements,” Cognition 118, no. 3 (2011): 439–443, https://doi.org/10.1016/j.cognition.2010.12.007.</a:t>
            </a:r>
          </a:p>
          <a:p>
            <a:endParaRPr lang="en-US"/>
          </a:p>
        </p:txBody>
      </p:sp>
      <p:sp>
        <p:nvSpPr>
          <p:cNvPr id="2" name="Slide Number Placeholder 1">
            <a:extLst>
              <a:ext uri="{FF2B5EF4-FFF2-40B4-BE49-F238E27FC236}">
                <a16:creationId xmlns:a16="http://schemas.microsoft.com/office/drawing/2014/main" id="{7CD978F9-9EA1-4AFB-B7FF-06EDF144BB17}"/>
              </a:ext>
            </a:extLst>
          </p:cNvPr>
          <p:cNvSpPr>
            <a:spLocks noGrp="1"/>
          </p:cNvSpPr>
          <p:nvPr>
            <p:ph type="sldNum" sz="quarter" idx="5"/>
          </p:nvPr>
        </p:nvSpPr>
        <p:spPr/>
        <p:txBody>
          <a:bodyPr/>
          <a:lstStyle/>
          <a:p>
            <a:fld id="{F9CC64C5-72B8-48B3-9F32-B70947D2168E}" type="slidenum">
              <a:rPr lang="en-US" smtClean="0"/>
              <a:pPr/>
              <a:t>28</a:t>
            </a:fld>
            <a:endParaRPr lang="en-US"/>
          </a:p>
        </p:txBody>
      </p:sp>
      <p:sp>
        <p:nvSpPr>
          <p:cNvPr id="6" name="Slide Image Placeholder 5">
            <a:extLst>
              <a:ext uri="{FF2B5EF4-FFF2-40B4-BE49-F238E27FC236}">
                <a16:creationId xmlns:a16="http://schemas.microsoft.com/office/drawing/2014/main" id="{F3525EBB-461E-F1CA-9841-944762B2D7B0}"/>
              </a:ext>
            </a:extLst>
          </p:cNvPr>
          <p:cNvSpPr>
            <a:spLocks noGrp="1" noRot="1" noChangeAspect="1"/>
          </p:cNvSpPr>
          <p:nvPr>
            <p:ph type="sldImg"/>
          </p:nvPr>
        </p:nvSpPr>
        <p:spPr/>
      </p:sp>
    </p:spTree>
    <p:extLst>
      <p:ext uri="{BB962C8B-B14F-4D97-AF65-F5344CB8AC3E}">
        <p14:creationId xmlns:p14="http://schemas.microsoft.com/office/powerpoint/2010/main" val="4176109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534988"/>
            <a:ext cx="8288338" cy="4662487"/>
          </a:xfrm>
        </p:spPr>
      </p:sp>
      <p:sp>
        <p:nvSpPr>
          <p:cNvPr id="3" name="Notes Placeholder 2"/>
          <p:cNvSpPr>
            <a:spLocks noGrp="1"/>
          </p:cNvSpPr>
          <p:nvPr>
            <p:ph type="body" idx="1"/>
          </p:nvPr>
        </p:nvSpPr>
        <p:spPr/>
        <p:txBody>
          <a:bodyPr/>
          <a:lstStyle/>
          <a:p>
            <a:pPr algn="l"/>
            <a:r>
              <a:rPr lang="en-US" b="0" i="0">
                <a:solidFill>
                  <a:srgbClr val="374151"/>
                </a:solidFill>
                <a:effectLst/>
                <a:latin typeface="Calibri" panose="020F0502020204030204" pitchFamily="34" charset="0"/>
              </a:rPr>
              <a:t>There’s a lot of conflicting information about supplements for a few key reasons:</a:t>
            </a:r>
            <a:endParaRPr lang="en-US" b="0" i="0">
              <a:solidFill>
                <a:srgbClr val="383838"/>
              </a:solidFill>
              <a:effectLst/>
              <a:latin typeface="Calibri" panose="020F0502020204030204" pitchFamily="34" charset="0"/>
            </a:endParaRPr>
          </a:p>
          <a:p>
            <a:pPr marL="164460" indent="-164460">
              <a:buFont typeface="Arial" panose="020B0604020202020204" pitchFamily="34" charset="0"/>
              <a:buChar char="•"/>
            </a:pPr>
            <a:r>
              <a:rPr lang="en-US" b="0" i="0">
                <a:solidFill>
                  <a:srgbClr val="374151"/>
                </a:solidFill>
                <a:effectLst/>
                <a:latin typeface="Calibri" panose="020F0502020204030204" pitchFamily="34" charset="0"/>
              </a:rPr>
              <a:t>The FDA does not tightly regulate supplements; thus, it can be challenging to know what’s actually in the supplement and how much of the promised ingredient is present.</a:t>
            </a:r>
            <a:endParaRPr lang="en-US" b="0" i="0">
              <a:solidFill>
                <a:srgbClr val="383838"/>
              </a:solidFill>
              <a:effectLst/>
              <a:latin typeface="Calibri" panose="020F0502020204030204" pitchFamily="34" charset="0"/>
            </a:endParaRPr>
          </a:p>
          <a:p>
            <a:pPr marL="164460" indent="-164460">
              <a:buFont typeface="Arial" panose="020B0604020202020204" pitchFamily="34" charset="0"/>
              <a:buChar char="•"/>
            </a:pPr>
            <a:r>
              <a:rPr lang="en-US" b="0" i="0">
                <a:solidFill>
                  <a:srgbClr val="374151"/>
                </a:solidFill>
                <a:effectLst/>
                <a:latin typeface="Calibri" panose="020F0502020204030204" pitchFamily="34" charset="0"/>
              </a:rPr>
              <a:t>Supplements can be classified as products that may support health as long as they haven’t been proven to cause damage. (That’s a loophole that needs to be fixed.)</a:t>
            </a:r>
            <a:endParaRPr lang="en-US" b="0" i="0">
              <a:solidFill>
                <a:srgbClr val="383838"/>
              </a:solidFill>
              <a:effectLst/>
              <a:latin typeface="Calibri" panose="020F0502020204030204" pitchFamily="34" charset="0"/>
            </a:endParaRPr>
          </a:p>
          <a:p>
            <a:pPr marL="164460" indent="-164460">
              <a:buFont typeface="Arial" panose="020B0604020202020204" pitchFamily="34" charset="0"/>
              <a:buChar char="•"/>
            </a:pPr>
            <a:r>
              <a:rPr lang="en-US" b="0" i="0">
                <a:solidFill>
                  <a:srgbClr val="374151"/>
                </a:solidFill>
                <a:effectLst/>
                <a:latin typeface="Calibri" panose="020F0502020204030204" pitchFamily="34" charset="0"/>
              </a:rPr>
              <a:t>Often the studies on supplements are funded by the company making the supplement or include just a small number of people.</a:t>
            </a:r>
            <a:endParaRPr lang="en-US" b="0" i="0">
              <a:solidFill>
                <a:srgbClr val="383838"/>
              </a:solidFill>
              <a:effectLst/>
              <a:latin typeface="Calibri" panose="020F0502020204030204" pitchFamily="34" charset="0"/>
            </a:endParaRPr>
          </a:p>
          <a:p>
            <a:pPr algn="l"/>
            <a:r>
              <a:rPr lang="en-US" b="0" i="0">
                <a:solidFill>
                  <a:srgbClr val="383838"/>
                </a:solidFill>
                <a:effectLst/>
                <a:latin typeface="Calibri" panose="020F0502020204030204" pitchFamily="34" charset="0"/>
              </a:rPr>
              <a:t>The use of any supplements should be discussed with a personal physician. That said, there are a few supplements to consider for the health of your brain—and some you can skip.</a:t>
            </a:r>
          </a:p>
          <a:p>
            <a:pPr algn="l"/>
            <a:r>
              <a:rPr lang="en-US" b="0" i="0">
                <a:solidFill>
                  <a:srgbClr val="383838"/>
                </a:solidFill>
                <a:effectLst/>
                <a:latin typeface="Calibri" panose="020F0502020204030204" pitchFamily="34" charset="0"/>
              </a:rPr>
              <a:t>When deciding whether to add a supplement to your daily regimen, get your numbers first! If your values are already in normal ranges, you might not benefit from adding those pills and capsules. At your next doctor’s visit, ask about a blood test to check these key factors:</a:t>
            </a:r>
          </a:p>
          <a:p>
            <a:pPr marL="164460" indent="-164460">
              <a:buFont typeface="Arial" panose="020B0604020202020204" pitchFamily="34" charset="0"/>
              <a:buChar char="•"/>
            </a:pPr>
            <a:r>
              <a:rPr lang="en-US" b="0" i="0">
                <a:solidFill>
                  <a:srgbClr val="383838"/>
                </a:solidFill>
                <a:effectLst/>
                <a:latin typeface="Calibri" panose="020F0502020204030204" pitchFamily="34" charset="0"/>
              </a:rPr>
              <a:t>Folate</a:t>
            </a:r>
          </a:p>
          <a:p>
            <a:pPr marL="164460" indent="-164460">
              <a:buFont typeface="Arial" panose="020B0604020202020204" pitchFamily="34" charset="0"/>
              <a:buChar char="•"/>
            </a:pPr>
            <a:r>
              <a:rPr lang="en-US" b="0" i="0">
                <a:solidFill>
                  <a:srgbClr val="383838"/>
                </a:solidFill>
                <a:effectLst/>
                <a:latin typeface="Calibri" panose="020F0502020204030204" pitchFamily="34" charset="0"/>
              </a:rPr>
              <a:t>Vitamin D</a:t>
            </a:r>
          </a:p>
          <a:p>
            <a:pPr marL="164460" indent="-164460">
              <a:buFont typeface="Arial" panose="020B0604020202020204" pitchFamily="34" charset="0"/>
              <a:buChar char="•"/>
            </a:pPr>
            <a:r>
              <a:rPr lang="en-US" b="0" i="0">
                <a:solidFill>
                  <a:srgbClr val="383838"/>
                </a:solidFill>
                <a:effectLst/>
                <a:latin typeface="Calibri" panose="020F0502020204030204" pitchFamily="34" charset="0"/>
              </a:rPr>
              <a:t>Vitamin B-12</a:t>
            </a:r>
          </a:p>
          <a:p>
            <a:endParaRPr lang="en-US"/>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29</a:t>
            </a:fld>
            <a:endParaRPr lang="en-US"/>
          </a:p>
        </p:txBody>
      </p:sp>
    </p:spTree>
    <p:extLst>
      <p:ext uri="{BB962C8B-B14F-4D97-AF65-F5344CB8AC3E}">
        <p14:creationId xmlns:p14="http://schemas.microsoft.com/office/powerpoint/2010/main" val="65426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534988"/>
            <a:ext cx="8288338" cy="4662487"/>
          </a:xfrm>
        </p:spPr>
      </p:sp>
      <p:sp>
        <p:nvSpPr>
          <p:cNvPr id="3" name="Notes Placeholder 2"/>
          <p:cNvSpPr>
            <a:spLocks noGrp="1"/>
          </p:cNvSpPr>
          <p:nvPr>
            <p:ph type="body" idx="1"/>
          </p:nvPr>
        </p:nvSpPr>
        <p:spPr/>
        <p:txBody>
          <a:bodyPr/>
          <a:lstStyle/>
          <a:p>
            <a:pPr>
              <a:spcBef>
                <a:spcPts val="0"/>
              </a:spcBef>
              <a:spcAft>
                <a:spcPts val="576"/>
              </a:spcAft>
            </a:pPr>
            <a:r>
              <a:rPr lang="en-US">
                <a:effectLst/>
                <a:latin typeface="Calibri" panose="020F0502020204030204" pitchFamily="34" charset="0"/>
                <a:ea typeface="Calibri" panose="020F0502020204030204" pitchFamily="34" charset="0"/>
              </a:rPr>
              <a:t>Dr. Marc Milstein is a leading scientific researcher on neuroscience, health, and happiness. His insights provide science-based solutions to keep the brain healthy, lower the risk of dementia, boost productivity and maximize longevity. He earned both his Ph.D. in Biological Chemistry and his Bachelor of Science in Molecular, Cellular, and Developmental Biology from UCLA. </a:t>
            </a:r>
            <a:endParaRPr lang="en-US">
              <a:effectLst/>
              <a:latin typeface="Calibri" panose="020F0502020204030204" pitchFamily="34" charset="0"/>
              <a:ea typeface="Times New Roman" panose="02020603050405020304" pitchFamily="18" charset="0"/>
            </a:endParaRPr>
          </a:p>
          <a:p>
            <a:pPr>
              <a:spcAft>
                <a:spcPts val="576"/>
              </a:spcAft>
            </a:pPr>
            <a:r>
              <a:rPr lang="en-US" b="0" i="0">
                <a:solidFill>
                  <a:srgbClr val="4C4E56"/>
                </a:solidFill>
                <a:effectLst/>
                <a:latin typeface="Calibri" panose="020F0502020204030204" pitchFamily="34" charset="0"/>
              </a:rPr>
              <a:t>The views and opinions expressed herein are those of the author, who is not affiliated with Hartford Funds. </a:t>
            </a:r>
            <a:r>
              <a:rPr lang="en-US" b="0" i="0">
                <a:solidFill>
                  <a:srgbClr val="374151"/>
                </a:solidFill>
                <a:effectLst/>
                <a:latin typeface="Calibri" panose="020F0502020204030204" pitchFamily="34" charset="0"/>
              </a:rPr>
              <a:t>If you are concerned about your brain health or cognitive function, it's a good idea to speak with your doctor or a healthcare professional, who can evaluate your cognitive function and provide recommendations for management and treatment, if necessary.</a:t>
            </a:r>
            <a:br>
              <a:rPr lang="en-US" b="0" i="0">
                <a:solidFill>
                  <a:srgbClr val="212529"/>
                </a:solidFill>
                <a:effectLst/>
                <a:latin typeface="Calibri" panose="020F0502020204030204" pitchFamily="34" charset="0"/>
              </a:rPr>
            </a:br>
            <a:endParaRPr lang="en-US">
              <a:effectLst/>
              <a:latin typeface="Calibri" panose="020F0502020204030204" pitchFamily="34"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id="{7A48D091-758C-4606-9D22-A94593BED3F7}"/>
              </a:ext>
            </a:extLst>
          </p:cNvPr>
          <p:cNvSpPr>
            <a:spLocks noGrp="1"/>
          </p:cNvSpPr>
          <p:nvPr>
            <p:ph type="sldNum" sz="quarter" idx="5"/>
          </p:nvPr>
        </p:nvSpPr>
        <p:spPr/>
        <p:txBody>
          <a:bodyPr/>
          <a:lstStyle/>
          <a:p>
            <a:pPr>
              <a:defRPr/>
            </a:pPr>
            <a:fld id="{F9CC64C5-72B8-48B3-9F32-B70947D2168E}" type="slidenum">
              <a:rPr lang="en-US" smtClean="0"/>
              <a:pPr>
                <a:defRPr/>
              </a:pPr>
              <a:t>3</a:t>
            </a:fld>
            <a:endParaRPr lang="en-US"/>
          </a:p>
        </p:txBody>
      </p:sp>
    </p:spTree>
    <p:extLst>
      <p:ext uri="{BB962C8B-B14F-4D97-AF65-F5344CB8AC3E}">
        <p14:creationId xmlns:p14="http://schemas.microsoft.com/office/powerpoint/2010/main" val="1958047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r>
              <a:rPr lang="en-US"/>
              <a:t>To summarize, today we discussed [read slide]</a:t>
            </a:r>
          </a:p>
        </p:txBody>
      </p:sp>
      <p:sp>
        <p:nvSpPr>
          <p:cNvPr id="38916" name="Slide Number Placeholder 3"/>
          <p:cNvSpPr txBox="1">
            <a:spLocks noGrp="1"/>
          </p:cNvSpPr>
          <p:nvPr/>
        </p:nvSpPr>
        <p:spPr bwMode="auto">
          <a:xfrm>
            <a:off x="5385136" y="11814933"/>
            <a:ext cx="4120345" cy="621082"/>
          </a:xfrm>
          <a:prstGeom prst="rect">
            <a:avLst/>
          </a:prstGeom>
          <a:noFill/>
          <a:ln w="9525">
            <a:noFill/>
            <a:miter lim="800000"/>
            <a:headEnd/>
            <a:tailEnd/>
          </a:ln>
        </p:spPr>
        <p:txBody>
          <a:bodyPr lIns="125206" tIns="62598" rIns="125206" bIns="62598" anchor="b"/>
          <a:lstStyle/>
          <a:p>
            <a:pPr algn="r"/>
            <a:fld id="{D514C5EA-D6AE-4630-BD36-25527B3D4096}" type="slidenum">
              <a:rPr lang="en-US" sz="1600" b="0">
                <a:latin typeface="Calibri" panose="020F0502020204030204" pitchFamily="34" charset="0"/>
              </a:rPr>
              <a:pPr algn="r"/>
              <a:t>30</a:t>
            </a:fld>
            <a:endParaRPr lang="en-US" sz="1600" b="0">
              <a:latin typeface="Calibri" panose="020F0502020204030204" pitchFamily="34" charset="0"/>
            </a:endParaRPr>
          </a:p>
        </p:txBody>
      </p:sp>
      <p:sp>
        <p:nvSpPr>
          <p:cNvPr id="3" name="Slide Number Placeholder 2">
            <a:extLst>
              <a:ext uri="{FF2B5EF4-FFF2-40B4-BE49-F238E27FC236}">
                <a16:creationId xmlns:a16="http://schemas.microsoft.com/office/drawing/2014/main" id="{4485BE84-84FB-4C98-AE98-0B41CDCFD384}"/>
              </a:ext>
            </a:extLst>
          </p:cNvPr>
          <p:cNvSpPr>
            <a:spLocks noGrp="1"/>
          </p:cNvSpPr>
          <p:nvPr>
            <p:ph type="sldNum" sz="quarter" idx="5"/>
          </p:nvPr>
        </p:nvSpPr>
        <p:spPr/>
        <p:txBody>
          <a:bodyPr/>
          <a:lstStyle/>
          <a:p>
            <a:fld id="{F9CC64C5-72B8-48B3-9F32-B70947D2168E}" type="slidenum">
              <a:rPr lang="en-US" smtClean="0"/>
              <a:pPr/>
              <a:t>30</a:t>
            </a:fld>
            <a:endParaRPr lang="en-US"/>
          </a:p>
        </p:txBody>
      </p:sp>
      <p:sp>
        <p:nvSpPr>
          <p:cNvPr id="5" name="Slide Image Placeholder 4">
            <a:extLst>
              <a:ext uri="{FF2B5EF4-FFF2-40B4-BE49-F238E27FC236}">
                <a16:creationId xmlns:a16="http://schemas.microsoft.com/office/drawing/2014/main" id="{46E53F46-4EA9-73B6-EA99-D20885A3DE6C}"/>
              </a:ext>
            </a:extLst>
          </p:cNvPr>
          <p:cNvSpPr>
            <a:spLocks noGrp="1" noRot="1" noChangeAspect="1"/>
          </p:cNvSpPr>
          <p:nvPr>
            <p:ph type="sldImg"/>
          </p:nvPr>
        </p:nvSpPr>
        <p:spPr/>
      </p:sp>
    </p:spTree>
    <p:extLst>
      <p:ext uri="{BB962C8B-B14F-4D97-AF65-F5344CB8AC3E}">
        <p14:creationId xmlns:p14="http://schemas.microsoft.com/office/powerpoint/2010/main" val="3220964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Here’s the bottom line. (read slide)</a:t>
            </a:r>
          </a:p>
          <a:p>
            <a:endParaRPr lang="en-US"/>
          </a:p>
          <a:p>
            <a:r>
              <a:rPr lang="en-US"/>
              <a:t>Your brain changes all the time. Because your brain is malleable, you can make it more robust and more adaptable at any age to improve memory, manage stress, and boost focus and productivity. You can also transform your brain at any age to adopt new habits, gain perspective, and recover from physical and mental trauma. The great hope of life is that we are always a work in progress, able to get better and be better each day as our brain remodels.</a:t>
            </a:r>
          </a:p>
        </p:txBody>
      </p:sp>
      <p:sp>
        <p:nvSpPr>
          <p:cNvPr id="4" name="Slide Number Placeholder 3">
            <a:extLst>
              <a:ext uri="{FF2B5EF4-FFF2-40B4-BE49-F238E27FC236}">
                <a16:creationId xmlns:a16="http://schemas.microsoft.com/office/drawing/2014/main" id="{EF55D7AB-2668-49B4-8574-73171A929253}"/>
              </a:ext>
            </a:extLst>
          </p:cNvPr>
          <p:cNvSpPr>
            <a:spLocks noGrp="1"/>
          </p:cNvSpPr>
          <p:nvPr>
            <p:ph type="sldNum" sz="quarter" idx="5"/>
          </p:nvPr>
        </p:nvSpPr>
        <p:spPr/>
        <p:txBody>
          <a:bodyPr/>
          <a:lstStyle/>
          <a:p>
            <a:fld id="{F9CC64C5-72B8-48B3-9F32-B70947D2168E}" type="slidenum">
              <a:rPr lang="en-US" smtClean="0"/>
              <a:pPr/>
              <a:t>31</a:t>
            </a:fld>
            <a:endParaRPr lang="en-US"/>
          </a:p>
        </p:txBody>
      </p:sp>
      <p:sp>
        <p:nvSpPr>
          <p:cNvPr id="7" name="Slide Image Placeholder 6">
            <a:extLst>
              <a:ext uri="{FF2B5EF4-FFF2-40B4-BE49-F238E27FC236}">
                <a16:creationId xmlns:a16="http://schemas.microsoft.com/office/drawing/2014/main" id="{F437336B-E221-08A7-F70B-05FA09678076}"/>
              </a:ext>
            </a:extLst>
          </p:cNvPr>
          <p:cNvSpPr>
            <a:spLocks noGrp="1" noRot="1" noChangeAspect="1"/>
          </p:cNvSpPr>
          <p:nvPr>
            <p:ph type="sldImg"/>
          </p:nvPr>
        </p:nvSpPr>
        <p:spPr/>
      </p:sp>
    </p:spTree>
    <p:extLst>
      <p:ext uri="{BB962C8B-B14F-4D97-AF65-F5344CB8AC3E}">
        <p14:creationId xmlns:p14="http://schemas.microsoft.com/office/powerpoint/2010/main" val="1316757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a:t>Read slide</a:t>
            </a:r>
          </a:p>
        </p:txBody>
      </p:sp>
      <p:sp>
        <p:nvSpPr>
          <p:cNvPr id="54276" name="Slide Number Placeholder 3"/>
          <p:cNvSpPr txBox="1">
            <a:spLocks noGrp="1"/>
          </p:cNvSpPr>
          <p:nvPr/>
        </p:nvSpPr>
        <p:spPr bwMode="auto">
          <a:xfrm>
            <a:off x="5385136" y="11814933"/>
            <a:ext cx="4120345" cy="621082"/>
          </a:xfrm>
          <a:prstGeom prst="rect">
            <a:avLst/>
          </a:prstGeom>
          <a:noFill/>
          <a:ln w="9525">
            <a:noFill/>
            <a:miter lim="800000"/>
            <a:headEnd/>
            <a:tailEnd/>
          </a:ln>
        </p:spPr>
        <p:txBody>
          <a:bodyPr lIns="125206" tIns="62598" rIns="125206" bIns="62598" anchor="b"/>
          <a:lstStyle/>
          <a:p>
            <a:pPr algn="r"/>
            <a:fld id="{73BD991D-DD1D-4F37-B958-914757FF2534}" type="slidenum">
              <a:rPr lang="en-US" sz="1600" b="0">
                <a:latin typeface="Calibri" panose="020F0502020204030204" pitchFamily="34" charset="0"/>
              </a:rPr>
              <a:pPr algn="r"/>
              <a:t>32</a:t>
            </a:fld>
            <a:endParaRPr lang="en-US" sz="1600" b="0">
              <a:latin typeface="Calibri" panose="020F0502020204030204" pitchFamily="34" charset="0"/>
            </a:endParaRPr>
          </a:p>
        </p:txBody>
      </p:sp>
      <p:sp>
        <p:nvSpPr>
          <p:cNvPr id="3" name="Slide Number Placeholder 2">
            <a:extLst>
              <a:ext uri="{FF2B5EF4-FFF2-40B4-BE49-F238E27FC236}">
                <a16:creationId xmlns:a16="http://schemas.microsoft.com/office/drawing/2014/main" id="{9BD1F577-5502-47A0-BD97-102CFDF875B9}"/>
              </a:ext>
            </a:extLst>
          </p:cNvPr>
          <p:cNvSpPr>
            <a:spLocks noGrp="1"/>
          </p:cNvSpPr>
          <p:nvPr>
            <p:ph type="sldNum" sz="quarter" idx="5"/>
          </p:nvPr>
        </p:nvSpPr>
        <p:spPr/>
        <p:txBody>
          <a:bodyPr/>
          <a:lstStyle/>
          <a:p>
            <a:fld id="{F9CC64C5-72B8-48B3-9F32-B70947D2168E}" type="slidenum">
              <a:rPr lang="en-US" smtClean="0"/>
              <a:pPr/>
              <a:t>32</a:t>
            </a:fld>
            <a:endParaRPr lang="en-US"/>
          </a:p>
        </p:txBody>
      </p:sp>
      <p:sp>
        <p:nvSpPr>
          <p:cNvPr id="5" name="Slide Image Placeholder 4">
            <a:extLst>
              <a:ext uri="{FF2B5EF4-FFF2-40B4-BE49-F238E27FC236}">
                <a16:creationId xmlns:a16="http://schemas.microsoft.com/office/drawing/2014/main" id="{8F447624-7271-F59B-A900-E3DE8AFEF738}"/>
              </a:ext>
            </a:extLst>
          </p:cNvPr>
          <p:cNvSpPr>
            <a:spLocks noGrp="1" noRot="1" noChangeAspect="1"/>
          </p:cNvSpPr>
          <p:nvPr>
            <p:ph type="sldImg"/>
          </p:nvPr>
        </p:nvSpPr>
        <p:spPr/>
      </p:sp>
    </p:spTree>
    <p:extLst>
      <p:ext uri="{BB962C8B-B14F-4D97-AF65-F5344CB8AC3E}">
        <p14:creationId xmlns:p14="http://schemas.microsoft.com/office/powerpoint/2010/main" val="1438703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r>
              <a:rPr lang="en-US"/>
              <a:t>Here are three areas we’ll consider [read slide]</a:t>
            </a:r>
          </a:p>
        </p:txBody>
      </p:sp>
      <p:sp>
        <p:nvSpPr>
          <p:cNvPr id="38916" name="Slide Number Placeholder 3"/>
          <p:cNvSpPr txBox="1">
            <a:spLocks noGrp="1"/>
          </p:cNvSpPr>
          <p:nvPr/>
        </p:nvSpPr>
        <p:spPr bwMode="auto">
          <a:xfrm>
            <a:off x="5385136" y="11814933"/>
            <a:ext cx="4120345" cy="621082"/>
          </a:xfrm>
          <a:prstGeom prst="rect">
            <a:avLst/>
          </a:prstGeom>
          <a:noFill/>
          <a:ln w="9525">
            <a:noFill/>
            <a:miter lim="800000"/>
            <a:headEnd/>
            <a:tailEnd/>
          </a:ln>
        </p:spPr>
        <p:txBody>
          <a:bodyPr lIns="125206" tIns="62598" rIns="125206" bIns="62598" anchor="b"/>
          <a:lstStyle/>
          <a:p>
            <a:pPr algn="r"/>
            <a:fld id="{D514C5EA-D6AE-4630-BD36-25527B3D4096}" type="slidenum">
              <a:rPr lang="en-US" sz="1600" b="0">
                <a:latin typeface="Calibri" panose="020F0502020204030204" pitchFamily="34" charset="0"/>
              </a:rPr>
              <a:pPr algn="r"/>
              <a:t>4</a:t>
            </a:fld>
            <a:endParaRPr lang="en-US" sz="1600" b="0">
              <a:latin typeface="Calibri" panose="020F0502020204030204" pitchFamily="34" charset="0"/>
            </a:endParaRPr>
          </a:p>
        </p:txBody>
      </p:sp>
      <p:sp>
        <p:nvSpPr>
          <p:cNvPr id="3" name="Slide Number Placeholder 2">
            <a:extLst>
              <a:ext uri="{FF2B5EF4-FFF2-40B4-BE49-F238E27FC236}">
                <a16:creationId xmlns:a16="http://schemas.microsoft.com/office/drawing/2014/main" id="{AA6E03F9-DFEF-4A9F-A9F1-110BB757E46A}"/>
              </a:ext>
            </a:extLst>
          </p:cNvPr>
          <p:cNvSpPr>
            <a:spLocks noGrp="1"/>
          </p:cNvSpPr>
          <p:nvPr>
            <p:ph type="sldNum" sz="quarter" idx="5"/>
          </p:nvPr>
        </p:nvSpPr>
        <p:spPr/>
        <p:txBody>
          <a:bodyPr/>
          <a:lstStyle/>
          <a:p>
            <a:fld id="{F9CC64C5-72B8-48B3-9F32-B70947D2168E}" type="slidenum">
              <a:rPr lang="en-US" smtClean="0"/>
              <a:pPr/>
              <a:t>4</a:t>
            </a:fld>
            <a:endParaRPr lang="en-US"/>
          </a:p>
        </p:txBody>
      </p:sp>
      <p:sp>
        <p:nvSpPr>
          <p:cNvPr id="6" name="Slide Image Placeholder 5">
            <a:extLst>
              <a:ext uri="{FF2B5EF4-FFF2-40B4-BE49-F238E27FC236}">
                <a16:creationId xmlns:a16="http://schemas.microsoft.com/office/drawing/2014/main" id="{AC10E712-9E5E-47B6-99B8-FDC8DDF9A2D5}"/>
              </a:ext>
            </a:extLst>
          </p:cNvPr>
          <p:cNvSpPr>
            <a:spLocks noGrp="1" noRot="1" noChangeAspect="1"/>
          </p:cNvSpPr>
          <p:nvPr>
            <p:ph type="sldImg"/>
          </p:nvPr>
        </p:nvSpPr>
        <p:spPr>
          <a:xfrm>
            <a:off x="609600" y="534988"/>
            <a:ext cx="8288338" cy="4662487"/>
          </a:xfrm>
        </p:spPr>
      </p:sp>
    </p:spTree>
    <p:extLst>
      <p:ext uri="{BB962C8B-B14F-4D97-AF65-F5344CB8AC3E}">
        <p14:creationId xmlns:p14="http://schemas.microsoft.com/office/powerpoint/2010/main" val="3177187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t>Let’s begin with our analysis in the first area…</a:t>
            </a:r>
          </a:p>
        </p:txBody>
      </p:sp>
      <p:sp>
        <p:nvSpPr>
          <p:cNvPr id="4" name="Slide Number Placeholder 3">
            <a:extLst>
              <a:ext uri="{FF2B5EF4-FFF2-40B4-BE49-F238E27FC236}">
                <a16:creationId xmlns:a16="http://schemas.microsoft.com/office/drawing/2014/main" id="{163494B1-458A-4CF6-AEA9-9D456ED2386A}"/>
              </a:ext>
            </a:extLst>
          </p:cNvPr>
          <p:cNvSpPr>
            <a:spLocks noGrp="1"/>
          </p:cNvSpPr>
          <p:nvPr>
            <p:ph type="sldNum" sz="quarter" idx="5"/>
          </p:nvPr>
        </p:nvSpPr>
        <p:spPr/>
        <p:txBody>
          <a:bodyPr/>
          <a:lstStyle/>
          <a:p>
            <a:fld id="{F9CC64C5-72B8-48B3-9F32-B70947D2168E}" type="slidenum">
              <a:rPr lang="en-US" smtClean="0"/>
              <a:pPr/>
              <a:t>5</a:t>
            </a:fld>
            <a:endParaRPr lang="en-US"/>
          </a:p>
        </p:txBody>
      </p:sp>
      <p:sp>
        <p:nvSpPr>
          <p:cNvPr id="8" name="Slide Image Placeholder 7">
            <a:extLst>
              <a:ext uri="{FF2B5EF4-FFF2-40B4-BE49-F238E27FC236}">
                <a16:creationId xmlns:a16="http://schemas.microsoft.com/office/drawing/2014/main" id="{D98A2FBF-6709-49C3-B0A3-B665F28BFA01}"/>
              </a:ext>
            </a:extLst>
          </p:cNvPr>
          <p:cNvSpPr>
            <a:spLocks noGrp="1" noRot="1" noChangeAspect="1"/>
          </p:cNvSpPr>
          <p:nvPr>
            <p:ph type="sldImg"/>
          </p:nvPr>
        </p:nvSpPr>
        <p:spPr>
          <a:xfrm>
            <a:off x="609600" y="534988"/>
            <a:ext cx="8288338" cy="4662487"/>
          </a:xfrm>
        </p:spPr>
      </p:sp>
    </p:spTree>
    <p:extLst>
      <p:ext uri="{BB962C8B-B14F-4D97-AF65-F5344CB8AC3E}">
        <p14:creationId xmlns:p14="http://schemas.microsoft.com/office/powerpoint/2010/main" val="407243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p:txBody>
          <a:bodyPr/>
          <a:lstStyle/>
          <a:p>
            <a:pPr defTabSz="1229476">
              <a:defRPr/>
            </a:pPr>
            <a:r>
              <a:rPr lang="en-US">
                <a:latin typeface="Calibri" panose="020F0502020204030204" pitchFamily="34" charset="0"/>
                <a:cs typeface="Calibri" panose="020F0502020204030204" pitchFamily="34" charset="0"/>
              </a:rPr>
              <a:t>Just because you’re getting older doesn’t mean your brain has to age at the same rate.</a:t>
            </a:r>
            <a:endParaRPr lang="en-US"/>
          </a:p>
          <a:p>
            <a:r>
              <a:rPr lang="en-US"/>
              <a:t>It may sound strange, but our brains are often not the same age as our chronological age. For example, a person could be 60-years-old and have a brain age of 50 or perhaps 70. We’ll talk about how this can be. But for now, it’s an important concept to understand and to realize that you have significant control over the age of your brain.</a:t>
            </a:r>
          </a:p>
          <a:p>
            <a:r>
              <a:rPr lang="en-US">
                <a:effectLst/>
                <a:latin typeface="Calibri" panose="020F0502020204030204" pitchFamily="34" charset="0"/>
              </a:rPr>
              <a:t>More and more research points us to a compelling conclusion and powerful message: that we—not our genes—can have control over our cognitive health today and the destiny of our brains.</a:t>
            </a:r>
          </a:p>
          <a:p>
            <a:br>
              <a:rPr lang="en-US">
                <a:effectLst/>
                <a:latin typeface="Calibri" panose="020F0502020204030204" pitchFamily="34" charset="0"/>
              </a:rPr>
            </a:br>
            <a:endParaRPr lang="en-US"/>
          </a:p>
          <a:p>
            <a:endParaRPr lang="en-US"/>
          </a:p>
        </p:txBody>
      </p:sp>
      <p:sp>
        <p:nvSpPr>
          <p:cNvPr id="2" name="Slide Number Placeholder 1">
            <a:extLst>
              <a:ext uri="{FF2B5EF4-FFF2-40B4-BE49-F238E27FC236}">
                <a16:creationId xmlns:a16="http://schemas.microsoft.com/office/drawing/2014/main" id="{932C1ED8-1BB8-4A63-8CF2-0101C635A4EE}"/>
              </a:ext>
            </a:extLst>
          </p:cNvPr>
          <p:cNvSpPr>
            <a:spLocks noGrp="1"/>
          </p:cNvSpPr>
          <p:nvPr>
            <p:ph type="sldNum" sz="quarter" idx="5"/>
          </p:nvPr>
        </p:nvSpPr>
        <p:spPr/>
        <p:txBody>
          <a:bodyPr/>
          <a:lstStyle/>
          <a:p>
            <a:fld id="{F9CC64C5-72B8-48B3-9F32-B70947D2168E}" type="slidenum">
              <a:rPr lang="en-US" smtClean="0"/>
              <a:pPr/>
              <a:t>6</a:t>
            </a:fld>
            <a:endParaRPr lang="en-US"/>
          </a:p>
        </p:txBody>
      </p:sp>
      <p:sp>
        <p:nvSpPr>
          <p:cNvPr id="5" name="Slide Image Placeholder 4">
            <a:extLst>
              <a:ext uri="{FF2B5EF4-FFF2-40B4-BE49-F238E27FC236}">
                <a16:creationId xmlns:a16="http://schemas.microsoft.com/office/drawing/2014/main" id="{001ADA5B-49D6-4BC1-9FD9-3B7E7F09BFF3}"/>
              </a:ext>
            </a:extLst>
          </p:cNvPr>
          <p:cNvSpPr>
            <a:spLocks noGrp="1" noRot="1" noChangeAspect="1"/>
          </p:cNvSpPr>
          <p:nvPr>
            <p:ph type="sldImg"/>
          </p:nvPr>
        </p:nvSpPr>
        <p:spPr>
          <a:xfrm>
            <a:off x="609600" y="534988"/>
            <a:ext cx="8288338" cy="4662487"/>
          </a:xfrm>
        </p:spPr>
      </p:sp>
    </p:spTree>
    <p:extLst>
      <p:ext uri="{BB962C8B-B14F-4D97-AF65-F5344CB8AC3E}">
        <p14:creationId xmlns:p14="http://schemas.microsoft.com/office/powerpoint/2010/main" val="11782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51168" y="5639719"/>
            <a:ext cx="8405215" cy="4337339"/>
          </a:xfrm>
        </p:spPr>
        <p:txBody>
          <a:bodyPr/>
          <a:lstStyle/>
          <a:p>
            <a:r>
              <a:rPr lang="en-US"/>
              <a:t>You may have heard of Blue Zones. </a:t>
            </a:r>
            <a:r>
              <a:rPr lang="en-US" b="0" i="0">
                <a:solidFill>
                  <a:srgbClr val="374151"/>
                </a:solidFill>
                <a:effectLst/>
                <a:latin typeface="Calibri" panose="020F0502020204030204" pitchFamily="34" charset="0"/>
              </a:rPr>
              <a:t>They’re areas around the world where people live the longest and healthiest lives: </a:t>
            </a:r>
            <a:r>
              <a:rPr lang="en-US" b="0" cap="none">
                <a:solidFill>
                  <a:srgbClr val="333333"/>
                </a:solidFill>
                <a:effectLst/>
                <a:latin typeface="Calibri" panose="020F0502020204030204" pitchFamily="34" charset="0"/>
              </a:rPr>
              <a:t>Ikaria, Greece; </a:t>
            </a:r>
            <a:r>
              <a:rPr lang="en-US" b="0" cap="none" err="1">
                <a:solidFill>
                  <a:srgbClr val="333333"/>
                </a:solidFill>
                <a:effectLst/>
                <a:latin typeface="Calibri" panose="020F0502020204030204" pitchFamily="34" charset="0"/>
              </a:rPr>
              <a:t>Ogliastra</a:t>
            </a:r>
            <a:r>
              <a:rPr lang="en-US" b="0" cap="none">
                <a:solidFill>
                  <a:srgbClr val="333333"/>
                </a:solidFill>
                <a:effectLst/>
                <a:latin typeface="Calibri" panose="020F0502020204030204" pitchFamily="34" charset="0"/>
              </a:rPr>
              <a:t> Region, Sardinia; Loma Linda, California; Nicoya Peninsula, Costa Rica</a:t>
            </a:r>
            <a:r>
              <a:rPr lang="en-US" b="0" i="0" cap="all">
                <a:solidFill>
                  <a:srgbClr val="333333"/>
                </a:solidFill>
                <a:effectLst/>
                <a:latin typeface="Calibri" panose="020F0502020204030204" pitchFamily="34" charset="0"/>
              </a:rPr>
              <a:t>.</a:t>
            </a:r>
            <a:r>
              <a:rPr lang="en-US" b="0" i="0">
                <a:solidFill>
                  <a:srgbClr val="374151"/>
                </a:solidFill>
                <a:effectLst/>
                <a:latin typeface="Calibri" panose="020F0502020204030204" pitchFamily="34" charset="0"/>
              </a:rPr>
              <a:t> </a:t>
            </a:r>
          </a:p>
          <a:p>
            <a:r>
              <a:rPr lang="en-US"/>
              <a:t>Similarly, researchers have identified a group of people called </a:t>
            </a:r>
            <a:r>
              <a:rPr lang="en-US" err="1"/>
              <a:t>SuperAgers</a:t>
            </a:r>
            <a:r>
              <a:rPr lang="en-US"/>
              <a:t>, who are in their eighties and beyond but have the cognitive function of those decades younger. </a:t>
            </a:r>
          </a:p>
          <a:p>
            <a:r>
              <a:rPr lang="en-US"/>
              <a:t>Since 2008, Northwestern scientists have studied </a:t>
            </a:r>
            <a:r>
              <a:rPr lang="en-US" err="1"/>
              <a:t>SuperAging</a:t>
            </a:r>
            <a:r>
              <a:rPr lang="en-US"/>
              <a:t>. Using magnetic resonance imaging (MRI), scientists measured the thickness of the cortex in 24 </a:t>
            </a:r>
            <a:r>
              <a:rPr lang="en-US" err="1"/>
              <a:t>SuperAgers</a:t>
            </a:r>
            <a:r>
              <a:rPr lang="en-US"/>
              <a:t> and 12 members of a control group.</a:t>
            </a:r>
            <a:r>
              <a:rPr lang="en-US" baseline="30000"/>
              <a:t>1</a:t>
            </a:r>
          </a:p>
          <a:p>
            <a:r>
              <a:rPr lang="en-US"/>
              <a:t>Another study followed 340 SuperAgers.</a:t>
            </a:r>
            <a:r>
              <a:rPr lang="en-US" baseline="30000"/>
              <a:t>2</a:t>
            </a:r>
          </a:p>
          <a:p>
            <a:r>
              <a:rPr lang="en-US"/>
              <a:t>Because </a:t>
            </a:r>
            <a:r>
              <a:rPr lang="en-US" err="1"/>
              <a:t>SuperAgers</a:t>
            </a:r>
            <a:r>
              <a:rPr lang="en-US"/>
              <a:t> lose brain volume more slowly than their peers, they may be better protected from dementia.</a:t>
            </a:r>
          </a:p>
          <a:p>
            <a:pPr lvl="1"/>
            <a:r>
              <a:rPr lang="en-US" b="1" i="1"/>
              <a:t>[Optional: Common Habits of </a:t>
            </a:r>
            <a:r>
              <a:rPr lang="en-US" b="1" i="1" err="1"/>
              <a:t>SuperAgers</a:t>
            </a:r>
            <a:endParaRPr lang="en-US" b="1" i="1"/>
          </a:p>
          <a:p>
            <a:pPr marL="603024" lvl="1" indent="-164460">
              <a:buFont typeface="Arial" panose="020B0604020202020204" pitchFamily="34" charset="0"/>
              <a:buChar char="•"/>
            </a:pPr>
            <a:r>
              <a:rPr lang="en-US" i="1"/>
              <a:t>Live an active lifestyle (exercise) - People in their 80s who exercised at high intensity for 20 to 45 minutes a day have an aerobic capacity of people approximately 30 years younger.</a:t>
            </a:r>
          </a:p>
          <a:p>
            <a:pPr marL="603024" lvl="1" indent="-164460">
              <a:buFont typeface="Arial" panose="020B0604020202020204" pitchFamily="34" charset="0"/>
              <a:buChar char="•"/>
            </a:pPr>
            <a:r>
              <a:rPr lang="en-US" i="1"/>
              <a:t>Embrace mental challenges - The moment you feel like something is “too hard” is the moment you have the best opportunity to fortify your brain and create new pathways</a:t>
            </a:r>
          </a:p>
          <a:p>
            <a:pPr marL="603024" lvl="1" indent="-164460">
              <a:buFont typeface="Arial" panose="020B0604020202020204" pitchFamily="34" charset="0"/>
              <a:buChar char="•"/>
            </a:pPr>
            <a:r>
              <a:rPr lang="en-US" i="1"/>
              <a:t>Social butterflies –They’re typically surrounded by family and friends, and can often be found volunteering in the community</a:t>
            </a:r>
          </a:p>
          <a:p>
            <a:pPr marL="603024" lvl="1" indent="-164460">
              <a:buFont typeface="Arial" panose="020B0604020202020204" pitchFamily="34" charset="0"/>
              <a:buChar char="•"/>
            </a:pPr>
            <a:r>
              <a:rPr lang="en-US" i="1"/>
              <a:t>Manage stress – </a:t>
            </a:r>
            <a:r>
              <a:rPr lang="en-US" i="1" err="1"/>
              <a:t>Superagers</a:t>
            </a:r>
            <a:r>
              <a:rPr lang="en-US" i="1"/>
              <a:t> have great resilience in the face of stress. Some stress is good for you. But too much stress can cause chronic inflammation and lead to anxiety, depression and dementia.]</a:t>
            </a:r>
          </a:p>
          <a:p>
            <a:r>
              <a:rPr lang="en-US"/>
              <a:t>[Insert personal story about an aging friend or relative who seems like a </a:t>
            </a:r>
            <a:r>
              <a:rPr lang="en-US" err="1"/>
              <a:t>SuperAger</a:t>
            </a:r>
            <a:r>
              <a:rPr lang="en-US"/>
              <a:t>]</a:t>
            </a:r>
          </a:p>
          <a:p>
            <a:r>
              <a:rPr lang="en-US"/>
              <a:t>We’ll touch on some of the habits that these </a:t>
            </a:r>
            <a:r>
              <a:rPr lang="en-US" err="1"/>
              <a:t>SuperAgers</a:t>
            </a:r>
            <a:r>
              <a:rPr lang="en-US"/>
              <a:t> share later, but next, let’s see how you can find out the age of your brain.</a:t>
            </a:r>
          </a:p>
          <a:p>
            <a:pPr lvl="1"/>
            <a:r>
              <a:rPr lang="en-US" b="1" i="1">
                <a:effectLst/>
              </a:rPr>
              <a:t>[Optional detail on Blue Zones: </a:t>
            </a:r>
            <a:br>
              <a:rPr lang="en-US" b="1" i="1">
                <a:effectLst/>
              </a:rPr>
            </a:br>
            <a:r>
              <a:rPr lang="en-US" b="0" i="1">
                <a:effectLst/>
              </a:rPr>
              <a:t>In these areas, people tend to live well into their 90s and 100s, and they suffer from lower rates of chronic diseases such as heart disease, cancer, and diabetes. Researchers have attributed the longevity and health of these populations to a variety of factors, including a mostly plant-based diet, regular physical activity, strong social connections, and a sense of purpose or meaning in life.]</a:t>
            </a:r>
          </a:p>
          <a:p>
            <a:endParaRPr lang="en-US" baseline="30000"/>
          </a:p>
          <a:p>
            <a:r>
              <a:rPr lang="en-US" sz="1000" baseline="30000"/>
              <a:t>1</a:t>
            </a:r>
            <a:r>
              <a:rPr lang="en-US" sz="1000"/>
              <a:t>4 Habits of “</a:t>
            </a:r>
            <a:r>
              <a:rPr lang="en-US" sz="1000" err="1"/>
              <a:t>SuperAgers</a:t>
            </a:r>
            <a:r>
              <a:rPr lang="en-US" sz="1000"/>
              <a:t>”, Northwestern Medicine, 8/28/18</a:t>
            </a:r>
          </a:p>
          <a:p>
            <a:r>
              <a:rPr lang="en-US" sz="1000" baseline="30000"/>
              <a:t>2</a:t>
            </a:r>
            <a:r>
              <a:rPr lang="en-US" sz="1000"/>
              <a:t>Nina Beker et al., “Association of Cognitive Function Trajectories in Centenarians With Postmortem Neuropathology, Physical Health, and Other Risk Factors for Cognitive Decline,” JAMA Network Open 4, no. 1 (2021): e2031654, https://doi.org/10.1001/jamanetworkopen.2020.31654</a:t>
            </a:r>
          </a:p>
          <a:p>
            <a:br>
              <a:rPr lang="en-US"/>
            </a:br>
            <a:endParaRPr lang="en-US"/>
          </a:p>
          <a:p>
            <a:br>
              <a:rPr lang="en-US"/>
            </a:br>
            <a:endParaRPr lang="en-US"/>
          </a:p>
          <a:p>
            <a:br>
              <a:rPr lang="en-US"/>
            </a:br>
            <a:endParaRPr lang="en-US"/>
          </a:p>
          <a:p>
            <a:br>
              <a:rPr lang="en-US"/>
            </a:br>
            <a:endParaRPr lang="en-US"/>
          </a:p>
        </p:txBody>
      </p:sp>
      <p:sp>
        <p:nvSpPr>
          <p:cNvPr id="5" name="Slide Number Placeholder 4">
            <a:extLst>
              <a:ext uri="{FF2B5EF4-FFF2-40B4-BE49-F238E27FC236}">
                <a16:creationId xmlns:a16="http://schemas.microsoft.com/office/drawing/2014/main" id="{9030D6A4-E121-4833-A57F-506FD3A28381}"/>
              </a:ext>
            </a:extLst>
          </p:cNvPr>
          <p:cNvSpPr>
            <a:spLocks noGrp="1"/>
          </p:cNvSpPr>
          <p:nvPr>
            <p:ph type="sldNum" sz="quarter" idx="5"/>
          </p:nvPr>
        </p:nvSpPr>
        <p:spPr/>
        <p:txBody>
          <a:bodyPr/>
          <a:lstStyle/>
          <a:p>
            <a:fld id="{F9CC64C5-72B8-48B3-9F32-B70947D2168E}" type="slidenum">
              <a:rPr lang="en-US" smtClean="0"/>
              <a:pPr/>
              <a:t>7</a:t>
            </a:fld>
            <a:endParaRPr lang="en-US"/>
          </a:p>
        </p:txBody>
      </p:sp>
      <p:sp>
        <p:nvSpPr>
          <p:cNvPr id="8" name="Slide Image Placeholder 7">
            <a:extLst>
              <a:ext uri="{FF2B5EF4-FFF2-40B4-BE49-F238E27FC236}">
                <a16:creationId xmlns:a16="http://schemas.microsoft.com/office/drawing/2014/main" id="{A31A236A-6299-4257-A2DA-5CE8AC32D300}"/>
              </a:ext>
            </a:extLst>
          </p:cNvPr>
          <p:cNvSpPr>
            <a:spLocks noGrp="1" noRot="1" noChangeAspect="1"/>
          </p:cNvSpPr>
          <p:nvPr>
            <p:ph type="sldImg"/>
          </p:nvPr>
        </p:nvSpPr>
        <p:spPr>
          <a:xfrm>
            <a:off x="609600" y="534988"/>
            <a:ext cx="8288338" cy="4662487"/>
          </a:xfrm>
        </p:spPr>
      </p:sp>
    </p:spTree>
    <p:extLst>
      <p:ext uri="{BB962C8B-B14F-4D97-AF65-F5344CB8AC3E}">
        <p14:creationId xmlns:p14="http://schemas.microsoft.com/office/powerpoint/2010/main" val="165467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6575" y="561975"/>
            <a:ext cx="5945188" cy="3343275"/>
          </a:xfrm>
        </p:spPr>
      </p:sp>
      <p:sp>
        <p:nvSpPr>
          <p:cNvPr id="3" name="Notes Placeholder 2"/>
          <p:cNvSpPr>
            <a:spLocks noGrp="1"/>
          </p:cNvSpPr>
          <p:nvPr>
            <p:ph type="body" idx="1"/>
          </p:nvPr>
        </p:nvSpPr>
        <p:spPr>
          <a:xfrm>
            <a:off x="348785" y="4162346"/>
            <a:ext cx="8809973" cy="8111084"/>
          </a:xfrm>
        </p:spPr>
        <p:txBody>
          <a:bodyPr/>
          <a:lstStyle/>
          <a:p>
            <a:pPr>
              <a:spcBef>
                <a:spcPts val="0"/>
              </a:spcBef>
              <a:spcAft>
                <a:spcPts val="807"/>
              </a:spcAft>
            </a:pPr>
            <a:r>
              <a:rPr lang="en-US">
                <a:solidFill>
                  <a:srgbClr val="0E101A"/>
                </a:solidFill>
                <a:latin typeface="Calibri" panose="020F0502020204030204" pitchFamily="34" charset="0"/>
                <a:ea typeface="Calibri" panose="020F0502020204030204" pitchFamily="34" charset="0"/>
              </a:rPr>
              <a:t>While we are not at the point where every person can slide into a brain scanner and find out their brain age, here are a few factors that can help give you a sense of your brain age. Ask yourself the following questions:</a:t>
            </a:r>
          </a:p>
          <a:p>
            <a:pPr marL="307370" indent="-307370">
              <a:spcBef>
                <a:spcPts val="0"/>
              </a:spcBef>
              <a:spcAft>
                <a:spcPts val="0"/>
              </a:spcAft>
              <a:buFont typeface="+mj-lt"/>
              <a:buAutoNum type="arabicPeriod"/>
            </a:pPr>
            <a:r>
              <a:rPr lang="en-US" b="1">
                <a:solidFill>
                  <a:srgbClr val="0E101A"/>
                </a:solidFill>
                <a:latin typeface="Calibri" panose="020F0502020204030204" pitchFamily="34" charset="0"/>
                <a:ea typeface="Calibri" panose="020F0502020204030204" pitchFamily="34" charset="0"/>
              </a:rPr>
              <a:t>How well can I manage my day?</a:t>
            </a:r>
            <a:endParaRPr lang="en-US">
              <a:latin typeface="Calibri" panose="020F0502020204030204" pitchFamily="34" charset="0"/>
              <a:ea typeface="Calibri" panose="020F0502020204030204" pitchFamily="34" charset="0"/>
            </a:endParaRPr>
          </a:p>
          <a:p>
            <a:pPr marL="307370" lvl="1">
              <a:spcBef>
                <a:spcPts val="0"/>
              </a:spcBef>
              <a:spcAft>
                <a:spcPts val="403"/>
              </a:spcAft>
            </a:pPr>
            <a:r>
              <a:rPr lang="en-US">
                <a:solidFill>
                  <a:srgbClr val="0E101A"/>
                </a:solidFill>
                <a:latin typeface="Calibri" panose="020F0502020204030204" pitchFamily="34" charset="0"/>
                <a:ea typeface="Calibri" panose="020F0502020204030204" pitchFamily="34" charset="0"/>
              </a:rPr>
              <a:t>It is understandable to misplace your keys or forget an appointment from time to time, but any signs of increasing forgetfulness are something we want to address. We don't want to ignore any signs of mental decline. A condition called Mild Cognitive Impairment (MCI) impacts approximately 12 to 18% of those over 65 years of age. MCI is not dementia, but it is increasing signs of memory issues and decreasing cognitive function. It can be a precursor and raise the risk of developing dementia.    </a:t>
            </a:r>
          </a:p>
          <a:p>
            <a:pPr marL="307370">
              <a:spcBef>
                <a:spcPts val="0"/>
              </a:spcBef>
              <a:spcAft>
                <a:spcPts val="807"/>
              </a:spcAft>
            </a:pPr>
            <a:r>
              <a:rPr lang="en-US" sz="1000">
                <a:latin typeface="Calibri" panose="020F0502020204030204" pitchFamily="34" charset="0"/>
                <a:ea typeface="Calibri" panose="020F0502020204030204" pitchFamily="34" charset="0"/>
              </a:rPr>
              <a:t>Marisa K. </a:t>
            </a:r>
            <a:r>
              <a:rPr lang="en-US" sz="1000" err="1">
                <a:latin typeface="Calibri" panose="020F0502020204030204" pitchFamily="34" charset="0"/>
                <a:ea typeface="Calibri" panose="020F0502020204030204" pitchFamily="34" charset="0"/>
              </a:rPr>
              <a:t>Heckner</a:t>
            </a:r>
            <a:r>
              <a:rPr lang="en-US" sz="1000">
                <a:latin typeface="Calibri" panose="020F0502020204030204" pitchFamily="34" charset="0"/>
                <a:ea typeface="Calibri" panose="020F0502020204030204" pitchFamily="34" charset="0"/>
              </a:rPr>
              <a:t> et al., “The Aging Brain and Executive Functions Revisited: Implications from Meta-analytic and Functional-Connectivity Evidence,” Journal of Cognitive Neuroscience 33, no. 9 (2021): 1716–1752, https://doi.org/10.1162/jocn_a_01616</a:t>
            </a:r>
          </a:p>
          <a:p>
            <a:pPr marL="307370" indent="-307370">
              <a:spcBef>
                <a:spcPts val="0"/>
              </a:spcBef>
              <a:spcAft>
                <a:spcPts val="0"/>
              </a:spcAft>
              <a:buFont typeface="+mj-lt"/>
              <a:buAutoNum type="arabicPeriod" startAt="2"/>
            </a:pPr>
            <a:r>
              <a:rPr lang="en-US" sz="1000" b="1">
                <a:solidFill>
                  <a:srgbClr val="0E101A"/>
                </a:solidFill>
                <a:latin typeface="Calibri" panose="020F0502020204030204" pitchFamily="34" charset="0"/>
                <a:ea typeface="Calibri" panose="020F0502020204030204" pitchFamily="34" charset="0"/>
              </a:rPr>
              <a:t>How well can I move and maintain balance? </a:t>
            </a:r>
            <a:endParaRPr lang="en-US" sz="1000">
              <a:latin typeface="Calibri" panose="020F0502020204030204" pitchFamily="34" charset="0"/>
              <a:ea typeface="Calibri" panose="020F0502020204030204" pitchFamily="34" charset="0"/>
            </a:endParaRPr>
          </a:p>
          <a:p>
            <a:pPr marL="307370">
              <a:spcBef>
                <a:spcPts val="0"/>
              </a:spcBef>
              <a:spcAft>
                <a:spcPts val="403"/>
              </a:spcAft>
            </a:pPr>
            <a:r>
              <a:rPr lang="en-US" sz="1000">
                <a:solidFill>
                  <a:srgbClr val="0E101A"/>
                </a:solidFill>
                <a:latin typeface="Calibri" panose="020F0502020204030204" pitchFamily="34" charset="0"/>
                <a:ea typeface="Calibri" panose="020F0502020204030204" pitchFamily="34" charset="0"/>
              </a:rPr>
              <a:t>Your brain controls your balance and balance is a use-it-or-lose-it skill. Loss of </a:t>
            </a:r>
            <a:r>
              <a:rPr lang="en-US" sz="1000">
                <a:solidFill>
                  <a:srgbClr val="0E101A"/>
                </a:solidFill>
                <a:latin typeface="Calibri" panose="020F0502020204030204" pitchFamily="34" charset="0"/>
              </a:rPr>
              <a:t>balance increases </a:t>
            </a:r>
            <a:r>
              <a:rPr lang="en-US" sz="1000">
                <a:solidFill>
                  <a:srgbClr val="0E101A"/>
                </a:solidFill>
                <a:latin typeface="Calibri" panose="020F0502020204030204" pitchFamily="34" charset="0"/>
                <a:ea typeface="Calibri" panose="020F0502020204030204" pitchFamily="34" charset="0"/>
              </a:rPr>
              <a:t>the risk of falls, which can cause head injuries. Head injuries increase the risk of dementia. As we get older, we can participate in fewer activities that keep our balance strong.    </a:t>
            </a:r>
          </a:p>
          <a:p>
            <a:pPr marL="307370">
              <a:spcBef>
                <a:spcPts val="0"/>
              </a:spcBef>
              <a:spcAft>
                <a:spcPts val="0"/>
              </a:spcAft>
            </a:pPr>
            <a:r>
              <a:rPr lang="en-US" sz="1000">
                <a:latin typeface="Calibri" panose="020F0502020204030204" pitchFamily="34" charset="0"/>
              </a:rPr>
              <a:t>Rachael D. Seidler et al., “Motor control and aging: links to age-related brain structural, functional, and biochemical effects,“ Neuroscience &amp; Biobehavioral Reviews 34, no. 5 (2010): 721–733, https://doi.org/10.1016/j.neubiorev.2009.10.005. </a:t>
            </a:r>
            <a:endParaRPr lang="en-US" sz="1000">
              <a:latin typeface="Calibri" panose="020F0502020204030204" pitchFamily="34" charset="0"/>
              <a:ea typeface="Calibri" panose="020F0502020204030204" pitchFamily="34" charset="0"/>
            </a:endParaRPr>
          </a:p>
          <a:p>
            <a:pPr marL="307370" indent="-307370">
              <a:spcBef>
                <a:spcPts val="0"/>
              </a:spcBef>
              <a:spcAft>
                <a:spcPts val="0"/>
              </a:spcAft>
              <a:buFont typeface="+mj-lt"/>
              <a:buAutoNum type="arabicPeriod" startAt="3"/>
            </a:pPr>
            <a:r>
              <a:rPr lang="en-US" b="1">
                <a:solidFill>
                  <a:srgbClr val="0E101A"/>
                </a:solidFill>
                <a:latin typeface="Calibri" panose="020F0502020204030204" pitchFamily="34" charset="0"/>
                <a:ea typeface="Calibri" panose="020F0502020204030204" pitchFamily="34" charset="0"/>
              </a:rPr>
              <a:t>How well can I remember important information?</a:t>
            </a:r>
            <a:endParaRPr lang="en-US">
              <a:latin typeface="Calibri" panose="020F0502020204030204" pitchFamily="34" charset="0"/>
              <a:ea typeface="Calibri" panose="020F0502020204030204" pitchFamily="34" charset="0"/>
            </a:endParaRPr>
          </a:p>
          <a:p>
            <a:pPr marL="307370">
              <a:spcBef>
                <a:spcPts val="0"/>
              </a:spcBef>
              <a:spcAft>
                <a:spcPts val="403"/>
              </a:spcAft>
            </a:pPr>
            <a:r>
              <a:rPr lang="en-US">
                <a:solidFill>
                  <a:srgbClr val="0E101A"/>
                </a:solidFill>
                <a:latin typeface="Calibri" panose="020F0502020204030204" pitchFamily="34" charset="0"/>
                <a:ea typeface="Calibri" panose="020F0502020204030204" pitchFamily="34" charset="0"/>
              </a:rPr>
              <a:t>We want to dispel the myth that losing memory is a normal aging process. Significant memory loss is not normal. We currently live in a world where most of the things we want to recall are stored at our fingertips in our phones. Since recall can also be a use it or lose it skill, we want to make sure we are still practicing learning and remembering information.  When we practice our recall, we strengthen our memories. </a:t>
            </a:r>
          </a:p>
          <a:p>
            <a:pPr marL="307370">
              <a:spcBef>
                <a:spcPts val="0"/>
              </a:spcBef>
              <a:spcAft>
                <a:spcPts val="807"/>
              </a:spcAft>
            </a:pPr>
            <a:r>
              <a:rPr lang="en-US" sz="1000">
                <a:latin typeface="Calibri" panose="020F0502020204030204" pitchFamily="34" charset="0"/>
              </a:rPr>
              <a:t>Philip C. Ko et al., “Understanding age-related reductions in visual working memory capacity: Examining the stages of change detection,” Attention, Perception, &amp; Psychophysics 76 (2014): 2015–2030, https://doi.org/10.3758/s13414-013-0585-z.</a:t>
            </a:r>
          </a:p>
          <a:p>
            <a:pPr marL="307370" indent="-307370">
              <a:spcBef>
                <a:spcPts val="0"/>
              </a:spcBef>
              <a:spcAft>
                <a:spcPts val="0"/>
              </a:spcAft>
              <a:buFont typeface="+mj-lt"/>
              <a:buAutoNum type="arabicPeriod" startAt="4"/>
            </a:pPr>
            <a:r>
              <a:rPr lang="en-US">
                <a:solidFill>
                  <a:srgbClr val="0E101A"/>
                </a:solidFill>
                <a:latin typeface="Calibri" panose="020F0502020204030204" pitchFamily="34" charset="0"/>
                <a:ea typeface="Calibri" panose="020F0502020204030204" pitchFamily="34" charset="0"/>
              </a:rPr>
              <a:t> </a:t>
            </a:r>
            <a:r>
              <a:rPr lang="en-US" b="1">
                <a:solidFill>
                  <a:srgbClr val="0E101A"/>
                </a:solidFill>
                <a:latin typeface="Calibri" panose="020F0502020204030204" pitchFamily="34" charset="0"/>
                <a:ea typeface="Calibri" panose="020F0502020204030204" pitchFamily="34" charset="0"/>
              </a:rPr>
              <a:t>How fast can I walk?</a:t>
            </a:r>
            <a:endParaRPr lang="en-US">
              <a:latin typeface="Calibri" panose="020F0502020204030204" pitchFamily="34" charset="0"/>
              <a:ea typeface="Calibri" panose="020F0502020204030204" pitchFamily="34" charset="0"/>
            </a:endParaRPr>
          </a:p>
          <a:p>
            <a:pPr marL="307370">
              <a:spcBef>
                <a:spcPts val="0"/>
              </a:spcBef>
              <a:spcAft>
                <a:spcPts val="403"/>
              </a:spcAft>
            </a:pPr>
            <a:r>
              <a:rPr lang="en-US">
                <a:solidFill>
                  <a:srgbClr val="0E101A"/>
                </a:solidFill>
                <a:latin typeface="Calibri" panose="020F0502020204030204" pitchFamily="34" charset="0"/>
                <a:ea typeface="Calibri" panose="020F0502020204030204" pitchFamily="34" charset="0"/>
              </a:rPr>
              <a:t>Studies have shown that walking speed is tied to memory function. It's important to take an assessment of your walking speed. You don't need to power walk everywhere you go but consider short bursts of increased walking pace, even for a couple of minutes a day. A study found 9 minutes of day of more intense walking can improve memory. </a:t>
            </a:r>
          </a:p>
          <a:p>
            <a:pPr marL="307370">
              <a:spcBef>
                <a:spcPts val="0"/>
              </a:spcBef>
              <a:spcAft>
                <a:spcPts val="807"/>
              </a:spcAft>
            </a:pPr>
            <a:r>
              <a:rPr lang="en-US" sz="1000">
                <a:latin typeface="Calibri" panose="020F0502020204030204" pitchFamily="34" charset="0"/>
              </a:rPr>
              <a:t>Line </a:t>
            </a:r>
            <a:r>
              <a:rPr lang="en-US" sz="1000" err="1">
                <a:latin typeface="Calibri" panose="020F0502020204030204" pitchFamily="34" charset="0"/>
              </a:rPr>
              <a:t>Jee</a:t>
            </a:r>
            <a:r>
              <a:rPr lang="en-US" sz="1000">
                <a:latin typeface="Calibri" panose="020F0502020204030204" pitchFamily="34" charset="0"/>
              </a:rPr>
              <a:t> Hartmann Rasmussen et al., “Association of Neurocognitive and Physical Function With Gait Speed in Midlife,” JAMA Network Open 2, no. 10 (2019): e1913123, https://doi.org/10.1001/jamanetworkopen.2019.13123; Stephanie </a:t>
            </a:r>
            <a:r>
              <a:rPr lang="en-US" sz="1000" err="1">
                <a:latin typeface="Calibri" panose="020F0502020204030204" pitchFamily="34" charset="0"/>
              </a:rPr>
              <a:t>Studenski</a:t>
            </a:r>
            <a:r>
              <a:rPr lang="en-US" sz="1000">
                <a:latin typeface="Calibri" panose="020F0502020204030204" pitchFamily="34" charset="0"/>
              </a:rPr>
              <a:t>, “Gait Speed Reveals Clues to Lifelong Health,” JAMA Network Open 2, no. 10 (2019) e1913112, https://doi.org/10.1001/jamanetworkopen.2019.13112. </a:t>
            </a:r>
            <a:endParaRPr lang="en-US">
              <a:latin typeface="Calibri" panose="020F0502020204030204" pitchFamily="34" charset="0"/>
              <a:ea typeface="Calibri" panose="020F0502020204030204" pitchFamily="34" charset="0"/>
            </a:endParaRPr>
          </a:p>
          <a:p>
            <a:pPr marL="307370" indent="-307370">
              <a:spcBef>
                <a:spcPts val="0"/>
              </a:spcBef>
              <a:spcAft>
                <a:spcPts val="0"/>
              </a:spcAft>
              <a:buFont typeface="+mj-lt"/>
              <a:buAutoNum type="arabicPeriod" startAt="5"/>
            </a:pPr>
            <a:r>
              <a:rPr lang="en-US" b="1">
                <a:solidFill>
                  <a:srgbClr val="0E101A"/>
                </a:solidFill>
                <a:latin typeface="Calibri" panose="020F0502020204030204" pitchFamily="34" charset="0"/>
                <a:ea typeface="Calibri" panose="020F0502020204030204" pitchFamily="34" charset="0"/>
              </a:rPr>
              <a:t>How old do I feel?</a:t>
            </a:r>
            <a:endParaRPr lang="en-US">
              <a:latin typeface="Calibri" panose="020F0502020204030204" pitchFamily="34" charset="0"/>
              <a:ea typeface="Calibri" panose="020F0502020204030204" pitchFamily="34" charset="0"/>
            </a:endParaRPr>
          </a:p>
          <a:p>
            <a:pPr marL="307370">
              <a:spcBef>
                <a:spcPts val="0"/>
              </a:spcBef>
              <a:spcAft>
                <a:spcPts val="403"/>
              </a:spcAft>
            </a:pPr>
            <a:r>
              <a:rPr lang="en-US">
                <a:solidFill>
                  <a:srgbClr val="0E101A"/>
                </a:solidFill>
                <a:latin typeface="Calibri" panose="020F0502020204030204" pitchFamily="34" charset="0"/>
                <a:ea typeface="Calibri" panose="020F0502020204030204" pitchFamily="34" charset="0"/>
              </a:rPr>
              <a:t>There is a powerful connection between your perspective and healthy aging. Studies have found that those with a positive attitude toward the aging process have a 50% reduced chance of developing dementia. Those with a healthy attitude towards the aging process often participate in activities that make the brain more youthful and thus protected.   </a:t>
            </a:r>
          </a:p>
          <a:p>
            <a:pPr marL="307370">
              <a:spcBef>
                <a:spcPts val="0"/>
              </a:spcBef>
              <a:spcAft>
                <a:spcPts val="0"/>
              </a:spcAft>
            </a:pPr>
            <a:r>
              <a:rPr lang="en-US" sz="1000" err="1">
                <a:latin typeface="Calibri" panose="020F0502020204030204" pitchFamily="34" charset="0"/>
              </a:rPr>
              <a:t>Seyul</a:t>
            </a:r>
            <a:r>
              <a:rPr lang="en-US" sz="1000">
                <a:latin typeface="Calibri" panose="020F0502020204030204" pitchFamily="34" charset="0"/>
              </a:rPr>
              <a:t> Kwak et al., “Feeling How Old I Am: Subjective Age Is Associated With Estimated Brain Age,” Frontiers in Aging Neuroscience 10 (2018), https://doi.org/10.3389/fnagi.2018.00168. </a:t>
            </a:r>
          </a:p>
          <a:p>
            <a:pPr marL="307370">
              <a:spcBef>
                <a:spcPts val="0"/>
              </a:spcBef>
              <a:spcAft>
                <a:spcPts val="0"/>
              </a:spcAft>
            </a:pPr>
            <a:endParaRPr lang="en-US">
              <a:latin typeface="Calibri" panose="020F0502020204030204" pitchFamily="34" charset="0"/>
              <a:ea typeface="Calibri" panose="020F0502020204030204" pitchFamily="34" charset="0"/>
            </a:endParaRPr>
          </a:p>
          <a:p>
            <a:endParaRPr lang="en-US"/>
          </a:p>
        </p:txBody>
      </p:sp>
      <p:sp>
        <p:nvSpPr>
          <p:cNvPr id="5" name="Slide Number Placeholder 4">
            <a:extLst>
              <a:ext uri="{FF2B5EF4-FFF2-40B4-BE49-F238E27FC236}">
                <a16:creationId xmlns:a16="http://schemas.microsoft.com/office/drawing/2014/main" id="{01E92DAF-19AE-4E89-8F91-4C01052FD530}"/>
              </a:ext>
            </a:extLst>
          </p:cNvPr>
          <p:cNvSpPr>
            <a:spLocks noGrp="1"/>
          </p:cNvSpPr>
          <p:nvPr>
            <p:ph type="sldNum" sz="quarter" idx="5"/>
          </p:nvPr>
        </p:nvSpPr>
        <p:spPr/>
        <p:txBody>
          <a:bodyPr/>
          <a:lstStyle/>
          <a:p>
            <a:pPr>
              <a:defRPr/>
            </a:pPr>
            <a:fld id="{F9CC64C5-72B8-48B3-9F32-B70947D2168E}" type="slidenum">
              <a:rPr lang="en-US" smtClean="0"/>
              <a:pPr>
                <a:defRPr/>
              </a:pPr>
              <a:t>8</a:t>
            </a:fld>
            <a:endParaRPr lang="en-US"/>
          </a:p>
        </p:txBody>
      </p:sp>
    </p:spTree>
    <p:extLst>
      <p:ext uri="{BB962C8B-B14F-4D97-AF65-F5344CB8AC3E}">
        <p14:creationId xmlns:p14="http://schemas.microsoft.com/office/powerpoint/2010/main" val="3117397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534988"/>
            <a:ext cx="8288338" cy="4662487"/>
          </a:xfrm>
        </p:spPr>
      </p:sp>
      <p:sp>
        <p:nvSpPr>
          <p:cNvPr id="3" name="Notes Placeholder 2"/>
          <p:cNvSpPr>
            <a:spLocks noGrp="1"/>
          </p:cNvSpPr>
          <p:nvPr>
            <p:ph type="body" idx="1"/>
          </p:nvPr>
        </p:nvSpPr>
        <p:spPr>
          <a:xfrm>
            <a:off x="951179" y="5611767"/>
            <a:ext cx="7605205" cy="6533198"/>
          </a:xfrm>
        </p:spPr>
        <p:txBody>
          <a:bodyPr/>
          <a:lstStyle/>
          <a:p>
            <a:r>
              <a:rPr lang="en-US">
                <a:effectLst/>
                <a:latin typeface="Calibri" panose="020F0502020204030204" pitchFamily="34" charset="0"/>
              </a:rPr>
              <a:t>Some people might think, “My grandmother had dementia, my mom had it, so I’m </a:t>
            </a:r>
            <a:r>
              <a:rPr lang="en-US" err="1">
                <a:effectLst/>
                <a:latin typeface="Calibri" panose="020F0502020204030204" pitchFamily="34" charset="0"/>
              </a:rPr>
              <a:t>gonna</a:t>
            </a:r>
            <a:r>
              <a:rPr lang="en-US">
                <a:effectLst/>
                <a:latin typeface="Calibri" panose="020F0502020204030204" pitchFamily="34" charset="0"/>
              </a:rPr>
              <a:t> get it.”</a:t>
            </a:r>
          </a:p>
          <a:p>
            <a:r>
              <a:rPr lang="en-US">
                <a:effectLst/>
                <a:latin typeface="Calibri" panose="020F0502020204030204" pitchFamily="34" charset="0"/>
              </a:rPr>
              <a:t>The good news is, serious mental decline is not an inevitable part of aging. For example, it’s estimated that a third of all current cases of dementia could have been prevented by changes in lifestyle.</a:t>
            </a:r>
            <a:r>
              <a:rPr lang="en-US" baseline="30000">
                <a:effectLst/>
                <a:latin typeface="Calibri" panose="020F0502020204030204" pitchFamily="34" charset="0"/>
              </a:rPr>
              <a:t>1</a:t>
            </a:r>
            <a:endParaRPr lang="en-US" b="0" i="0" baseline="30000">
              <a:solidFill>
                <a:srgbClr val="383838"/>
              </a:solidFill>
              <a:effectLst/>
            </a:endParaRPr>
          </a:p>
          <a:p>
            <a:r>
              <a:rPr lang="en-US" b="0" i="0">
                <a:solidFill>
                  <a:srgbClr val="383838"/>
                </a:solidFill>
                <a:effectLst/>
              </a:rPr>
              <a:t>2019 Alzheimer’s Association research found that certain lifestyle factors have a greater impact than your genes do on whether you’ll develop memory-related diseases. </a:t>
            </a:r>
            <a:r>
              <a:rPr lang="en-US">
                <a:effectLst/>
              </a:rPr>
              <a:t>In 2020, researchers at Rush Medical Center in Chicago found that those who followed recommendations for simple lifestyle modifications reduced their risk of developing Alzheimer’s by nearly 60 percent.</a:t>
            </a:r>
            <a:r>
              <a:rPr lang="en-US" baseline="30000">
                <a:effectLst/>
              </a:rPr>
              <a:t>2</a:t>
            </a:r>
          </a:p>
          <a:p>
            <a:r>
              <a:rPr lang="en-US" b="0" i="0">
                <a:solidFill>
                  <a:srgbClr val="383838"/>
                </a:solidFill>
                <a:effectLst/>
              </a:rPr>
              <a:t>Only 1-to-5 percent of all cases of Alzheimer’s are strictly genetic. That means most of us are not destined to develop Alzheimer’s based on our genes. Those 1-to-5 percent of strictly genetic cases are due to deterministic genes: rare genes that, if inherited, mean that someone will definitely develop early-onset Alzheimer’s (that’s when the disease sets in between one’s early forties and mid-fifties)</a:t>
            </a:r>
            <a:r>
              <a:rPr lang="en-US" b="0" i="0" baseline="0">
                <a:solidFill>
                  <a:srgbClr val="383838"/>
                </a:solidFill>
                <a:effectLst/>
              </a:rPr>
              <a:t>.</a:t>
            </a:r>
            <a:r>
              <a:rPr lang="en-US" b="0" i="0" baseline="30000">
                <a:solidFill>
                  <a:srgbClr val="383838"/>
                </a:solidFill>
                <a:effectLst/>
              </a:rPr>
              <a:t>3</a:t>
            </a:r>
          </a:p>
          <a:p>
            <a:pPr>
              <a:spcAft>
                <a:spcPts val="807"/>
              </a:spcAft>
            </a:pPr>
            <a:r>
              <a:rPr lang="en-US" b="0" i="0">
                <a:solidFill>
                  <a:srgbClr val="383838"/>
                </a:solidFill>
                <a:effectLst/>
              </a:rPr>
              <a:t>In another study, people with highest genetic risk who maintained the brain-healthy lifestyles lowered their risk of dementia by half, compared to people of similar genetic risk who did not maintain them.</a:t>
            </a:r>
            <a:r>
              <a:rPr lang="en-US" b="0" i="0" baseline="30000">
                <a:solidFill>
                  <a:srgbClr val="383838"/>
                </a:solidFill>
                <a:effectLst/>
              </a:rPr>
              <a:t>4</a:t>
            </a:r>
          </a:p>
          <a:p>
            <a:pPr>
              <a:spcAft>
                <a:spcPts val="807"/>
              </a:spcAft>
            </a:pPr>
            <a:r>
              <a:rPr lang="en-US">
                <a:solidFill>
                  <a:srgbClr val="383838"/>
                </a:solidFill>
              </a:rPr>
              <a:t>While there are no guarantees to prevent mental decline, it’s important to know that we can have an impact on our brain health.</a:t>
            </a:r>
            <a:endParaRPr lang="en-US">
              <a:effectLst/>
            </a:endParaRPr>
          </a:p>
          <a:p>
            <a:r>
              <a:rPr lang="en-US" sz="1000" baseline="30000"/>
              <a:t>1 </a:t>
            </a:r>
            <a:r>
              <a:rPr lang="en-US" sz="1000"/>
              <a:t>Gill Livingston et al., “Dementia Prevention, Intervention, and Care,” Lancet 390, no. 10113 (2017): 2673–2734, https://doi.org/10.1016/S0140-6736 (17) 31363–6</a:t>
            </a:r>
            <a:br>
              <a:rPr lang="en-US" sz="1000"/>
            </a:br>
            <a:r>
              <a:rPr lang="en-US" sz="1000" baseline="30000"/>
              <a:t>2 </a:t>
            </a:r>
            <a:r>
              <a:rPr lang="en-US" sz="1000" err="1"/>
              <a:t>Klodian</a:t>
            </a:r>
            <a:r>
              <a:rPr lang="en-US" sz="1000"/>
              <a:t> Dhana et al., “Healthy Lifestyle and the Risk of Alzheimer Dementia,” </a:t>
            </a:r>
            <a:r>
              <a:rPr lang="en-US" sz="1000" i="1"/>
              <a:t>Neurology </a:t>
            </a:r>
            <a:r>
              <a:rPr lang="en-US" sz="1000"/>
              <a:t>95, no. 4 (2020): e374–e383, https://doi.org/10.1212/WNL.0000000000009816.</a:t>
            </a:r>
          </a:p>
          <a:p>
            <a:pPr algn="l"/>
            <a:r>
              <a:rPr lang="en-US" sz="1000" baseline="30000"/>
              <a:t>3 </a:t>
            </a:r>
            <a:r>
              <a:rPr lang="en-US" sz="1000"/>
              <a:t>Joseph F. </a:t>
            </a:r>
            <a:r>
              <a:rPr lang="en-US" sz="1000" err="1"/>
              <a:t>Arboleda</a:t>
            </a:r>
            <a:r>
              <a:rPr lang="en-US" sz="1000"/>
              <a:t>-Velasquez et al., “Resistance to autosomal dominant Alzheimer’s disease in an </a:t>
            </a:r>
            <a:r>
              <a:rPr lang="en-US" sz="1000" i="1"/>
              <a:t>APOE3 </a:t>
            </a:r>
            <a:r>
              <a:rPr lang="en-US" sz="1000"/>
              <a:t>Christchurch homozygote: a case report,” </a:t>
            </a:r>
            <a:r>
              <a:rPr lang="en-US" sz="1000" i="1"/>
              <a:t>Nature Medicine </a:t>
            </a:r>
            <a:r>
              <a:rPr lang="en-US" sz="1000"/>
              <a:t>25 (2019): 1680–1683, https://doi.org/10.1038/s41591-019-0611-3.</a:t>
            </a:r>
          </a:p>
          <a:p>
            <a:pPr algn="l"/>
            <a:r>
              <a:rPr lang="en-US" sz="1000" baseline="30000"/>
              <a:t>4 </a:t>
            </a:r>
            <a:r>
              <a:rPr lang="en-US" sz="1000" err="1"/>
              <a:t>Ilianna</a:t>
            </a:r>
            <a:r>
              <a:rPr lang="en-US" sz="1000"/>
              <a:t> </a:t>
            </a:r>
            <a:r>
              <a:rPr lang="en-US" sz="1000" err="1"/>
              <a:t>Lourida</a:t>
            </a:r>
            <a:r>
              <a:rPr lang="en-US" sz="1000"/>
              <a:t> et al., “Association of Lifestyle and Genetic Risk With Incidence </a:t>
            </a:r>
            <a:r>
              <a:rPr lang="pt-BR" sz="1000"/>
              <a:t>of Dementia,” </a:t>
            </a:r>
            <a:r>
              <a:rPr lang="pt-BR" sz="1000" i="1"/>
              <a:t>JAMA </a:t>
            </a:r>
            <a:r>
              <a:rPr lang="pt-BR" sz="1000"/>
              <a:t>322, no. 5 (2019): 430–437, https://doi.org/10</a:t>
            </a:r>
            <a:r>
              <a:rPr lang="en-US" sz="1000"/>
              <a:t>.1001/jama.2019.9879.</a:t>
            </a:r>
          </a:p>
        </p:txBody>
      </p:sp>
      <p:sp>
        <p:nvSpPr>
          <p:cNvPr id="5" name="Slide Number Placeholder 4">
            <a:extLst>
              <a:ext uri="{FF2B5EF4-FFF2-40B4-BE49-F238E27FC236}">
                <a16:creationId xmlns:a16="http://schemas.microsoft.com/office/drawing/2014/main" id="{9BD06F0E-44F2-43CD-952E-A332BFFBBDDB}"/>
              </a:ext>
            </a:extLst>
          </p:cNvPr>
          <p:cNvSpPr>
            <a:spLocks noGrp="1"/>
          </p:cNvSpPr>
          <p:nvPr>
            <p:ph type="sldNum" sz="quarter" idx="5"/>
          </p:nvPr>
        </p:nvSpPr>
        <p:spPr/>
        <p:txBody>
          <a:bodyPr/>
          <a:lstStyle/>
          <a:p>
            <a:pPr>
              <a:defRPr/>
            </a:pPr>
            <a:fld id="{F9CC64C5-72B8-48B3-9F32-B70947D2168E}" type="slidenum">
              <a:rPr lang="en-US" smtClean="0"/>
              <a:pPr>
                <a:defRPr/>
              </a:pPr>
              <a:t>9</a:t>
            </a:fld>
            <a:endParaRPr lang="en-US"/>
          </a:p>
        </p:txBody>
      </p:sp>
    </p:spTree>
    <p:extLst>
      <p:ext uri="{BB962C8B-B14F-4D97-AF65-F5344CB8AC3E}">
        <p14:creationId xmlns:p14="http://schemas.microsoft.com/office/powerpoint/2010/main" val="2144697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0ADCA1-2AC5-25DC-73D9-ED2653469EFD}"/>
              </a:ext>
            </a:extLst>
          </p:cNvPr>
          <p:cNvSpPr>
            <a:spLocks noGrp="1" noChangeArrowheads="1"/>
          </p:cNvSpPr>
          <p:nvPr>
            <p:ph type="sldNum" sz="quarter" idx="4"/>
          </p:nvPr>
        </p:nvSpPr>
        <p:spPr bwMode="auto">
          <a:xfrm>
            <a:off x="9181559" y="6261027"/>
            <a:ext cx="2844800" cy="581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pic>
        <p:nvPicPr>
          <p:cNvPr id="6" name="Picture 5" descr="A blue and black logo&#10;&#10;Description automatically generated">
            <a:extLst>
              <a:ext uri="{FF2B5EF4-FFF2-40B4-BE49-F238E27FC236}">
                <a16:creationId xmlns:a16="http://schemas.microsoft.com/office/drawing/2014/main" id="{6F8A67C8-4351-008F-BB6A-A10AD1DE5971}"/>
              </a:ext>
            </a:extLst>
          </p:cNvPr>
          <p:cNvPicPr>
            <a:picLocks noChangeAspect="1"/>
          </p:cNvPicPr>
          <p:nvPr userDrawn="1"/>
        </p:nvPicPr>
        <p:blipFill>
          <a:blip r:embed="rId2"/>
          <a:stretch>
            <a:fillRect/>
          </a:stretch>
        </p:blipFill>
        <p:spPr>
          <a:xfrm>
            <a:off x="457200" y="6448319"/>
            <a:ext cx="202232" cy="195513"/>
          </a:xfrm>
          <a:prstGeom prst="rect">
            <a:avLst/>
          </a:prstGeom>
        </p:spPr>
      </p:pic>
    </p:spTree>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0692-5924-6AC3-C170-093522B08C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8885A69-DC5C-1864-4EB7-A09E9E055184}"/>
              </a:ext>
            </a:extLst>
          </p:cNvPr>
          <p:cNvSpPr>
            <a:spLocks noGrp="1"/>
          </p:cNvSpPr>
          <p:nvPr>
            <p:ph type="sldNum" sz="quarter" idx="10"/>
          </p:nvPr>
        </p:nvSpPr>
        <p:spPr/>
        <p:txBody>
          <a:bodyPr/>
          <a:lstStyle/>
          <a:p>
            <a:pPr>
              <a:defRPr/>
            </a:pPr>
            <a:fld id="{098F27AE-F8A1-453E-8C2F-3FD5FC6AA2AE}" type="slidenum">
              <a:rPr lang="en-US" smtClean="0"/>
              <a:pPr>
                <a:defRPr/>
              </a:pPr>
              <a:t>‹#›</a:t>
            </a:fld>
            <a:endParaRPr lang="en-US"/>
          </a:p>
        </p:txBody>
      </p:sp>
    </p:spTree>
    <p:extLst>
      <p:ext uri="{BB962C8B-B14F-4D97-AF65-F5344CB8AC3E}">
        <p14:creationId xmlns:p14="http://schemas.microsoft.com/office/powerpoint/2010/main" val="15704987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ADC97B35-910B-39E7-196E-3B2E9F47FB5F}"/>
              </a:ext>
            </a:extLst>
          </p:cNvPr>
          <p:cNvSpPr txBox="1">
            <a:spLocks noChangeArrowheads="1"/>
          </p:cNvSpPr>
          <p:nvPr userDrawn="1"/>
        </p:nvSpPr>
        <p:spPr bwMode="auto">
          <a:xfrm>
            <a:off x="457200" y="0"/>
            <a:ext cx="7363628" cy="594360"/>
          </a:xfrm>
          <a:prstGeom prst="rect">
            <a:avLst/>
          </a:prstGeom>
          <a:noFill/>
          <a:ln w="9525">
            <a:noFill/>
            <a:miter lim="800000"/>
            <a:headEnd/>
            <a:tailEnd/>
          </a:ln>
        </p:spPr>
        <p:txBody>
          <a:bodyPr wrap="square" anchor="ctr">
            <a:noAutofit/>
          </a:bodyPr>
          <a:lstStyle/>
          <a:p>
            <a:pPr>
              <a:lnSpc>
                <a:spcPct val="75000"/>
              </a:lnSpc>
            </a:pPr>
            <a:r>
              <a:rPr lang="en-US" sz="1600" b="1">
                <a:solidFill>
                  <a:schemeClr val="bg1"/>
                </a:solidFill>
                <a:latin typeface="Calibri" panose="020F0502020204030204" pitchFamily="34" charset="0"/>
                <a:cs typeface="Calibri" panose="020F0502020204030204" pitchFamily="34" charset="0"/>
              </a:rPr>
              <a:t>YOUR AGE VS. YOUR BRAIN’S AGE</a:t>
            </a:r>
          </a:p>
        </p:txBody>
      </p:sp>
      <p:sp>
        <p:nvSpPr>
          <p:cNvPr id="6" name="Slide Number Placeholder 5">
            <a:extLst>
              <a:ext uri="{FF2B5EF4-FFF2-40B4-BE49-F238E27FC236}">
                <a16:creationId xmlns:a16="http://schemas.microsoft.com/office/drawing/2014/main" id="{BCE3EAD6-9F7C-317F-737F-4311745A3F5E}"/>
              </a:ext>
            </a:extLst>
          </p:cNvPr>
          <p:cNvSpPr>
            <a:spLocks noGrp="1" noChangeArrowheads="1"/>
          </p:cNvSpPr>
          <p:nvPr>
            <p:ph type="sldNum" sz="quarter" idx="4"/>
          </p:nvPr>
        </p:nvSpPr>
        <p:spPr bwMode="auto">
          <a:xfrm>
            <a:off x="9181559" y="6261027"/>
            <a:ext cx="2844800" cy="581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Tree>
    <p:extLst>
      <p:ext uri="{BB962C8B-B14F-4D97-AF65-F5344CB8AC3E}">
        <p14:creationId xmlns:p14="http://schemas.microsoft.com/office/powerpoint/2010/main" val="222592212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Text Box 2"/>
          <p:cNvSpPr txBox="1">
            <a:spLocks noChangeArrowheads="1"/>
          </p:cNvSpPr>
          <p:nvPr userDrawn="1"/>
        </p:nvSpPr>
        <p:spPr bwMode="auto">
          <a:xfrm>
            <a:off x="457200" y="0"/>
            <a:ext cx="6783592" cy="594360"/>
          </a:xfrm>
          <a:prstGeom prst="rect">
            <a:avLst/>
          </a:prstGeom>
          <a:noFill/>
          <a:ln w="9525">
            <a:noFill/>
            <a:miter lim="800000"/>
            <a:headEnd/>
            <a:tailEnd/>
          </a:ln>
        </p:spPr>
        <p:txBody>
          <a:bodyPr wrap="square" anchor="ctr">
            <a:noAutofit/>
          </a:bodyPr>
          <a:lstStyle/>
          <a:p>
            <a:pPr>
              <a:lnSpc>
                <a:spcPct val="75000"/>
              </a:lnSpc>
            </a:pPr>
            <a:r>
              <a:rPr lang="en-US" sz="1600">
                <a:solidFill>
                  <a:schemeClr val="bg1"/>
                </a:solidFill>
                <a:latin typeface="Calibri" panose="020F0502020204030204" pitchFamily="34" charset="0"/>
                <a:cs typeface="Calibri" panose="020F0502020204030204" pitchFamily="34" charset="0"/>
              </a:rPr>
              <a:t>HOW TO AGE-PROOF YOUR BRAIN</a:t>
            </a:r>
          </a:p>
        </p:txBody>
      </p:sp>
      <p:sp>
        <p:nvSpPr>
          <p:cNvPr id="5" name="Slide Number Placeholder 4">
            <a:extLst>
              <a:ext uri="{FF2B5EF4-FFF2-40B4-BE49-F238E27FC236}">
                <a16:creationId xmlns:a16="http://schemas.microsoft.com/office/drawing/2014/main" id="{B015040C-EB7A-3E38-BA15-8903B9AA88AF}"/>
              </a:ext>
            </a:extLst>
          </p:cNvPr>
          <p:cNvSpPr>
            <a:spLocks noGrp="1" noChangeArrowheads="1"/>
          </p:cNvSpPr>
          <p:nvPr>
            <p:ph type="sldNum" sz="quarter" idx="4"/>
          </p:nvPr>
        </p:nvSpPr>
        <p:spPr bwMode="auto">
          <a:xfrm>
            <a:off x="9181559" y="6261027"/>
            <a:ext cx="2844800" cy="581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Tree>
    <p:extLst>
      <p:ext uri="{BB962C8B-B14F-4D97-AF65-F5344CB8AC3E}">
        <p14:creationId xmlns:p14="http://schemas.microsoft.com/office/powerpoint/2010/main" val="10866339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Text Box 2"/>
          <p:cNvSpPr txBox="1">
            <a:spLocks noChangeArrowheads="1"/>
          </p:cNvSpPr>
          <p:nvPr userDrawn="1"/>
        </p:nvSpPr>
        <p:spPr bwMode="auto">
          <a:xfrm>
            <a:off x="457200" y="0"/>
            <a:ext cx="6783592" cy="594360"/>
          </a:xfrm>
          <a:prstGeom prst="rect">
            <a:avLst/>
          </a:prstGeom>
          <a:noFill/>
          <a:ln w="9525">
            <a:noFill/>
            <a:miter lim="800000"/>
            <a:headEnd/>
            <a:tailEnd/>
          </a:ln>
        </p:spPr>
        <p:txBody>
          <a:bodyPr wrap="square" anchor="ctr">
            <a:noAutofit/>
          </a:bodyPr>
          <a:lstStyle/>
          <a:p>
            <a:pPr>
              <a:lnSpc>
                <a:spcPct val="75000"/>
              </a:lnSpc>
            </a:pPr>
            <a:r>
              <a:rPr lang="en-US" sz="1600">
                <a:solidFill>
                  <a:schemeClr val="bg1"/>
                </a:solidFill>
                <a:latin typeface="Calibri" panose="020F0502020204030204" pitchFamily="34" charset="0"/>
                <a:cs typeface="Calibri" panose="020F0502020204030204" pitchFamily="34" charset="0"/>
              </a:rPr>
              <a:t>THE IMPORTANCE OF BRAIN HEALTH</a:t>
            </a:r>
          </a:p>
        </p:txBody>
      </p:sp>
      <p:sp>
        <p:nvSpPr>
          <p:cNvPr id="5" name="Slide Number Placeholder 4">
            <a:extLst>
              <a:ext uri="{FF2B5EF4-FFF2-40B4-BE49-F238E27FC236}">
                <a16:creationId xmlns:a16="http://schemas.microsoft.com/office/drawing/2014/main" id="{C1E5A0A7-8784-E177-4F9C-E32A7CC46761}"/>
              </a:ext>
            </a:extLst>
          </p:cNvPr>
          <p:cNvSpPr>
            <a:spLocks noGrp="1" noChangeArrowheads="1"/>
          </p:cNvSpPr>
          <p:nvPr>
            <p:ph type="sldNum" sz="quarter" idx="4"/>
          </p:nvPr>
        </p:nvSpPr>
        <p:spPr bwMode="auto">
          <a:xfrm>
            <a:off x="9181559" y="6261027"/>
            <a:ext cx="2844800" cy="581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Tree>
    <p:extLst>
      <p:ext uri="{BB962C8B-B14F-4D97-AF65-F5344CB8AC3E}">
        <p14:creationId xmlns:p14="http://schemas.microsoft.com/office/powerpoint/2010/main" val="14690151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045DD9-B53E-7CB2-33D7-198A730F8D08}"/>
              </a:ext>
            </a:extLst>
          </p:cNvPr>
          <p:cNvSpPr>
            <a:spLocks noGrp="1"/>
          </p:cNvSpPr>
          <p:nvPr>
            <p:ph type="sldNum" sz="quarter" idx="12"/>
          </p:nvPr>
        </p:nvSpPr>
        <p:spPr>
          <a:xfrm>
            <a:off x="8610599" y="6356350"/>
            <a:ext cx="3324101" cy="365125"/>
          </a:xfrm>
        </p:spPr>
        <p:txBody>
          <a:bodyPr/>
          <a:lstStyle>
            <a:lvl1pPr>
              <a:defRPr sz="1000" b="0">
                <a:solidFill>
                  <a:schemeClr val="bg1"/>
                </a:solidFill>
                <a:latin typeface="+mn-lt"/>
              </a:defRPr>
            </a:lvl1pPr>
          </a:lstStyle>
          <a:p>
            <a:fld id="{098F27AE-F8A1-453E-8C2F-3FD5FC6AA2AE}" type="slidenum">
              <a:rPr lang="en-US" smtClean="0"/>
              <a:pPr/>
              <a:t>‹#›</a:t>
            </a:fld>
            <a:endParaRPr lang="en-US"/>
          </a:p>
        </p:txBody>
      </p:sp>
    </p:spTree>
    <p:extLst>
      <p:ext uri="{BB962C8B-B14F-4D97-AF65-F5344CB8AC3E}">
        <p14:creationId xmlns:p14="http://schemas.microsoft.com/office/powerpoint/2010/main" val="2429906531"/>
      </p:ext>
    </p:extLst>
  </p:cSld>
  <p:clrMapOvr>
    <a:masterClrMapping/>
  </p:clrMapOvr>
  <p:extLst>
    <p:ext uri="{DCECCB84-F9BA-43D5-87BE-67443E8EF086}">
      <p15:sldGuideLst xmlns:p15="http://schemas.microsoft.com/office/powerpoint/2012/main">
        <p15:guide id="1" orient="horz" pos="388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8452D3-E026-22B1-0155-F49FBEE5F5F2}"/>
              </a:ext>
            </a:extLst>
          </p:cNvPr>
          <p:cNvSpPr txBox="1"/>
          <p:nvPr userDrawn="1"/>
        </p:nvSpPr>
        <p:spPr>
          <a:xfrm>
            <a:off x="1146627" y="6261735"/>
            <a:ext cx="9927772" cy="581750"/>
          </a:xfrm>
          <a:prstGeom prst="rect">
            <a:avLst/>
          </a:prstGeom>
          <a:noFill/>
        </p:spPr>
        <p:txBody>
          <a:bodyPr wrap="square" anchor="ctr">
            <a:noAutofit/>
          </a:bodyPr>
          <a:lstStyle/>
          <a:p>
            <a:pPr algn="ctr"/>
            <a:r>
              <a:rPr lang="en-US" sz="800" b="0">
                <a:latin typeface="Calibri" panose="020F0502020204030204" pitchFamily="34" charset="0"/>
                <a:cs typeface="Calibri" panose="020F0502020204030204" pitchFamily="34" charset="0"/>
              </a:rPr>
              <a:t>© 2024 by Hartford Funds</a:t>
            </a:r>
          </a:p>
        </p:txBody>
      </p:sp>
      <p:sp>
        <p:nvSpPr>
          <p:cNvPr id="5" name="Slide Number Placeholder 4">
            <a:extLst>
              <a:ext uri="{FF2B5EF4-FFF2-40B4-BE49-F238E27FC236}">
                <a16:creationId xmlns:a16="http://schemas.microsoft.com/office/drawing/2014/main" id="{A525D278-77DB-04B2-6884-2D4753454AD7}"/>
              </a:ext>
            </a:extLst>
          </p:cNvPr>
          <p:cNvSpPr>
            <a:spLocks noGrp="1" noChangeArrowheads="1"/>
          </p:cNvSpPr>
          <p:nvPr>
            <p:ph type="sldNum" sz="quarter" idx="4"/>
          </p:nvPr>
        </p:nvSpPr>
        <p:spPr bwMode="auto">
          <a:xfrm>
            <a:off x="9181559" y="6261027"/>
            <a:ext cx="2844800" cy="581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647E414C-81F8-4ADD-A273-D7EFEEB3013E}"/>
              </a:ext>
            </a:extLst>
          </p:cNvPr>
          <p:cNvGrpSpPr/>
          <p:nvPr userDrawn="1"/>
        </p:nvGrpSpPr>
        <p:grpSpPr>
          <a:xfrm>
            <a:off x="9362402" y="138113"/>
            <a:ext cx="2268538" cy="425450"/>
            <a:chOff x="6456363" y="138113"/>
            <a:chExt cx="2268538" cy="425450"/>
          </a:xfrm>
        </p:grpSpPr>
        <p:sp>
          <p:nvSpPr>
            <p:cNvPr id="97" name="Freeform 5">
              <a:extLst>
                <a:ext uri="{FF2B5EF4-FFF2-40B4-BE49-F238E27FC236}">
                  <a16:creationId xmlns:a16="http://schemas.microsoft.com/office/drawing/2014/main" id="{AD652C07-4EBD-4104-84A3-48E80710D636}"/>
                </a:ext>
              </a:extLst>
            </p:cNvPr>
            <p:cNvSpPr>
              <a:spLocks/>
            </p:cNvSpPr>
            <p:nvPr userDrawn="1"/>
          </p:nvSpPr>
          <p:spPr bwMode="auto">
            <a:xfrm>
              <a:off x="6461125" y="141288"/>
              <a:ext cx="139700" cy="166687"/>
            </a:xfrm>
            <a:custGeom>
              <a:avLst/>
              <a:gdLst>
                <a:gd name="T0" fmla="*/ 0 w 88"/>
                <a:gd name="T1" fmla="*/ 0 h 105"/>
                <a:gd name="T2" fmla="*/ 23 w 88"/>
                <a:gd name="T3" fmla="*/ 0 h 105"/>
                <a:gd name="T4" fmla="*/ 23 w 88"/>
                <a:gd name="T5" fmla="*/ 41 h 105"/>
                <a:gd name="T6" fmla="*/ 65 w 88"/>
                <a:gd name="T7" fmla="*/ 41 h 105"/>
                <a:gd name="T8" fmla="*/ 65 w 88"/>
                <a:gd name="T9" fmla="*/ 0 h 105"/>
                <a:gd name="T10" fmla="*/ 88 w 88"/>
                <a:gd name="T11" fmla="*/ 0 h 105"/>
                <a:gd name="T12" fmla="*/ 88 w 88"/>
                <a:gd name="T13" fmla="*/ 105 h 105"/>
                <a:gd name="T14" fmla="*/ 65 w 88"/>
                <a:gd name="T15" fmla="*/ 105 h 105"/>
                <a:gd name="T16" fmla="*/ 65 w 88"/>
                <a:gd name="T17" fmla="*/ 63 h 105"/>
                <a:gd name="T18" fmla="*/ 23 w 88"/>
                <a:gd name="T19" fmla="*/ 63 h 105"/>
                <a:gd name="T20" fmla="*/ 23 w 88"/>
                <a:gd name="T21" fmla="*/ 105 h 105"/>
                <a:gd name="T22" fmla="*/ 0 w 88"/>
                <a:gd name="T23" fmla="*/ 105 h 105"/>
                <a:gd name="T24" fmla="*/ 0 w 88"/>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05">
                  <a:moveTo>
                    <a:pt x="0" y="0"/>
                  </a:moveTo>
                  <a:lnTo>
                    <a:pt x="23" y="0"/>
                  </a:lnTo>
                  <a:lnTo>
                    <a:pt x="23" y="41"/>
                  </a:lnTo>
                  <a:lnTo>
                    <a:pt x="65" y="41"/>
                  </a:lnTo>
                  <a:lnTo>
                    <a:pt x="65" y="0"/>
                  </a:lnTo>
                  <a:lnTo>
                    <a:pt x="88" y="0"/>
                  </a:lnTo>
                  <a:lnTo>
                    <a:pt x="88" y="105"/>
                  </a:lnTo>
                  <a:lnTo>
                    <a:pt x="65" y="105"/>
                  </a:lnTo>
                  <a:lnTo>
                    <a:pt x="65" y="63"/>
                  </a:lnTo>
                  <a:lnTo>
                    <a:pt x="23" y="63"/>
                  </a:lnTo>
                  <a:lnTo>
                    <a:pt x="23"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98" name="Freeform 6">
              <a:extLst>
                <a:ext uri="{FF2B5EF4-FFF2-40B4-BE49-F238E27FC236}">
                  <a16:creationId xmlns:a16="http://schemas.microsoft.com/office/drawing/2014/main" id="{A2E9EA42-696F-4EA8-9076-DBB3923EFD75}"/>
                </a:ext>
              </a:extLst>
            </p:cNvPr>
            <p:cNvSpPr>
              <a:spLocks noEditPoints="1"/>
            </p:cNvSpPr>
            <p:nvPr userDrawn="1"/>
          </p:nvSpPr>
          <p:spPr bwMode="auto">
            <a:xfrm>
              <a:off x="6629400" y="139700"/>
              <a:ext cx="176213" cy="168275"/>
            </a:xfrm>
            <a:custGeom>
              <a:avLst/>
              <a:gdLst>
                <a:gd name="T0" fmla="*/ 45 w 111"/>
                <a:gd name="T1" fmla="*/ 0 h 106"/>
                <a:gd name="T2" fmla="*/ 66 w 111"/>
                <a:gd name="T3" fmla="*/ 0 h 106"/>
                <a:gd name="T4" fmla="*/ 111 w 111"/>
                <a:gd name="T5" fmla="*/ 106 h 106"/>
                <a:gd name="T6" fmla="*/ 87 w 111"/>
                <a:gd name="T7" fmla="*/ 106 h 106"/>
                <a:gd name="T8" fmla="*/ 77 w 111"/>
                <a:gd name="T9" fmla="*/ 82 h 106"/>
                <a:gd name="T10" fmla="*/ 33 w 111"/>
                <a:gd name="T11" fmla="*/ 82 h 106"/>
                <a:gd name="T12" fmla="*/ 23 w 111"/>
                <a:gd name="T13" fmla="*/ 106 h 106"/>
                <a:gd name="T14" fmla="*/ 0 w 111"/>
                <a:gd name="T15" fmla="*/ 106 h 106"/>
                <a:gd name="T16" fmla="*/ 45 w 111"/>
                <a:gd name="T17" fmla="*/ 0 h 106"/>
                <a:gd name="T18" fmla="*/ 69 w 111"/>
                <a:gd name="T19" fmla="*/ 62 h 106"/>
                <a:gd name="T20" fmla="*/ 55 w 111"/>
                <a:gd name="T21" fmla="*/ 28 h 106"/>
                <a:gd name="T22" fmla="*/ 41 w 111"/>
                <a:gd name="T23" fmla="*/ 62 h 106"/>
                <a:gd name="T24" fmla="*/ 69 w 111"/>
                <a:gd name="T25"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06">
                  <a:moveTo>
                    <a:pt x="45" y="0"/>
                  </a:moveTo>
                  <a:lnTo>
                    <a:pt x="66" y="0"/>
                  </a:lnTo>
                  <a:lnTo>
                    <a:pt x="111" y="106"/>
                  </a:lnTo>
                  <a:lnTo>
                    <a:pt x="87" y="106"/>
                  </a:lnTo>
                  <a:lnTo>
                    <a:pt x="77" y="82"/>
                  </a:lnTo>
                  <a:lnTo>
                    <a:pt x="33" y="82"/>
                  </a:lnTo>
                  <a:lnTo>
                    <a:pt x="23" y="106"/>
                  </a:lnTo>
                  <a:lnTo>
                    <a:pt x="0" y="106"/>
                  </a:lnTo>
                  <a:lnTo>
                    <a:pt x="45" y="0"/>
                  </a:lnTo>
                  <a:close/>
                  <a:moveTo>
                    <a:pt x="69" y="62"/>
                  </a:moveTo>
                  <a:lnTo>
                    <a:pt x="55" y="28"/>
                  </a:lnTo>
                  <a:lnTo>
                    <a:pt x="41" y="62"/>
                  </a:lnTo>
                  <a:lnTo>
                    <a:pt x="69" y="6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99" name="Freeform 7">
              <a:extLst>
                <a:ext uri="{FF2B5EF4-FFF2-40B4-BE49-F238E27FC236}">
                  <a16:creationId xmlns:a16="http://schemas.microsoft.com/office/drawing/2014/main" id="{DCF8506C-0FBD-4D6D-8961-EB697CD4313C}"/>
                </a:ext>
              </a:extLst>
            </p:cNvPr>
            <p:cNvSpPr>
              <a:spLocks noEditPoints="1"/>
            </p:cNvSpPr>
            <p:nvPr userDrawn="1"/>
          </p:nvSpPr>
          <p:spPr bwMode="auto">
            <a:xfrm>
              <a:off x="6832600" y="141288"/>
              <a:ext cx="144463" cy="166687"/>
            </a:xfrm>
            <a:custGeom>
              <a:avLst/>
              <a:gdLst>
                <a:gd name="T0" fmla="*/ 0 w 143"/>
                <a:gd name="T1" fmla="*/ 0 h 165"/>
                <a:gd name="T2" fmla="*/ 76 w 143"/>
                <a:gd name="T3" fmla="*/ 0 h 165"/>
                <a:gd name="T4" fmla="*/ 124 w 143"/>
                <a:gd name="T5" fmla="*/ 16 h 165"/>
                <a:gd name="T6" fmla="*/ 138 w 143"/>
                <a:gd name="T7" fmla="*/ 54 h 165"/>
                <a:gd name="T8" fmla="*/ 138 w 143"/>
                <a:gd name="T9" fmla="*/ 55 h 165"/>
                <a:gd name="T10" fmla="*/ 103 w 143"/>
                <a:gd name="T11" fmla="*/ 106 h 165"/>
                <a:gd name="T12" fmla="*/ 143 w 143"/>
                <a:gd name="T13" fmla="*/ 165 h 165"/>
                <a:gd name="T14" fmla="*/ 101 w 143"/>
                <a:gd name="T15" fmla="*/ 165 h 165"/>
                <a:gd name="T16" fmla="*/ 65 w 143"/>
                <a:gd name="T17" fmla="*/ 112 h 165"/>
                <a:gd name="T18" fmla="*/ 65 w 143"/>
                <a:gd name="T19" fmla="*/ 112 h 165"/>
                <a:gd name="T20" fmla="*/ 37 w 143"/>
                <a:gd name="T21" fmla="*/ 112 h 165"/>
                <a:gd name="T22" fmla="*/ 37 w 143"/>
                <a:gd name="T23" fmla="*/ 165 h 165"/>
                <a:gd name="T24" fmla="*/ 0 w 143"/>
                <a:gd name="T25" fmla="*/ 165 h 165"/>
                <a:gd name="T26" fmla="*/ 0 w 143"/>
                <a:gd name="T27" fmla="*/ 0 h 165"/>
                <a:gd name="T28" fmla="*/ 74 w 143"/>
                <a:gd name="T29" fmla="*/ 80 h 165"/>
                <a:gd name="T30" fmla="*/ 101 w 143"/>
                <a:gd name="T31" fmla="*/ 57 h 165"/>
                <a:gd name="T32" fmla="*/ 101 w 143"/>
                <a:gd name="T33" fmla="*/ 56 h 165"/>
                <a:gd name="T34" fmla="*/ 73 w 143"/>
                <a:gd name="T35" fmla="*/ 33 h 165"/>
                <a:gd name="T36" fmla="*/ 37 w 143"/>
                <a:gd name="T37" fmla="*/ 33 h 165"/>
                <a:gd name="T38" fmla="*/ 37 w 143"/>
                <a:gd name="T39" fmla="*/ 80 h 165"/>
                <a:gd name="T40" fmla="*/ 74 w 143"/>
                <a:gd name="T41" fmla="*/ 8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5">
                  <a:moveTo>
                    <a:pt x="0" y="0"/>
                  </a:moveTo>
                  <a:cubicBezTo>
                    <a:pt x="76" y="0"/>
                    <a:pt x="76" y="0"/>
                    <a:pt x="76" y="0"/>
                  </a:cubicBezTo>
                  <a:cubicBezTo>
                    <a:pt x="97" y="0"/>
                    <a:pt x="113" y="6"/>
                    <a:pt x="124" y="16"/>
                  </a:cubicBezTo>
                  <a:cubicBezTo>
                    <a:pt x="133" y="26"/>
                    <a:pt x="138" y="39"/>
                    <a:pt x="138" y="54"/>
                  </a:cubicBezTo>
                  <a:cubicBezTo>
                    <a:pt x="138" y="55"/>
                    <a:pt x="138" y="55"/>
                    <a:pt x="138" y="55"/>
                  </a:cubicBezTo>
                  <a:cubicBezTo>
                    <a:pt x="138" y="81"/>
                    <a:pt x="124" y="98"/>
                    <a:pt x="103" y="106"/>
                  </a:cubicBezTo>
                  <a:cubicBezTo>
                    <a:pt x="143" y="165"/>
                    <a:pt x="143" y="165"/>
                    <a:pt x="143" y="165"/>
                  </a:cubicBezTo>
                  <a:cubicBezTo>
                    <a:pt x="101" y="165"/>
                    <a:pt x="101" y="165"/>
                    <a:pt x="101" y="165"/>
                  </a:cubicBezTo>
                  <a:cubicBezTo>
                    <a:pt x="65" y="112"/>
                    <a:pt x="65" y="112"/>
                    <a:pt x="65" y="112"/>
                  </a:cubicBezTo>
                  <a:cubicBezTo>
                    <a:pt x="65" y="112"/>
                    <a:pt x="65" y="112"/>
                    <a:pt x="65" y="112"/>
                  </a:cubicBezTo>
                  <a:cubicBezTo>
                    <a:pt x="37" y="112"/>
                    <a:pt x="37" y="112"/>
                    <a:pt x="37" y="112"/>
                  </a:cubicBezTo>
                  <a:cubicBezTo>
                    <a:pt x="37" y="165"/>
                    <a:pt x="37" y="165"/>
                    <a:pt x="37" y="165"/>
                  </a:cubicBezTo>
                  <a:cubicBezTo>
                    <a:pt x="0" y="165"/>
                    <a:pt x="0" y="165"/>
                    <a:pt x="0" y="165"/>
                  </a:cubicBezTo>
                  <a:lnTo>
                    <a:pt x="0" y="0"/>
                  </a:lnTo>
                  <a:close/>
                  <a:moveTo>
                    <a:pt x="74" y="80"/>
                  </a:moveTo>
                  <a:cubicBezTo>
                    <a:pt x="91" y="80"/>
                    <a:pt x="101" y="71"/>
                    <a:pt x="101" y="57"/>
                  </a:cubicBezTo>
                  <a:cubicBezTo>
                    <a:pt x="101" y="56"/>
                    <a:pt x="101" y="56"/>
                    <a:pt x="101" y="56"/>
                  </a:cubicBezTo>
                  <a:cubicBezTo>
                    <a:pt x="101" y="41"/>
                    <a:pt x="91" y="33"/>
                    <a:pt x="73" y="33"/>
                  </a:cubicBezTo>
                  <a:cubicBezTo>
                    <a:pt x="37" y="33"/>
                    <a:pt x="37" y="33"/>
                    <a:pt x="37" y="33"/>
                  </a:cubicBezTo>
                  <a:cubicBezTo>
                    <a:pt x="37" y="80"/>
                    <a:pt x="37" y="80"/>
                    <a:pt x="37" y="80"/>
                  </a:cubicBezTo>
                  <a:lnTo>
                    <a:pt x="74" y="8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00" name="Freeform 8">
              <a:extLst>
                <a:ext uri="{FF2B5EF4-FFF2-40B4-BE49-F238E27FC236}">
                  <a16:creationId xmlns:a16="http://schemas.microsoft.com/office/drawing/2014/main" id="{D5A8694D-6090-4F3B-A80C-6FE294E84FD4}"/>
                </a:ext>
              </a:extLst>
            </p:cNvPr>
            <p:cNvSpPr>
              <a:spLocks/>
            </p:cNvSpPr>
            <p:nvPr userDrawn="1"/>
          </p:nvSpPr>
          <p:spPr bwMode="auto">
            <a:xfrm>
              <a:off x="6996113" y="141288"/>
              <a:ext cx="136525" cy="166687"/>
            </a:xfrm>
            <a:custGeom>
              <a:avLst/>
              <a:gdLst>
                <a:gd name="T0" fmla="*/ 31 w 86"/>
                <a:gd name="T1" fmla="*/ 21 h 105"/>
                <a:gd name="T2" fmla="*/ 0 w 86"/>
                <a:gd name="T3" fmla="*/ 21 h 105"/>
                <a:gd name="T4" fmla="*/ 0 w 86"/>
                <a:gd name="T5" fmla="*/ 0 h 105"/>
                <a:gd name="T6" fmla="*/ 86 w 86"/>
                <a:gd name="T7" fmla="*/ 0 h 105"/>
                <a:gd name="T8" fmla="*/ 86 w 86"/>
                <a:gd name="T9" fmla="*/ 21 h 105"/>
                <a:gd name="T10" fmla="*/ 55 w 86"/>
                <a:gd name="T11" fmla="*/ 21 h 105"/>
                <a:gd name="T12" fmla="*/ 55 w 86"/>
                <a:gd name="T13" fmla="*/ 105 h 105"/>
                <a:gd name="T14" fmla="*/ 31 w 86"/>
                <a:gd name="T15" fmla="*/ 105 h 105"/>
                <a:gd name="T16" fmla="*/ 31 w 86"/>
                <a:gd name="T17"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05">
                  <a:moveTo>
                    <a:pt x="31" y="21"/>
                  </a:moveTo>
                  <a:lnTo>
                    <a:pt x="0" y="21"/>
                  </a:lnTo>
                  <a:lnTo>
                    <a:pt x="0" y="0"/>
                  </a:lnTo>
                  <a:lnTo>
                    <a:pt x="86" y="0"/>
                  </a:lnTo>
                  <a:lnTo>
                    <a:pt x="86" y="21"/>
                  </a:lnTo>
                  <a:lnTo>
                    <a:pt x="55" y="21"/>
                  </a:lnTo>
                  <a:lnTo>
                    <a:pt x="55" y="105"/>
                  </a:lnTo>
                  <a:lnTo>
                    <a:pt x="31" y="105"/>
                  </a:lnTo>
                  <a:lnTo>
                    <a:pt x="31" y="2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01" name="Freeform 9">
              <a:extLst>
                <a:ext uri="{FF2B5EF4-FFF2-40B4-BE49-F238E27FC236}">
                  <a16:creationId xmlns:a16="http://schemas.microsoft.com/office/drawing/2014/main" id="{EE046560-9A0F-4E42-BE4D-7E09CC81E861}"/>
                </a:ext>
              </a:extLst>
            </p:cNvPr>
            <p:cNvSpPr>
              <a:spLocks/>
            </p:cNvSpPr>
            <p:nvPr userDrawn="1"/>
          </p:nvSpPr>
          <p:spPr bwMode="auto">
            <a:xfrm>
              <a:off x="7164388" y="141288"/>
              <a:ext cx="125413" cy="166687"/>
            </a:xfrm>
            <a:custGeom>
              <a:avLst/>
              <a:gdLst>
                <a:gd name="T0" fmla="*/ 0 w 79"/>
                <a:gd name="T1" fmla="*/ 0 h 105"/>
                <a:gd name="T2" fmla="*/ 79 w 79"/>
                <a:gd name="T3" fmla="*/ 0 h 105"/>
                <a:gd name="T4" fmla="*/ 79 w 79"/>
                <a:gd name="T5" fmla="*/ 21 h 105"/>
                <a:gd name="T6" fmla="*/ 23 w 79"/>
                <a:gd name="T7" fmla="*/ 21 h 105"/>
                <a:gd name="T8" fmla="*/ 23 w 79"/>
                <a:gd name="T9" fmla="*/ 43 h 105"/>
                <a:gd name="T10" fmla="*/ 73 w 79"/>
                <a:gd name="T11" fmla="*/ 43 h 105"/>
                <a:gd name="T12" fmla="*/ 73 w 79"/>
                <a:gd name="T13" fmla="*/ 64 h 105"/>
                <a:gd name="T14" fmla="*/ 23 w 79"/>
                <a:gd name="T15" fmla="*/ 64 h 105"/>
                <a:gd name="T16" fmla="*/ 23 w 79"/>
                <a:gd name="T17" fmla="*/ 105 h 105"/>
                <a:gd name="T18" fmla="*/ 0 w 79"/>
                <a:gd name="T19" fmla="*/ 105 h 105"/>
                <a:gd name="T20" fmla="*/ 0 w 79"/>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05">
                  <a:moveTo>
                    <a:pt x="0" y="0"/>
                  </a:moveTo>
                  <a:lnTo>
                    <a:pt x="79" y="0"/>
                  </a:lnTo>
                  <a:lnTo>
                    <a:pt x="79" y="21"/>
                  </a:lnTo>
                  <a:lnTo>
                    <a:pt x="23" y="21"/>
                  </a:lnTo>
                  <a:lnTo>
                    <a:pt x="23" y="43"/>
                  </a:lnTo>
                  <a:lnTo>
                    <a:pt x="73" y="43"/>
                  </a:lnTo>
                  <a:lnTo>
                    <a:pt x="73" y="64"/>
                  </a:lnTo>
                  <a:lnTo>
                    <a:pt x="23" y="64"/>
                  </a:lnTo>
                  <a:lnTo>
                    <a:pt x="23"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02" name="Freeform 10">
              <a:extLst>
                <a:ext uri="{FF2B5EF4-FFF2-40B4-BE49-F238E27FC236}">
                  <a16:creationId xmlns:a16="http://schemas.microsoft.com/office/drawing/2014/main" id="{CED535D3-E001-4D49-908F-6D74BE7A1C8F}"/>
                </a:ext>
              </a:extLst>
            </p:cNvPr>
            <p:cNvSpPr>
              <a:spLocks noEditPoints="1"/>
            </p:cNvSpPr>
            <p:nvPr userDrawn="1"/>
          </p:nvSpPr>
          <p:spPr bwMode="auto">
            <a:xfrm>
              <a:off x="7315200" y="138113"/>
              <a:ext cx="176213" cy="173037"/>
            </a:xfrm>
            <a:custGeom>
              <a:avLst/>
              <a:gdLst>
                <a:gd name="T0" fmla="*/ 0 w 176"/>
                <a:gd name="T1" fmla="*/ 86 h 171"/>
                <a:gd name="T2" fmla="*/ 0 w 176"/>
                <a:gd name="T3" fmla="*/ 85 h 171"/>
                <a:gd name="T4" fmla="*/ 88 w 176"/>
                <a:gd name="T5" fmla="*/ 0 h 171"/>
                <a:gd name="T6" fmla="*/ 176 w 176"/>
                <a:gd name="T7" fmla="*/ 85 h 171"/>
                <a:gd name="T8" fmla="*/ 176 w 176"/>
                <a:gd name="T9" fmla="*/ 85 h 171"/>
                <a:gd name="T10" fmla="*/ 87 w 176"/>
                <a:gd name="T11" fmla="*/ 171 h 171"/>
                <a:gd name="T12" fmla="*/ 0 w 176"/>
                <a:gd name="T13" fmla="*/ 86 h 171"/>
                <a:gd name="T14" fmla="*/ 138 w 176"/>
                <a:gd name="T15" fmla="*/ 86 h 171"/>
                <a:gd name="T16" fmla="*/ 138 w 176"/>
                <a:gd name="T17" fmla="*/ 85 h 171"/>
                <a:gd name="T18" fmla="*/ 87 w 176"/>
                <a:gd name="T19" fmla="*/ 33 h 171"/>
                <a:gd name="T20" fmla="*/ 38 w 176"/>
                <a:gd name="T21" fmla="*/ 85 h 171"/>
                <a:gd name="T22" fmla="*/ 38 w 176"/>
                <a:gd name="T23" fmla="*/ 85 h 171"/>
                <a:gd name="T24" fmla="*/ 88 w 176"/>
                <a:gd name="T25" fmla="*/ 137 h 171"/>
                <a:gd name="T26" fmla="*/ 138 w 176"/>
                <a:gd name="T27"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1">
                  <a:moveTo>
                    <a:pt x="0" y="86"/>
                  </a:moveTo>
                  <a:cubicBezTo>
                    <a:pt x="0" y="85"/>
                    <a:pt x="0" y="85"/>
                    <a:pt x="0" y="85"/>
                  </a:cubicBezTo>
                  <a:cubicBezTo>
                    <a:pt x="0" y="38"/>
                    <a:pt x="37" y="0"/>
                    <a:pt x="88" y="0"/>
                  </a:cubicBezTo>
                  <a:cubicBezTo>
                    <a:pt x="139" y="0"/>
                    <a:pt x="176" y="38"/>
                    <a:pt x="176" y="85"/>
                  </a:cubicBezTo>
                  <a:cubicBezTo>
                    <a:pt x="176" y="85"/>
                    <a:pt x="176" y="85"/>
                    <a:pt x="176" y="85"/>
                  </a:cubicBezTo>
                  <a:cubicBezTo>
                    <a:pt x="176" y="132"/>
                    <a:pt x="138" y="171"/>
                    <a:pt x="87" y="171"/>
                  </a:cubicBezTo>
                  <a:cubicBezTo>
                    <a:pt x="36" y="171"/>
                    <a:pt x="0" y="133"/>
                    <a:pt x="0" y="86"/>
                  </a:cubicBezTo>
                  <a:moveTo>
                    <a:pt x="138" y="86"/>
                  </a:moveTo>
                  <a:cubicBezTo>
                    <a:pt x="138" y="85"/>
                    <a:pt x="138" y="85"/>
                    <a:pt x="138" y="85"/>
                  </a:cubicBezTo>
                  <a:cubicBezTo>
                    <a:pt x="138" y="57"/>
                    <a:pt x="117" y="33"/>
                    <a:pt x="87" y="33"/>
                  </a:cubicBezTo>
                  <a:cubicBezTo>
                    <a:pt x="58" y="33"/>
                    <a:pt x="38" y="57"/>
                    <a:pt x="38" y="85"/>
                  </a:cubicBezTo>
                  <a:cubicBezTo>
                    <a:pt x="38" y="85"/>
                    <a:pt x="38" y="85"/>
                    <a:pt x="38" y="85"/>
                  </a:cubicBezTo>
                  <a:cubicBezTo>
                    <a:pt x="38" y="114"/>
                    <a:pt x="59" y="137"/>
                    <a:pt x="88" y="137"/>
                  </a:cubicBezTo>
                  <a:cubicBezTo>
                    <a:pt x="117" y="137"/>
                    <a:pt x="138" y="114"/>
                    <a:pt x="138" y="86"/>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03" name="Freeform 11">
              <a:extLst>
                <a:ext uri="{FF2B5EF4-FFF2-40B4-BE49-F238E27FC236}">
                  <a16:creationId xmlns:a16="http://schemas.microsoft.com/office/drawing/2014/main" id="{60490366-EBE3-47DB-A667-42866270C384}"/>
                </a:ext>
              </a:extLst>
            </p:cNvPr>
            <p:cNvSpPr>
              <a:spLocks noEditPoints="1"/>
            </p:cNvSpPr>
            <p:nvPr userDrawn="1"/>
          </p:nvSpPr>
          <p:spPr bwMode="auto">
            <a:xfrm>
              <a:off x="7526338" y="141288"/>
              <a:ext cx="142875" cy="166687"/>
            </a:xfrm>
            <a:custGeom>
              <a:avLst/>
              <a:gdLst>
                <a:gd name="T0" fmla="*/ 0 w 142"/>
                <a:gd name="T1" fmla="*/ 0 h 165"/>
                <a:gd name="T2" fmla="*/ 75 w 142"/>
                <a:gd name="T3" fmla="*/ 0 h 165"/>
                <a:gd name="T4" fmla="*/ 123 w 142"/>
                <a:gd name="T5" fmla="*/ 16 h 165"/>
                <a:gd name="T6" fmla="*/ 137 w 142"/>
                <a:gd name="T7" fmla="*/ 54 h 165"/>
                <a:gd name="T8" fmla="*/ 137 w 142"/>
                <a:gd name="T9" fmla="*/ 55 h 165"/>
                <a:gd name="T10" fmla="*/ 102 w 142"/>
                <a:gd name="T11" fmla="*/ 106 h 165"/>
                <a:gd name="T12" fmla="*/ 142 w 142"/>
                <a:gd name="T13" fmla="*/ 165 h 165"/>
                <a:gd name="T14" fmla="*/ 100 w 142"/>
                <a:gd name="T15" fmla="*/ 165 h 165"/>
                <a:gd name="T16" fmla="*/ 65 w 142"/>
                <a:gd name="T17" fmla="*/ 112 h 165"/>
                <a:gd name="T18" fmla="*/ 64 w 142"/>
                <a:gd name="T19" fmla="*/ 112 h 165"/>
                <a:gd name="T20" fmla="*/ 36 w 142"/>
                <a:gd name="T21" fmla="*/ 112 h 165"/>
                <a:gd name="T22" fmla="*/ 36 w 142"/>
                <a:gd name="T23" fmla="*/ 165 h 165"/>
                <a:gd name="T24" fmla="*/ 0 w 142"/>
                <a:gd name="T25" fmla="*/ 165 h 165"/>
                <a:gd name="T26" fmla="*/ 0 w 142"/>
                <a:gd name="T27" fmla="*/ 0 h 165"/>
                <a:gd name="T28" fmla="*/ 73 w 142"/>
                <a:gd name="T29" fmla="*/ 80 h 165"/>
                <a:gd name="T30" fmla="*/ 101 w 142"/>
                <a:gd name="T31" fmla="*/ 57 h 165"/>
                <a:gd name="T32" fmla="*/ 101 w 142"/>
                <a:gd name="T33" fmla="*/ 56 h 165"/>
                <a:gd name="T34" fmla="*/ 72 w 142"/>
                <a:gd name="T35" fmla="*/ 33 h 165"/>
                <a:gd name="T36" fmla="*/ 36 w 142"/>
                <a:gd name="T37" fmla="*/ 33 h 165"/>
                <a:gd name="T38" fmla="*/ 36 w 142"/>
                <a:gd name="T39" fmla="*/ 80 h 165"/>
                <a:gd name="T40" fmla="*/ 73 w 142"/>
                <a:gd name="T41" fmla="*/ 8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5">
                  <a:moveTo>
                    <a:pt x="0" y="0"/>
                  </a:moveTo>
                  <a:cubicBezTo>
                    <a:pt x="75" y="0"/>
                    <a:pt x="75" y="0"/>
                    <a:pt x="75" y="0"/>
                  </a:cubicBezTo>
                  <a:cubicBezTo>
                    <a:pt x="96" y="0"/>
                    <a:pt x="112" y="6"/>
                    <a:pt x="123" y="16"/>
                  </a:cubicBezTo>
                  <a:cubicBezTo>
                    <a:pt x="133" y="26"/>
                    <a:pt x="137" y="39"/>
                    <a:pt x="137" y="54"/>
                  </a:cubicBezTo>
                  <a:cubicBezTo>
                    <a:pt x="137" y="55"/>
                    <a:pt x="137" y="55"/>
                    <a:pt x="137" y="55"/>
                  </a:cubicBezTo>
                  <a:cubicBezTo>
                    <a:pt x="137" y="81"/>
                    <a:pt x="123" y="98"/>
                    <a:pt x="102" y="106"/>
                  </a:cubicBezTo>
                  <a:cubicBezTo>
                    <a:pt x="142" y="165"/>
                    <a:pt x="142" y="165"/>
                    <a:pt x="142" y="165"/>
                  </a:cubicBezTo>
                  <a:cubicBezTo>
                    <a:pt x="100" y="165"/>
                    <a:pt x="100" y="165"/>
                    <a:pt x="100" y="165"/>
                  </a:cubicBezTo>
                  <a:cubicBezTo>
                    <a:pt x="65" y="112"/>
                    <a:pt x="65" y="112"/>
                    <a:pt x="65" y="112"/>
                  </a:cubicBezTo>
                  <a:cubicBezTo>
                    <a:pt x="64" y="112"/>
                    <a:pt x="64" y="112"/>
                    <a:pt x="64" y="112"/>
                  </a:cubicBezTo>
                  <a:cubicBezTo>
                    <a:pt x="36" y="112"/>
                    <a:pt x="36" y="112"/>
                    <a:pt x="36" y="112"/>
                  </a:cubicBezTo>
                  <a:cubicBezTo>
                    <a:pt x="36" y="165"/>
                    <a:pt x="36" y="165"/>
                    <a:pt x="36" y="165"/>
                  </a:cubicBezTo>
                  <a:cubicBezTo>
                    <a:pt x="0" y="165"/>
                    <a:pt x="0" y="165"/>
                    <a:pt x="0" y="165"/>
                  </a:cubicBezTo>
                  <a:lnTo>
                    <a:pt x="0" y="0"/>
                  </a:lnTo>
                  <a:close/>
                  <a:moveTo>
                    <a:pt x="73" y="80"/>
                  </a:moveTo>
                  <a:cubicBezTo>
                    <a:pt x="91" y="80"/>
                    <a:pt x="101" y="71"/>
                    <a:pt x="101" y="57"/>
                  </a:cubicBezTo>
                  <a:cubicBezTo>
                    <a:pt x="101" y="56"/>
                    <a:pt x="101" y="56"/>
                    <a:pt x="101" y="56"/>
                  </a:cubicBezTo>
                  <a:cubicBezTo>
                    <a:pt x="101" y="41"/>
                    <a:pt x="90" y="33"/>
                    <a:pt x="72" y="33"/>
                  </a:cubicBezTo>
                  <a:cubicBezTo>
                    <a:pt x="36" y="33"/>
                    <a:pt x="36" y="33"/>
                    <a:pt x="36" y="33"/>
                  </a:cubicBezTo>
                  <a:cubicBezTo>
                    <a:pt x="36" y="80"/>
                    <a:pt x="36" y="80"/>
                    <a:pt x="36" y="80"/>
                  </a:cubicBezTo>
                  <a:lnTo>
                    <a:pt x="73" y="8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04" name="Freeform 12">
              <a:extLst>
                <a:ext uri="{FF2B5EF4-FFF2-40B4-BE49-F238E27FC236}">
                  <a16:creationId xmlns:a16="http://schemas.microsoft.com/office/drawing/2014/main" id="{55E730E7-CE0C-45ED-B8E1-CC81088BC49E}"/>
                </a:ext>
              </a:extLst>
            </p:cNvPr>
            <p:cNvSpPr>
              <a:spLocks noEditPoints="1"/>
            </p:cNvSpPr>
            <p:nvPr userDrawn="1"/>
          </p:nvSpPr>
          <p:spPr bwMode="auto">
            <a:xfrm>
              <a:off x="7700963" y="141288"/>
              <a:ext cx="152400" cy="166687"/>
            </a:xfrm>
            <a:custGeom>
              <a:avLst/>
              <a:gdLst>
                <a:gd name="T0" fmla="*/ 0 w 152"/>
                <a:gd name="T1" fmla="*/ 0 h 165"/>
                <a:gd name="T2" fmla="*/ 65 w 152"/>
                <a:gd name="T3" fmla="*/ 0 h 165"/>
                <a:gd name="T4" fmla="*/ 152 w 152"/>
                <a:gd name="T5" fmla="*/ 82 h 165"/>
                <a:gd name="T6" fmla="*/ 152 w 152"/>
                <a:gd name="T7" fmla="*/ 82 h 165"/>
                <a:gd name="T8" fmla="*/ 65 w 152"/>
                <a:gd name="T9" fmla="*/ 165 h 165"/>
                <a:gd name="T10" fmla="*/ 0 w 152"/>
                <a:gd name="T11" fmla="*/ 165 h 165"/>
                <a:gd name="T12" fmla="*/ 0 w 152"/>
                <a:gd name="T13" fmla="*/ 0 h 165"/>
                <a:gd name="T14" fmla="*/ 65 w 152"/>
                <a:gd name="T15" fmla="*/ 132 h 165"/>
                <a:gd name="T16" fmla="*/ 114 w 152"/>
                <a:gd name="T17" fmla="*/ 83 h 165"/>
                <a:gd name="T18" fmla="*/ 114 w 152"/>
                <a:gd name="T19" fmla="*/ 82 h 165"/>
                <a:gd name="T20" fmla="*/ 65 w 152"/>
                <a:gd name="T21" fmla="*/ 33 h 165"/>
                <a:gd name="T22" fmla="*/ 36 w 152"/>
                <a:gd name="T23" fmla="*/ 33 h 165"/>
                <a:gd name="T24" fmla="*/ 36 w 152"/>
                <a:gd name="T25" fmla="*/ 132 h 165"/>
                <a:gd name="T26" fmla="*/ 65 w 152"/>
                <a:gd name="T27" fmla="*/ 13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65">
                  <a:moveTo>
                    <a:pt x="0" y="0"/>
                  </a:moveTo>
                  <a:cubicBezTo>
                    <a:pt x="65" y="0"/>
                    <a:pt x="65" y="0"/>
                    <a:pt x="65" y="0"/>
                  </a:cubicBezTo>
                  <a:cubicBezTo>
                    <a:pt x="116" y="0"/>
                    <a:pt x="152" y="35"/>
                    <a:pt x="152" y="82"/>
                  </a:cubicBezTo>
                  <a:cubicBezTo>
                    <a:pt x="152" y="82"/>
                    <a:pt x="152" y="82"/>
                    <a:pt x="152" y="82"/>
                  </a:cubicBezTo>
                  <a:cubicBezTo>
                    <a:pt x="152" y="129"/>
                    <a:pt x="116" y="165"/>
                    <a:pt x="65" y="165"/>
                  </a:cubicBezTo>
                  <a:cubicBezTo>
                    <a:pt x="0" y="165"/>
                    <a:pt x="0" y="165"/>
                    <a:pt x="0" y="165"/>
                  </a:cubicBezTo>
                  <a:lnTo>
                    <a:pt x="0" y="0"/>
                  </a:lnTo>
                  <a:close/>
                  <a:moveTo>
                    <a:pt x="65" y="132"/>
                  </a:moveTo>
                  <a:cubicBezTo>
                    <a:pt x="94" y="132"/>
                    <a:pt x="114" y="112"/>
                    <a:pt x="114" y="83"/>
                  </a:cubicBezTo>
                  <a:cubicBezTo>
                    <a:pt x="114" y="82"/>
                    <a:pt x="114" y="82"/>
                    <a:pt x="114" y="82"/>
                  </a:cubicBezTo>
                  <a:cubicBezTo>
                    <a:pt x="114" y="53"/>
                    <a:pt x="94" y="33"/>
                    <a:pt x="65" y="33"/>
                  </a:cubicBezTo>
                  <a:cubicBezTo>
                    <a:pt x="36" y="33"/>
                    <a:pt x="36" y="33"/>
                    <a:pt x="36" y="33"/>
                  </a:cubicBezTo>
                  <a:cubicBezTo>
                    <a:pt x="36" y="132"/>
                    <a:pt x="36" y="132"/>
                    <a:pt x="36" y="132"/>
                  </a:cubicBezTo>
                  <a:lnTo>
                    <a:pt x="65" y="13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05" name="Freeform 13">
              <a:extLst>
                <a:ext uri="{FF2B5EF4-FFF2-40B4-BE49-F238E27FC236}">
                  <a16:creationId xmlns:a16="http://schemas.microsoft.com/office/drawing/2014/main" id="{FA4808A2-4988-464C-B7B3-5120496214A6}"/>
                </a:ext>
              </a:extLst>
            </p:cNvPr>
            <p:cNvSpPr>
              <a:spLocks/>
            </p:cNvSpPr>
            <p:nvPr userDrawn="1"/>
          </p:nvSpPr>
          <p:spPr bwMode="auto">
            <a:xfrm>
              <a:off x="7891463" y="141288"/>
              <a:ext cx="120650" cy="166687"/>
            </a:xfrm>
            <a:custGeom>
              <a:avLst/>
              <a:gdLst>
                <a:gd name="T0" fmla="*/ 0 w 76"/>
                <a:gd name="T1" fmla="*/ 0 h 105"/>
                <a:gd name="T2" fmla="*/ 76 w 76"/>
                <a:gd name="T3" fmla="*/ 0 h 105"/>
                <a:gd name="T4" fmla="*/ 76 w 76"/>
                <a:gd name="T5" fmla="*/ 11 h 105"/>
                <a:gd name="T6" fmla="*/ 12 w 76"/>
                <a:gd name="T7" fmla="*/ 11 h 105"/>
                <a:gd name="T8" fmla="*/ 12 w 76"/>
                <a:gd name="T9" fmla="*/ 48 h 105"/>
                <a:gd name="T10" fmla="*/ 69 w 76"/>
                <a:gd name="T11" fmla="*/ 48 h 105"/>
                <a:gd name="T12" fmla="*/ 69 w 76"/>
                <a:gd name="T13" fmla="*/ 59 h 105"/>
                <a:gd name="T14" fmla="*/ 12 w 76"/>
                <a:gd name="T15" fmla="*/ 59 h 105"/>
                <a:gd name="T16" fmla="*/ 12 w 76"/>
                <a:gd name="T17" fmla="*/ 105 h 105"/>
                <a:gd name="T18" fmla="*/ 0 w 76"/>
                <a:gd name="T19" fmla="*/ 105 h 105"/>
                <a:gd name="T20" fmla="*/ 0 w 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5">
                  <a:moveTo>
                    <a:pt x="0" y="0"/>
                  </a:moveTo>
                  <a:lnTo>
                    <a:pt x="76" y="0"/>
                  </a:lnTo>
                  <a:lnTo>
                    <a:pt x="76" y="11"/>
                  </a:lnTo>
                  <a:lnTo>
                    <a:pt x="12" y="11"/>
                  </a:lnTo>
                  <a:lnTo>
                    <a:pt x="12" y="48"/>
                  </a:lnTo>
                  <a:lnTo>
                    <a:pt x="69" y="48"/>
                  </a:lnTo>
                  <a:lnTo>
                    <a:pt x="69" y="59"/>
                  </a:lnTo>
                  <a:lnTo>
                    <a:pt x="12" y="59"/>
                  </a:lnTo>
                  <a:lnTo>
                    <a:pt x="12"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06" name="Freeform 14">
              <a:extLst>
                <a:ext uri="{FF2B5EF4-FFF2-40B4-BE49-F238E27FC236}">
                  <a16:creationId xmlns:a16="http://schemas.microsoft.com/office/drawing/2014/main" id="{5DAD62A3-23F9-448E-988F-F8274CB9AF8C}"/>
                </a:ext>
              </a:extLst>
            </p:cNvPr>
            <p:cNvSpPr>
              <a:spLocks/>
            </p:cNvSpPr>
            <p:nvPr userDrawn="1"/>
          </p:nvSpPr>
          <p:spPr bwMode="auto">
            <a:xfrm>
              <a:off x="8047038" y="141288"/>
              <a:ext cx="139700" cy="169862"/>
            </a:xfrm>
            <a:custGeom>
              <a:avLst/>
              <a:gdLst>
                <a:gd name="T0" fmla="*/ 0 w 138"/>
                <a:gd name="T1" fmla="*/ 96 h 168"/>
                <a:gd name="T2" fmla="*/ 0 w 138"/>
                <a:gd name="T3" fmla="*/ 0 h 168"/>
                <a:gd name="T4" fmla="*/ 19 w 138"/>
                <a:gd name="T5" fmla="*/ 0 h 168"/>
                <a:gd name="T6" fmla="*/ 19 w 138"/>
                <a:gd name="T7" fmla="*/ 95 h 168"/>
                <a:gd name="T8" fmla="*/ 69 w 138"/>
                <a:gd name="T9" fmla="*/ 150 h 168"/>
                <a:gd name="T10" fmla="*/ 119 w 138"/>
                <a:gd name="T11" fmla="*/ 96 h 168"/>
                <a:gd name="T12" fmla="*/ 119 w 138"/>
                <a:gd name="T13" fmla="*/ 0 h 168"/>
                <a:gd name="T14" fmla="*/ 138 w 138"/>
                <a:gd name="T15" fmla="*/ 0 h 168"/>
                <a:gd name="T16" fmla="*/ 138 w 138"/>
                <a:gd name="T17" fmla="*/ 94 h 168"/>
                <a:gd name="T18" fmla="*/ 69 w 138"/>
                <a:gd name="T19" fmla="*/ 168 h 168"/>
                <a:gd name="T20" fmla="*/ 0 w 138"/>
                <a:gd name="T21"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68">
                  <a:moveTo>
                    <a:pt x="0" y="96"/>
                  </a:moveTo>
                  <a:cubicBezTo>
                    <a:pt x="0" y="0"/>
                    <a:pt x="0" y="0"/>
                    <a:pt x="0" y="0"/>
                  </a:cubicBezTo>
                  <a:cubicBezTo>
                    <a:pt x="19" y="0"/>
                    <a:pt x="19" y="0"/>
                    <a:pt x="19" y="0"/>
                  </a:cubicBezTo>
                  <a:cubicBezTo>
                    <a:pt x="19" y="95"/>
                    <a:pt x="19" y="95"/>
                    <a:pt x="19" y="95"/>
                  </a:cubicBezTo>
                  <a:cubicBezTo>
                    <a:pt x="19" y="130"/>
                    <a:pt x="38" y="150"/>
                    <a:pt x="69" y="150"/>
                  </a:cubicBezTo>
                  <a:cubicBezTo>
                    <a:pt x="100" y="150"/>
                    <a:pt x="119" y="132"/>
                    <a:pt x="119" y="96"/>
                  </a:cubicBezTo>
                  <a:cubicBezTo>
                    <a:pt x="119" y="0"/>
                    <a:pt x="119" y="0"/>
                    <a:pt x="119" y="0"/>
                  </a:cubicBezTo>
                  <a:cubicBezTo>
                    <a:pt x="138" y="0"/>
                    <a:pt x="138" y="0"/>
                    <a:pt x="138" y="0"/>
                  </a:cubicBezTo>
                  <a:cubicBezTo>
                    <a:pt x="138" y="94"/>
                    <a:pt x="138" y="94"/>
                    <a:pt x="138" y="94"/>
                  </a:cubicBezTo>
                  <a:cubicBezTo>
                    <a:pt x="138" y="143"/>
                    <a:pt x="110" y="168"/>
                    <a:pt x="69" y="168"/>
                  </a:cubicBezTo>
                  <a:cubicBezTo>
                    <a:pt x="28" y="168"/>
                    <a:pt x="0" y="143"/>
                    <a:pt x="0" y="96"/>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07" name="Freeform 15">
              <a:extLst>
                <a:ext uri="{FF2B5EF4-FFF2-40B4-BE49-F238E27FC236}">
                  <a16:creationId xmlns:a16="http://schemas.microsoft.com/office/drawing/2014/main" id="{C095D073-997A-4E5E-84C1-F031ACE01BB5}"/>
                </a:ext>
              </a:extLst>
            </p:cNvPr>
            <p:cNvSpPr>
              <a:spLocks/>
            </p:cNvSpPr>
            <p:nvPr userDrawn="1"/>
          </p:nvSpPr>
          <p:spPr bwMode="auto">
            <a:xfrm>
              <a:off x="8232775" y="141288"/>
              <a:ext cx="139700" cy="166687"/>
            </a:xfrm>
            <a:custGeom>
              <a:avLst/>
              <a:gdLst>
                <a:gd name="T0" fmla="*/ 0 w 88"/>
                <a:gd name="T1" fmla="*/ 0 h 105"/>
                <a:gd name="T2" fmla="*/ 11 w 88"/>
                <a:gd name="T3" fmla="*/ 0 h 105"/>
                <a:gd name="T4" fmla="*/ 77 w 88"/>
                <a:gd name="T5" fmla="*/ 84 h 105"/>
                <a:gd name="T6" fmla="*/ 77 w 88"/>
                <a:gd name="T7" fmla="*/ 0 h 105"/>
                <a:gd name="T8" fmla="*/ 88 w 88"/>
                <a:gd name="T9" fmla="*/ 0 h 105"/>
                <a:gd name="T10" fmla="*/ 88 w 88"/>
                <a:gd name="T11" fmla="*/ 105 h 105"/>
                <a:gd name="T12" fmla="*/ 79 w 88"/>
                <a:gd name="T13" fmla="*/ 105 h 105"/>
                <a:gd name="T14" fmla="*/ 12 w 88"/>
                <a:gd name="T15" fmla="*/ 18 h 105"/>
                <a:gd name="T16" fmla="*/ 12 w 88"/>
                <a:gd name="T17" fmla="*/ 105 h 105"/>
                <a:gd name="T18" fmla="*/ 0 w 88"/>
                <a:gd name="T19" fmla="*/ 105 h 105"/>
                <a:gd name="T20" fmla="*/ 0 w 88"/>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5">
                  <a:moveTo>
                    <a:pt x="0" y="0"/>
                  </a:moveTo>
                  <a:lnTo>
                    <a:pt x="11" y="0"/>
                  </a:lnTo>
                  <a:lnTo>
                    <a:pt x="77" y="84"/>
                  </a:lnTo>
                  <a:lnTo>
                    <a:pt x="77" y="0"/>
                  </a:lnTo>
                  <a:lnTo>
                    <a:pt x="88" y="0"/>
                  </a:lnTo>
                  <a:lnTo>
                    <a:pt x="88" y="105"/>
                  </a:lnTo>
                  <a:lnTo>
                    <a:pt x="79" y="105"/>
                  </a:lnTo>
                  <a:lnTo>
                    <a:pt x="12" y="18"/>
                  </a:lnTo>
                  <a:lnTo>
                    <a:pt x="12"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08" name="Freeform 16">
              <a:extLst>
                <a:ext uri="{FF2B5EF4-FFF2-40B4-BE49-F238E27FC236}">
                  <a16:creationId xmlns:a16="http://schemas.microsoft.com/office/drawing/2014/main" id="{B471E0D5-C7FB-4334-8D22-1BEBFE00B8AC}"/>
                </a:ext>
              </a:extLst>
            </p:cNvPr>
            <p:cNvSpPr>
              <a:spLocks noEditPoints="1"/>
            </p:cNvSpPr>
            <p:nvPr userDrawn="1"/>
          </p:nvSpPr>
          <p:spPr bwMode="auto">
            <a:xfrm>
              <a:off x="8423275" y="141288"/>
              <a:ext cx="144463" cy="166687"/>
            </a:xfrm>
            <a:custGeom>
              <a:avLst/>
              <a:gdLst>
                <a:gd name="T0" fmla="*/ 0 w 145"/>
                <a:gd name="T1" fmla="*/ 0 h 165"/>
                <a:gd name="T2" fmla="*/ 57 w 145"/>
                <a:gd name="T3" fmla="*/ 0 h 165"/>
                <a:gd name="T4" fmla="*/ 145 w 145"/>
                <a:gd name="T5" fmla="*/ 82 h 165"/>
                <a:gd name="T6" fmla="*/ 145 w 145"/>
                <a:gd name="T7" fmla="*/ 82 h 165"/>
                <a:gd name="T8" fmla="*/ 57 w 145"/>
                <a:gd name="T9" fmla="*/ 165 h 165"/>
                <a:gd name="T10" fmla="*/ 0 w 145"/>
                <a:gd name="T11" fmla="*/ 165 h 165"/>
                <a:gd name="T12" fmla="*/ 0 w 145"/>
                <a:gd name="T13" fmla="*/ 0 h 165"/>
                <a:gd name="T14" fmla="*/ 57 w 145"/>
                <a:gd name="T15" fmla="*/ 148 h 165"/>
                <a:gd name="T16" fmla="*/ 126 w 145"/>
                <a:gd name="T17" fmla="*/ 83 h 165"/>
                <a:gd name="T18" fmla="*/ 126 w 145"/>
                <a:gd name="T19" fmla="*/ 82 h 165"/>
                <a:gd name="T20" fmla="*/ 57 w 145"/>
                <a:gd name="T21" fmla="*/ 17 h 165"/>
                <a:gd name="T22" fmla="*/ 19 w 145"/>
                <a:gd name="T23" fmla="*/ 17 h 165"/>
                <a:gd name="T24" fmla="*/ 19 w 145"/>
                <a:gd name="T25" fmla="*/ 148 h 165"/>
                <a:gd name="T26" fmla="*/ 57 w 145"/>
                <a:gd name="T27" fmla="*/ 14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65">
                  <a:moveTo>
                    <a:pt x="0" y="0"/>
                  </a:moveTo>
                  <a:cubicBezTo>
                    <a:pt x="57" y="0"/>
                    <a:pt x="57" y="0"/>
                    <a:pt x="57" y="0"/>
                  </a:cubicBezTo>
                  <a:cubicBezTo>
                    <a:pt x="109" y="0"/>
                    <a:pt x="145" y="35"/>
                    <a:pt x="145" y="82"/>
                  </a:cubicBezTo>
                  <a:cubicBezTo>
                    <a:pt x="145" y="82"/>
                    <a:pt x="145" y="82"/>
                    <a:pt x="145" y="82"/>
                  </a:cubicBezTo>
                  <a:cubicBezTo>
                    <a:pt x="145" y="129"/>
                    <a:pt x="109" y="165"/>
                    <a:pt x="57" y="165"/>
                  </a:cubicBezTo>
                  <a:cubicBezTo>
                    <a:pt x="0" y="165"/>
                    <a:pt x="0" y="165"/>
                    <a:pt x="0" y="165"/>
                  </a:cubicBezTo>
                  <a:lnTo>
                    <a:pt x="0" y="0"/>
                  </a:lnTo>
                  <a:close/>
                  <a:moveTo>
                    <a:pt x="57" y="148"/>
                  </a:moveTo>
                  <a:cubicBezTo>
                    <a:pt x="99" y="148"/>
                    <a:pt x="126" y="119"/>
                    <a:pt x="126" y="83"/>
                  </a:cubicBezTo>
                  <a:cubicBezTo>
                    <a:pt x="126" y="82"/>
                    <a:pt x="126" y="82"/>
                    <a:pt x="126" y="82"/>
                  </a:cubicBezTo>
                  <a:cubicBezTo>
                    <a:pt x="126" y="46"/>
                    <a:pt x="99" y="17"/>
                    <a:pt x="57" y="17"/>
                  </a:cubicBezTo>
                  <a:cubicBezTo>
                    <a:pt x="19" y="17"/>
                    <a:pt x="19" y="17"/>
                    <a:pt x="19" y="17"/>
                  </a:cubicBezTo>
                  <a:cubicBezTo>
                    <a:pt x="19" y="148"/>
                    <a:pt x="19" y="148"/>
                    <a:pt x="19" y="148"/>
                  </a:cubicBezTo>
                  <a:lnTo>
                    <a:pt x="57" y="14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09" name="Freeform 17">
              <a:extLst>
                <a:ext uri="{FF2B5EF4-FFF2-40B4-BE49-F238E27FC236}">
                  <a16:creationId xmlns:a16="http://schemas.microsoft.com/office/drawing/2014/main" id="{7ECD1634-815D-4EDB-93C4-6F63AF739127}"/>
                </a:ext>
              </a:extLst>
            </p:cNvPr>
            <p:cNvSpPr>
              <a:spLocks/>
            </p:cNvSpPr>
            <p:nvPr userDrawn="1"/>
          </p:nvSpPr>
          <p:spPr bwMode="auto">
            <a:xfrm>
              <a:off x="8597900" y="138113"/>
              <a:ext cx="123825" cy="171450"/>
            </a:xfrm>
            <a:custGeom>
              <a:avLst/>
              <a:gdLst>
                <a:gd name="T0" fmla="*/ 0 w 124"/>
                <a:gd name="T1" fmla="*/ 144 h 170"/>
                <a:gd name="T2" fmla="*/ 12 w 124"/>
                <a:gd name="T3" fmla="*/ 130 h 170"/>
                <a:gd name="T4" fmla="*/ 68 w 124"/>
                <a:gd name="T5" fmla="*/ 154 h 170"/>
                <a:gd name="T6" fmla="*/ 105 w 124"/>
                <a:gd name="T7" fmla="*/ 125 h 170"/>
                <a:gd name="T8" fmla="*/ 105 w 124"/>
                <a:gd name="T9" fmla="*/ 125 h 170"/>
                <a:gd name="T10" fmla="*/ 62 w 124"/>
                <a:gd name="T11" fmla="*/ 94 h 170"/>
                <a:gd name="T12" fmla="*/ 7 w 124"/>
                <a:gd name="T13" fmla="*/ 46 h 170"/>
                <a:gd name="T14" fmla="*/ 7 w 124"/>
                <a:gd name="T15" fmla="*/ 45 h 170"/>
                <a:gd name="T16" fmla="*/ 61 w 124"/>
                <a:gd name="T17" fmla="*/ 0 h 170"/>
                <a:gd name="T18" fmla="*/ 119 w 124"/>
                <a:gd name="T19" fmla="*/ 21 h 170"/>
                <a:gd name="T20" fmla="*/ 108 w 124"/>
                <a:gd name="T21" fmla="*/ 35 h 170"/>
                <a:gd name="T22" fmla="*/ 60 w 124"/>
                <a:gd name="T23" fmla="*/ 17 h 170"/>
                <a:gd name="T24" fmla="*/ 25 w 124"/>
                <a:gd name="T25" fmla="*/ 44 h 170"/>
                <a:gd name="T26" fmla="*/ 25 w 124"/>
                <a:gd name="T27" fmla="*/ 44 h 170"/>
                <a:gd name="T28" fmla="*/ 70 w 124"/>
                <a:gd name="T29" fmla="*/ 76 h 170"/>
                <a:gd name="T30" fmla="*/ 124 w 124"/>
                <a:gd name="T31" fmla="*/ 123 h 170"/>
                <a:gd name="T32" fmla="*/ 124 w 124"/>
                <a:gd name="T33" fmla="*/ 124 h 170"/>
                <a:gd name="T34" fmla="*/ 68 w 124"/>
                <a:gd name="T35" fmla="*/ 170 h 170"/>
                <a:gd name="T36" fmla="*/ 0 w 124"/>
                <a:gd name="T37" fmla="*/ 14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70">
                  <a:moveTo>
                    <a:pt x="0" y="144"/>
                  </a:moveTo>
                  <a:cubicBezTo>
                    <a:pt x="12" y="130"/>
                    <a:pt x="12" y="130"/>
                    <a:pt x="12" y="130"/>
                  </a:cubicBezTo>
                  <a:cubicBezTo>
                    <a:pt x="29" y="146"/>
                    <a:pt x="45" y="154"/>
                    <a:pt x="68" y="154"/>
                  </a:cubicBezTo>
                  <a:cubicBezTo>
                    <a:pt x="90" y="154"/>
                    <a:pt x="105" y="142"/>
                    <a:pt x="105" y="125"/>
                  </a:cubicBezTo>
                  <a:cubicBezTo>
                    <a:pt x="105" y="125"/>
                    <a:pt x="105" y="125"/>
                    <a:pt x="105" y="125"/>
                  </a:cubicBezTo>
                  <a:cubicBezTo>
                    <a:pt x="105" y="110"/>
                    <a:pt x="97" y="101"/>
                    <a:pt x="62" y="94"/>
                  </a:cubicBezTo>
                  <a:cubicBezTo>
                    <a:pt x="24" y="85"/>
                    <a:pt x="7" y="73"/>
                    <a:pt x="7" y="46"/>
                  </a:cubicBezTo>
                  <a:cubicBezTo>
                    <a:pt x="7" y="45"/>
                    <a:pt x="7" y="45"/>
                    <a:pt x="7" y="45"/>
                  </a:cubicBezTo>
                  <a:cubicBezTo>
                    <a:pt x="7" y="19"/>
                    <a:pt x="30" y="0"/>
                    <a:pt x="61" y="0"/>
                  </a:cubicBezTo>
                  <a:cubicBezTo>
                    <a:pt x="85" y="0"/>
                    <a:pt x="102" y="7"/>
                    <a:pt x="119" y="21"/>
                  </a:cubicBezTo>
                  <a:cubicBezTo>
                    <a:pt x="108" y="35"/>
                    <a:pt x="108" y="35"/>
                    <a:pt x="108" y="35"/>
                  </a:cubicBezTo>
                  <a:cubicBezTo>
                    <a:pt x="93" y="23"/>
                    <a:pt x="77" y="17"/>
                    <a:pt x="60" y="17"/>
                  </a:cubicBezTo>
                  <a:cubicBezTo>
                    <a:pt x="39" y="17"/>
                    <a:pt x="25" y="29"/>
                    <a:pt x="25" y="44"/>
                  </a:cubicBezTo>
                  <a:cubicBezTo>
                    <a:pt x="25" y="44"/>
                    <a:pt x="25" y="44"/>
                    <a:pt x="25" y="44"/>
                  </a:cubicBezTo>
                  <a:cubicBezTo>
                    <a:pt x="25" y="60"/>
                    <a:pt x="34" y="69"/>
                    <a:pt x="70" y="76"/>
                  </a:cubicBezTo>
                  <a:cubicBezTo>
                    <a:pt x="107" y="84"/>
                    <a:pt x="124" y="98"/>
                    <a:pt x="124" y="123"/>
                  </a:cubicBezTo>
                  <a:cubicBezTo>
                    <a:pt x="124" y="124"/>
                    <a:pt x="124" y="124"/>
                    <a:pt x="124" y="124"/>
                  </a:cubicBezTo>
                  <a:cubicBezTo>
                    <a:pt x="124" y="152"/>
                    <a:pt x="100" y="170"/>
                    <a:pt x="68" y="170"/>
                  </a:cubicBezTo>
                  <a:cubicBezTo>
                    <a:pt x="41" y="170"/>
                    <a:pt x="20" y="162"/>
                    <a:pt x="0" y="144"/>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10" name="Line 18">
              <a:extLst>
                <a:ext uri="{FF2B5EF4-FFF2-40B4-BE49-F238E27FC236}">
                  <a16:creationId xmlns:a16="http://schemas.microsoft.com/office/drawing/2014/main" id="{CB139B99-0776-4E37-AE96-18D1845EAE2F}"/>
                </a:ext>
              </a:extLst>
            </p:cNvPr>
            <p:cNvSpPr>
              <a:spLocks noChangeShapeType="1"/>
            </p:cNvSpPr>
            <p:nvPr userDrawn="1"/>
          </p:nvSpPr>
          <p:spPr bwMode="auto">
            <a:xfrm>
              <a:off x="6456363" y="392113"/>
              <a:ext cx="2268538" cy="0"/>
            </a:xfrm>
            <a:prstGeom prst="line">
              <a:avLst/>
            </a:prstGeom>
            <a:noFill/>
            <a:ln w="111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11" name="Freeform 19">
              <a:extLst>
                <a:ext uri="{FF2B5EF4-FFF2-40B4-BE49-F238E27FC236}">
                  <a16:creationId xmlns:a16="http://schemas.microsoft.com/office/drawing/2014/main" id="{F779D661-3844-4A4B-8F40-1B1B60706AD0}"/>
                </a:ext>
              </a:extLst>
            </p:cNvPr>
            <p:cNvSpPr>
              <a:spLocks noEditPoints="1"/>
            </p:cNvSpPr>
            <p:nvPr userDrawn="1"/>
          </p:nvSpPr>
          <p:spPr bwMode="auto">
            <a:xfrm>
              <a:off x="6645275" y="474663"/>
              <a:ext cx="88900" cy="88900"/>
            </a:xfrm>
            <a:custGeom>
              <a:avLst/>
              <a:gdLst>
                <a:gd name="T0" fmla="*/ 0 w 89"/>
                <a:gd name="T1" fmla="*/ 45 h 89"/>
                <a:gd name="T2" fmla="*/ 0 w 89"/>
                <a:gd name="T3" fmla="*/ 45 h 89"/>
                <a:gd name="T4" fmla="*/ 45 w 89"/>
                <a:gd name="T5" fmla="*/ 0 h 89"/>
                <a:gd name="T6" fmla="*/ 89 w 89"/>
                <a:gd name="T7" fmla="*/ 44 h 89"/>
                <a:gd name="T8" fmla="*/ 89 w 89"/>
                <a:gd name="T9" fmla="*/ 45 h 89"/>
                <a:gd name="T10" fmla="*/ 44 w 89"/>
                <a:gd name="T11" fmla="*/ 89 h 89"/>
                <a:gd name="T12" fmla="*/ 0 w 89"/>
                <a:gd name="T13" fmla="*/ 45 h 89"/>
                <a:gd name="T14" fmla="*/ 79 w 89"/>
                <a:gd name="T15" fmla="*/ 45 h 89"/>
                <a:gd name="T16" fmla="*/ 79 w 89"/>
                <a:gd name="T17" fmla="*/ 45 h 89"/>
                <a:gd name="T18" fmla="*/ 44 w 89"/>
                <a:gd name="T19" fmla="*/ 9 h 89"/>
                <a:gd name="T20" fmla="*/ 10 w 89"/>
                <a:gd name="T21" fmla="*/ 44 h 89"/>
                <a:gd name="T22" fmla="*/ 10 w 89"/>
                <a:gd name="T23" fmla="*/ 45 h 89"/>
                <a:gd name="T24" fmla="*/ 45 w 89"/>
                <a:gd name="T25" fmla="*/ 80 h 89"/>
                <a:gd name="T26" fmla="*/ 79 w 89"/>
                <a:gd name="T27" fmla="*/ 4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89">
                  <a:moveTo>
                    <a:pt x="0" y="45"/>
                  </a:moveTo>
                  <a:cubicBezTo>
                    <a:pt x="0" y="45"/>
                    <a:pt x="0" y="45"/>
                    <a:pt x="0" y="45"/>
                  </a:cubicBezTo>
                  <a:cubicBezTo>
                    <a:pt x="0" y="21"/>
                    <a:pt x="18" y="0"/>
                    <a:pt x="45" y="0"/>
                  </a:cubicBezTo>
                  <a:cubicBezTo>
                    <a:pt x="71" y="0"/>
                    <a:pt x="89" y="20"/>
                    <a:pt x="89" y="44"/>
                  </a:cubicBezTo>
                  <a:cubicBezTo>
                    <a:pt x="89" y="44"/>
                    <a:pt x="89" y="44"/>
                    <a:pt x="89" y="45"/>
                  </a:cubicBezTo>
                  <a:cubicBezTo>
                    <a:pt x="89" y="68"/>
                    <a:pt x="71" y="89"/>
                    <a:pt x="44" y="89"/>
                  </a:cubicBezTo>
                  <a:cubicBezTo>
                    <a:pt x="18" y="89"/>
                    <a:pt x="0" y="69"/>
                    <a:pt x="0" y="45"/>
                  </a:cubicBezTo>
                  <a:moveTo>
                    <a:pt x="79" y="45"/>
                  </a:moveTo>
                  <a:cubicBezTo>
                    <a:pt x="79" y="45"/>
                    <a:pt x="79" y="45"/>
                    <a:pt x="79" y="45"/>
                  </a:cubicBezTo>
                  <a:cubicBezTo>
                    <a:pt x="79" y="25"/>
                    <a:pt x="64" y="9"/>
                    <a:pt x="44" y="9"/>
                  </a:cubicBezTo>
                  <a:cubicBezTo>
                    <a:pt x="25" y="9"/>
                    <a:pt x="10" y="25"/>
                    <a:pt x="10" y="44"/>
                  </a:cubicBezTo>
                  <a:cubicBezTo>
                    <a:pt x="10" y="45"/>
                    <a:pt x="10" y="45"/>
                    <a:pt x="10" y="45"/>
                  </a:cubicBezTo>
                  <a:cubicBezTo>
                    <a:pt x="10" y="64"/>
                    <a:pt x="25" y="80"/>
                    <a:pt x="45" y="80"/>
                  </a:cubicBezTo>
                  <a:cubicBezTo>
                    <a:pt x="65" y="80"/>
                    <a:pt x="79" y="65"/>
                    <a:pt x="79" y="45"/>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12" name="Freeform 20">
              <a:extLst>
                <a:ext uri="{FF2B5EF4-FFF2-40B4-BE49-F238E27FC236}">
                  <a16:creationId xmlns:a16="http://schemas.microsoft.com/office/drawing/2014/main" id="{DF6D2DEA-9701-45CB-8203-4C510C953725}"/>
                </a:ext>
              </a:extLst>
            </p:cNvPr>
            <p:cNvSpPr>
              <a:spLocks/>
            </p:cNvSpPr>
            <p:nvPr userDrawn="1"/>
          </p:nvSpPr>
          <p:spPr bwMode="auto">
            <a:xfrm>
              <a:off x="6753225" y="498475"/>
              <a:ext cx="55563" cy="65087"/>
            </a:xfrm>
            <a:custGeom>
              <a:avLst/>
              <a:gdLst>
                <a:gd name="T0" fmla="*/ 0 w 56"/>
                <a:gd name="T1" fmla="*/ 40 h 65"/>
                <a:gd name="T2" fmla="*/ 0 w 56"/>
                <a:gd name="T3" fmla="*/ 0 h 65"/>
                <a:gd name="T4" fmla="*/ 10 w 56"/>
                <a:gd name="T5" fmla="*/ 0 h 65"/>
                <a:gd name="T6" fmla="*/ 10 w 56"/>
                <a:gd name="T7" fmla="*/ 37 h 65"/>
                <a:gd name="T8" fmla="*/ 28 w 56"/>
                <a:gd name="T9" fmla="*/ 57 h 65"/>
                <a:gd name="T10" fmla="*/ 47 w 56"/>
                <a:gd name="T11" fmla="*/ 37 h 65"/>
                <a:gd name="T12" fmla="*/ 47 w 56"/>
                <a:gd name="T13" fmla="*/ 0 h 65"/>
                <a:gd name="T14" fmla="*/ 56 w 56"/>
                <a:gd name="T15" fmla="*/ 0 h 65"/>
                <a:gd name="T16" fmla="*/ 56 w 56"/>
                <a:gd name="T17" fmla="*/ 64 h 65"/>
                <a:gd name="T18" fmla="*/ 47 w 56"/>
                <a:gd name="T19" fmla="*/ 64 h 65"/>
                <a:gd name="T20" fmla="*/ 47 w 56"/>
                <a:gd name="T21" fmla="*/ 53 h 65"/>
                <a:gd name="T22" fmla="*/ 25 w 56"/>
                <a:gd name="T23" fmla="*/ 65 h 65"/>
                <a:gd name="T24" fmla="*/ 0 w 56"/>
                <a:gd name="T25" fmla="*/ 4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5">
                  <a:moveTo>
                    <a:pt x="0" y="40"/>
                  </a:moveTo>
                  <a:cubicBezTo>
                    <a:pt x="0" y="0"/>
                    <a:pt x="0" y="0"/>
                    <a:pt x="0" y="0"/>
                  </a:cubicBezTo>
                  <a:cubicBezTo>
                    <a:pt x="10" y="0"/>
                    <a:pt x="10" y="0"/>
                    <a:pt x="10" y="0"/>
                  </a:cubicBezTo>
                  <a:cubicBezTo>
                    <a:pt x="10" y="37"/>
                    <a:pt x="10" y="37"/>
                    <a:pt x="10" y="37"/>
                  </a:cubicBezTo>
                  <a:cubicBezTo>
                    <a:pt x="10" y="49"/>
                    <a:pt x="16" y="57"/>
                    <a:pt x="28" y="57"/>
                  </a:cubicBezTo>
                  <a:cubicBezTo>
                    <a:pt x="39" y="57"/>
                    <a:pt x="47" y="49"/>
                    <a:pt x="47" y="37"/>
                  </a:cubicBezTo>
                  <a:cubicBezTo>
                    <a:pt x="47" y="0"/>
                    <a:pt x="47" y="0"/>
                    <a:pt x="47" y="0"/>
                  </a:cubicBezTo>
                  <a:cubicBezTo>
                    <a:pt x="56" y="0"/>
                    <a:pt x="56" y="0"/>
                    <a:pt x="56" y="0"/>
                  </a:cubicBezTo>
                  <a:cubicBezTo>
                    <a:pt x="56" y="64"/>
                    <a:pt x="56" y="64"/>
                    <a:pt x="56" y="64"/>
                  </a:cubicBezTo>
                  <a:cubicBezTo>
                    <a:pt x="47" y="64"/>
                    <a:pt x="47" y="64"/>
                    <a:pt x="47" y="64"/>
                  </a:cubicBezTo>
                  <a:cubicBezTo>
                    <a:pt x="47" y="53"/>
                    <a:pt x="47" y="53"/>
                    <a:pt x="47" y="53"/>
                  </a:cubicBezTo>
                  <a:cubicBezTo>
                    <a:pt x="43" y="60"/>
                    <a:pt x="36" y="65"/>
                    <a:pt x="25" y="65"/>
                  </a:cubicBezTo>
                  <a:cubicBezTo>
                    <a:pt x="9" y="65"/>
                    <a:pt x="0" y="55"/>
                    <a:pt x="0" y="40"/>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13" name="Freeform 21">
              <a:extLst>
                <a:ext uri="{FF2B5EF4-FFF2-40B4-BE49-F238E27FC236}">
                  <a16:creationId xmlns:a16="http://schemas.microsoft.com/office/drawing/2014/main" id="{D21D1984-3F96-4D0A-8BD9-3730422B34FC}"/>
                </a:ext>
              </a:extLst>
            </p:cNvPr>
            <p:cNvSpPr>
              <a:spLocks/>
            </p:cNvSpPr>
            <p:nvPr userDrawn="1"/>
          </p:nvSpPr>
          <p:spPr bwMode="auto">
            <a:xfrm>
              <a:off x="6832600" y="496888"/>
              <a:ext cx="36513" cy="66675"/>
            </a:xfrm>
            <a:custGeom>
              <a:avLst/>
              <a:gdLst>
                <a:gd name="T0" fmla="*/ 0 w 36"/>
                <a:gd name="T1" fmla="*/ 2 h 66"/>
                <a:gd name="T2" fmla="*/ 10 w 36"/>
                <a:gd name="T3" fmla="*/ 2 h 66"/>
                <a:gd name="T4" fmla="*/ 10 w 36"/>
                <a:gd name="T5" fmla="*/ 19 h 66"/>
                <a:gd name="T6" fmla="*/ 36 w 36"/>
                <a:gd name="T7" fmla="*/ 1 h 66"/>
                <a:gd name="T8" fmla="*/ 36 w 36"/>
                <a:gd name="T9" fmla="*/ 11 h 66"/>
                <a:gd name="T10" fmla="*/ 35 w 36"/>
                <a:gd name="T11" fmla="*/ 11 h 66"/>
                <a:gd name="T12" fmla="*/ 10 w 36"/>
                <a:gd name="T13" fmla="*/ 40 h 66"/>
                <a:gd name="T14" fmla="*/ 10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10" y="2"/>
                    <a:pt x="10" y="2"/>
                    <a:pt x="10" y="2"/>
                  </a:cubicBezTo>
                  <a:cubicBezTo>
                    <a:pt x="10" y="19"/>
                    <a:pt x="10" y="19"/>
                    <a:pt x="10" y="19"/>
                  </a:cubicBezTo>
                  <a:cubicBezTo>
                    <a:pt x="15" y="8"/>
                    <a:pt x="24" y="0"/>
                    <a:pt x="36" y="1"/>
                  </a:cubicBezTo>
                  <a:cubicBezTo>
                    <a:pt x="36" y="11"/>
                    <a:pt x="36" y="11"/>
                    <a:pt x="36" y="11"/>
                  </a:cubicBezTo>
                  <a:cubicBezTo>
                    <a:pt x="35" y="11"/>
                    <a:pt x="35" y="11"/>
                    <a:pt x="35" y="11"/>
                  </a:cubicBezTo>
                  <a:cubicBezTo>
                    <a:pt x="21" y="11"/>
                    <a:pt x="10" y="21"/>
                    <a:pt x="10" y="40"/>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14" name="Freeform 22">
              <a:extLst>
                <a:ext uri="{FF2B5EF4-FFF2-40B4-BE49-F238E27FC236}">
                  <a16:creationId xmlns:a16="http://schemas.microsoft.com/office/drawing/2014/main" id="{D577800C-EB2E-43B0-B07E-9FC59092BA3E}"/>
                </a:ext>
              </a:extLst>
            </p:cNvPr>
            <p:cNvSpPr>
              <a:spLocks noEditPoints="1"/>
            </p:cNvSpPr>
            <p:nvPr userDrawn="1"/>
          </p:nvSpPr>
          <p:spPr bwMode="auto">
            <a:xfrm>
              <a:off x="6923088" y="471488"/>
              <a:ext cx="65088" cy="92075"/>
            </a:xfrm>
            <a:custGeom>
              <a:avLst/>
              <a:gdLst>
                <a:gd name="T0" fmla="*/ 9 w 64"/>
                <a:gd name="T1" fmla="*/ 79 h 92"/>
                <a:gd name="T2" fmla="*/ 9 w 64"/>
                <a:gd name="T3" fmla="*/ 91 h 92"/>
                <a:gd name="T4" fmla="*/ 0 w 64"/>
                <a:gd name="T5" fmla="*/ 91 h 92"/>
                <a:gd name="T6" fmla="*/ 0 w 64"/>
                <a:gd name="T7" fmla="*/ 0 h 92"/>
                <a:gd name="T8" fmla="*/ 9 w 64"/>
                <a:gd name="T9" fmla="*/ 0 h 92"/>
                <a:gd name="T10" fmla="*/ 9 w 64"/>
                <a:gd name="T11" fmla="*/ 40 h 92"/>
                <a:gd name="T12" fmla="*/ 34 w 64"/>
                <a:gd name="T13" fmla="*/ 25 h 92"/>
                <a:gd name="T14" fmla="*/ 64 w 64"/>
                <a:gd name="T15" fmla="*/ 59 h 92"/>
                <a:gd name="T16" fmla="*/ 64 w 64"/>
                <a:gd name="T17" fmla="*/ 59 h 92"/>
                <a:gd name="T18" fmla="*/ 34 w 64"/>
                <a:gd name="T19" fmla="*/ 92 h 92"/>
                <a:gd name="T20" fmla="*/ 9 w 64"/>
                <a:gd name="T21" fmla="*/ 79 h 92"/>
                <a:gd name="T22" fmla="*/ 55 w 64"/>
                <a:gd name="T23" fmla="*/ 59 h 92"/>
                <a:gd name="T24" fmla="*/ 55 w 64"/>
                <a:gd name="T25" fmla="*/ 59 h 92"/>
                <a:gd name="T26" fmla="*/ 32 w 64"/>
                <a:gd name="T27" fmla="*/ 34 h 92"/>
                <a:gd name="T28" fmla="*/ 9 w 64"/>
                <a:gd name="T29" fmla="*/ 59 h 92"/>
                <a:gd name="T30" fmla="*/ 9 w 64"/>
                <a:gd name="T31" fmla="*/ 59 h 92"/>
                <a:gd name="T32" fmla="*/ 32 w 64"/>
                <a:gd name="T33" fmla="*/ 84 h 92"/>
                <a:gd name="T34" fmla="*/ 55 w 64"/>
                <a:gd name="T35"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92">
                  <a:moveTo>
                    <a:pt x="9" y="79"/>
                  </a:moveTo>
                  <a:cubicBezTo>
                    <a:pt x="9" y="91"/>
                    <a:pt x="9" y="91"/>
                    <a:pt x="9" y="91"/>
                  </a:cubicBezTo>
                  <a:cubicBezTo>
                    <a:pt x="0" y="91"/>
                    <a:pt x="0" y="91"/>
                    <a:pt x="0" y="91"/>
                  </a:cubicBezTo>
                  <a:cubicBezTo>
                    <a:pt x="0" y="0"/>
                    <a:pt x="0" y="0"/>
                    <a:pt x="0" y="0"/>
                  </a:cubicBezTo>
                  <a:cubicBezTo>
                    <a:pt x="9" y="0"/>
                    <a:pt x="9" y="0"/>
                    <a:pt x="9" y="0"/>
                  </a:cubicBezTo>
                  <a:cubicBezTo>
                    <a:pt x="9" y="40"/>
                    <a:pt x="9" y="40"/>
                    <a:pt x="9" y="40"/>
                  </a:cubicBezTo>
                  <a:cubicBezTo>
                    <a:pt x="14" y="32"/>
                    <a:pt x="22" y="25"/>
                    <a:pt x="34" y="25"/>
                  </a:cubicBezTo>
                  <a:cubicBezTo>
                    <a:pt x="49" y="25"/>
                    <a:pt x="64" y="38"/>
                    <a:pt x="64" y="59"/>
                  </a:cubicBezTo>
                  <a:cubicBezTo>
                    <a:pt x="64" y="59"/>
                    <a:pt x="64" y="59"/>
                    <a:pt x="64" y="59"/>
                  </a:cubicBezTo>
                  <a:cubicBezTo>
                    <a:pt x="64" y="80"/>
                    <a:pt x="49" y="92"/>
                    <a:pt x="34" y="92"/>
                  </a:cubicBezTo>
                  <a:cubicBezTo>
                    <a:pt x="22" y="92"/>
                    <a:pt x="14" y="86"/>
                    <a:pt x="9" y="79"/>
                  </a:cubicBezTo>
                  <a:moveTo>
                    <a:pt x="55" y="59"/>
                  </a:moveTo>
                  <a:cubicBezTo>
                    <a:pt x="55" y="59"/>
                    <a:pt x="55" y="59"/>
                    <a:pt x="55" y="59"/>
                  </a:cubicBezTo>
                  <a:cubicBezTo>
                    <a:pt x="55" y="44"/>
                    <a:pt x="44" y="34"/>
                    <a:pt x="32" y="34"/>
                  </a:cubicBezTo>
                  <a:cubicBezTo>
                    <a:pt x="20" y="34"/>
                    <a:pt x="9" y="44"/>
                    <a:pt x="9" y="59"/>
                  </a:cubicBezTo>
                  <a:cubicBezTo>
                    <a:pt x="9" y="59"/>
                    <a:pt x="9" y="59"/>
                    <a:pt x="9" y="59"/>
                  </a:cubicBezTo>
                  <a:cubicBezTo>
                    <a:pt x="9" y="74"/>
                    <a:pt x="20" y="84"/>
                    <a:pt x="32" y="84"/>
                  </a:cubicBezTo>
                  <a:cubicBezTo>
                    <a:pt x="44" y="84"/>
                    <a:pt x="55" y="75"/>
                    <a:pt x="55" y="59"/>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15" name="Freeform 23">
              <a:extLst>
                <a:ext uri="{FF2B5EF4-FFF2-40B4-BE49-F238E27FC236}">
                  <a16:creationId xmlns:a16="http://schemas.microsoft.com/office/drawing/2014/main" id="{2EBF1BC7-DE59-4250-8A7D-83E7EA508173}"/>
                </a:ext>
              </a:extLst>
            </p:cNvPr>
            <p:cNvSpPr>
              <a:spLocks noEditPoints="1"/>
            </p:cNvSpPr>
            <p:nvPr userDrawn="1"/>
          </p:nvSpPr>
          <p:spPr bwMode="auto">
            <a:xfrm>
              <a:off x="7004050" y="496888"/>
              <a:ext cx="60325" cy="66675"/>
            </a:xfrm>
            <a:custGeom>
              <a:avLst/>
              <a:gdLst>
                <a:gd name="T0" fmla="*/ 32 w 60"/>
                <a:gd name="T1" fmla="*/ 59 h 67"/>
                <a:gd name="T2" fmla="*/ 52 w 60"/>
                <a:gd name="T3" fmla="*/ 50 h 67"/>
                <a:gd name="T4" fmla="*/ 58 w 60"/>
                <a:gd name="T5" fmla="*/ 55 h 67"/>
                <a:gd name="T6" fmla="*/ 32 w 60"/>
                <a:gd name="T7" fmla="*/ 67 h 67"/>
                <a:gd name="T8" fmla="*/ 0 w 60"/>
                <a:gd name="T9" fmla="*/ 34 h 67"/>
                <a:gd name="T10" fmla="*/ 30 w 60"/>
                <a:gd name="T11" fmla="*/ 0 h 67"/>
                <a:gd name="T12" fmla="*/ 60 w 60"/>
                <a:gd name="T13" fmla="*/ 34 h 67"/>
                <a:gd name="T14" fmla="*/ 60 w 60"/>
                <a:gd name="T15" fmla="*/ 38 h 67"/>
                <a:gd name="T16" fmla="*/ 9 w 60"/>
                <a:gd name="T17" fmla="*/ 38 h 67"/>
                <a:gd name="T18" fmla="*/ 32 w 60"/>
                <a:gd name="T19" fmla="*/ 59 h 67"/>
                <a:gd name="T20" fmla="*/ 51 w 60"/>
                <a:gd name="T21" fmla="*/ 30 h 67"/>
                <a:gd name="T22" fmla="*/ 30 w 60"/>
                <a:gd name="T23" fmla="*/ 9 h 67"/>
                <a:gd name="T24" fmla="*/ 9 w 60"/>
                <a:gd name="T25" fmla="*/ 30 h 67"/>
                <a:gd name="T26" fmla="*/ 51 w 60"/>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32" y="59"/>
                  </a:moveTo>
                  <a:cubicBezTo>
                    <a:pt x="41" y="59"/>
                    <a:pt x="47" y="56"/>
                    <a:pt x="52" y="50"/>
                  </a:cubicBezTo>
                  <a:cubicBezTo>
                    <a:pt x="58" y="55"/>
                    <a:pt x="58" y="55"/>
                    <a:pt x="58" y="55"/>
                  </a:cubicBezTo>
                  <a:cubicBezTo>
                    <a:pt x="52" y="63"/>
                    <a:pt x="44" y="67"/>
                    <a:pt x="32" y="67"/>
                  </a:cubicBezTo>
                  <a:cubicBezTo>
                    <a:pt x="14" y="67"/>
                    <a:pt x="0" y="54"/>
                    <a:pt x="0" y="34"/>
                  </a:cubicBezTo>
                  <a:cubicBezTo>
                    <a:pt x="0" y="15"/>
                    <a:pt x="13" y="0"/>
                    <a:pt x="30" y="0"/>
                  </a:cubicBezTo>
                  <a:cubicBezTo>
                    <a:pt x="49" y="0"/>
                    <a:pt x="60" y="16"/>
                    <a:pt x="60" y="34"/>
                  </a:cubicBezTo>
                  <a:cubicBezTo>
                    <a:pt x="60" y="35"/>
                    <a:pt x="60" y="36"/>
                    <a:pt x="60" y="38"/>
                  </a:cubicBezTo>
                  <a:cubicBezTo>
                    <a:pt x="9" y="38"/>
                    <a:pt x="9" y="38"/>
                    <a:pt x="9" y="38"/>
                  </a:cubicBezTo>
                  <a:cubicBezTo>
                    <a:pt x="11" y="51"/>
                    <a:pt x="20" y="59"/>
                    <a:pt x="32" y="59"/>
                  </a:cubicBezTo>
                  <a:moveTo>
                    <a:pt x="51" y="30"/>
                  </a:moveTo>
                  <a:cubicBezTo>
                    <a:pt x="49" y="18"/>
                    <a:pt x="43" y="9"/>
                    <a:pt x="30" y="9"/>
                  </a:cubicBezTo>
                  <a:cubicBezTo>
                    <a:pt x="19" y="9"/>
                    <a:pt x="11" y="18"/>
                    <a:pt x="9" y="30"/>
                  </a:cubicBezTo>
                  <a:lnTo>
                    <a:pt x="51"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16" name="Freeform 24">
              <a:extLst>
                <a:ext uri="{FF2B5EF4-FFF2-40B4-BE49-F238E27FC236}">
                  <a16:creationId xmlns:a16="http://schemas.microsoft.com/office/drawing/2014/main" id="{0E9F17AE-0175-4DD6-8302-AB141CCB228B}"/>
                </a:ext>
              </a:extLst>
            </p:cNvPr>
            <p:cNvSpPr>
              <a:spLocks/>
            </p:cNvSpPr>
            <p:nvPr userDrawn="1"/>
          </p:nvSpPr>
          <p:spPr bwMode="auto">
            <a:xfrm>
              <a:off x="7081838" y="496888"/>
              <a:ext cx="57150" cy="66675"/>
            </a:xfrm>
            <a:custGeom>
              <a:avLst/>
              <a:gdLst>
                <a:gd name="T0" fmla="*/ 0 w 56"/>
                <a:gd name="T1" fmla="*/ 2 h 66"/>
                <a:gd name="T2" fmla="*/ 10 w 56"/>
                <a:gd name="T3" fmla="*/ 2 h 66"/>
                <a:gd name="T4" fmla="*/ 10 w 56"/>
                <a:gd name="T5" fmla="*/ 13 h 66"/>
                <a:gd name="T6" fmla="*/ 32 w 56"/>
                <a:gd name="T7" fmla="*/ 0 h 66"/>
                <a:gd name="T8" fmla="*/ 56 w 56"/>
                <a:gd name="T9" fmla="*/ 26 h 66"/>
                <a:gd name="T10" fmla="*/ 56 w 56"/>
                <a:gd name="T11" fmla="*/ 66 h 66"/>
                <a:gd name="T12" fmla="*/ 47 w 56"/>
                <a:gd name="T13" fmla="*/ 66 h 66"/>
                <a:gd name="T14" fmla="*/ 47 w 56"/>
                <a:gd name="T15" fmla="*/ 29 h 66"/>
                <a:gd name="T16" fmla="*/ 29 w 56"/>
                <a:gd name="T17" fmla="*/ 9 h 66"/>
                <a:gd name="T18" fmla="*/ 10 w 56"/>
                <a:gd name="T19" fmla="*/ 29 h 66"/>
                <a:gd name="T20" fmla="*/ 10 w 56"/>
                <a:gd name="T21" fmla="*/ 66 h 66"/>
                <a:gd name="T22" fmla="*/ 0 w 56"/>
                <a:gd name="T23" fmla="*/ 66 h 66"/>
                <a:gd name="T24" fmla="*/ 0 w 56"/>
                <a:gd name="T25"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6">
                  <a:moveTo>
                    <a:pt x="0" y="2"/>
                  </a:moveTo>
                  <a:cubicBezTo>
                    <a:pt x="10" y="2"/>
                    <a:pt x="10" y="2"/>
                    <a:pt x="10" y="2"/>
                  </a:cubicBezTo>
                  <a:cubicBezTo>
                    <a:pt x="10" y="13"/>
                    <a:pt x="10" y="13"/>
                    <a:pt x="10" y="13"/>
                  </a:cubicBezTo>
                  <a:cubicBezTo>
                    <a:pt x="14" y="6"/>
                    <a:pt x="21" y="0"/>
                    <a:pt x="32" y="0"/>
                  </a:cubicBezTo>
                  <a:cubicBezTo>
                    <a:pt x="47" y="0"/>
                    <a:pt x="56" y="11"/>
                    <a:pt x="56" y="26"/>
                  </a:cubicBezTo>
                  <a:cubicBezTo>
                    <a:pt x="56" y="66"/>
                    <a:pt x="56" y="66"/>
                    <a:pt x="56" y="66"/>
                  </a:cubicBezTo>
                  <a:cubicBezTo>
                    <a:pt x="47" y="66"/>
                    <a:pt x="47" y="66"/>
                    <a:pt x="47" y="66"/>
                  </a:cubicBezTo>
                  <a:cubicBezTo>
                    <a:pt x="47" y="29"/>
                    <a:pt x="47" y="29"/>
                    <a:pt x="47" y="29"/>
                  </a:cubicBezTo>
                  <a:cubicBezTo>
                    <a:pt x="47" y="17"/>
                    <a:pt x="40" y="9"/>
                    <a:pt x="29" y="9"/>
                  </a:cubicBezTo>
                  <a:cubicBezTo>
                    <a:pt x="18" y="9"/>
                    <a:pt x="10" y="17"/>
                    <a:pt x="10" y="29"/>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17" name="Freeform 25">
              <a:extLst>
                <a:ext uri="{FF2B5EF4-FFF2-40B4-BE49-F238E27FC236}">
                  <a16:creationId xmlns:a16="http://schemas.microsoft.com/office/drawing/2014/main" id="{4DAC0698-3AE4-4731-BF84-D84C45F04EF7}"/>
                </a:ext>
              </a:extLst>
            </p:cNvPr>
            <p:cNvSpPr>
              <a:spLocks/>
            </p:cNvSpPr>
            <p:nvPr userDrawn="1"/>
          </p:nvSpPr>
          <p:spPr bwMode="auto">
            <a:xfrm>
              <a:off x="7156450" y="496888"/>
              <a:ext cx="58738" cy="66675"/>
            </a:xfrm>
            <a:custGeom>
              <a:avLst/>
              <a:gdLst>
                <a:gd name="T0" fmla="*/ 0 w 59"/>
                <a:gd name="T1" fmla="*/ 34 h 67"/>
                <a:gd name="T2" fmla="*/ 0 w 59"/>
                <a:gd name="T3" fmla="*/ 34 h 67"/>
                <a:gd name="T4" fmla="*/ 33 w 59"/>
                <a:gd name="T5" fmla="*/ 0 h 67"/>
                <a:gd name="T6" fmla="*/ 59 w 59"/>
                <a:gd name="T7" fmla="*/ 12 h 67"/>
                <a:gd name="T8" fmla="*/ 53 w 59"/>
                <a:gd name="T9" fmla="*/ 19 h 67"/>
                <a:gd name="T10" fmla="*/ 33 w 59"/>
                <a:gd name="T11" fmla="*/ 9 h 67"/>
                <a:gd name="T12" fmla="*/ 10 w 59"/>
                <a:gd name="T13" fmla="*/ 34 h 67"/>
                <a:gd name="T14" fmla="*/ 10 w 59"/>
                <a:gd name="T15" fmla="*/ 34 h 67"/>
                <a:gd name="T16" fmla="*/ 34 w 59"/>
                <a:gd name="T17" fmla="*/ 59 h 67"/>
                <a:gd name="T18" fmla="*/ 53 w 59"/>
                <a:gd name="T19" fmla="*/ 49 h 67"/>
                <a:gd name="T20" fmla="*/ 59 w 59"/>
                <a:gd name="T21" fmla="*/ 55 h 67"/>
                <a:gd name="T22" fmla="*/ 33 w 59"/>
                <a:gd name="T23" fmla="*/ 67 h 67"/>
                <a:gd name="T24" fmla="*/ 0 w 59"/>
                <a:gd name="T25"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7">
                  <a:moveTo>
                    <a:pt x="0" y="34"/>
                  </a:moveTo>
                  <a:cubicBezTo>
                    <a:pt x="0" y="34"/>
                    <a:pt x="0" y="34"/>
                    <a:pt x="0" y="34"/>
                  </a:cubicBezTo>
                  <a:cubicBezTo>
                    <a:pt x="0" y="16"/>
                    <a:pt x="14" y="0"/>
                    <a:pt x="33" y="0"/>
                  </a:cubicBezTo>
                  <a:cubicBezTo>
                    <a:pt x="45" y="0"/>
                    <a:pt x="53" y="6"/>
                    <a:pt x="59" y="12"/>
                  </a:cubicBezTo>
                  <a:cubicBezTo>
                    <a:pt x="53" y="19"/>
                    <a:pt x="53" y="19"/>
                    <a:pt x="53" y="19"/>
                  </a:cubicBezTo>
                  <a:cubicBezTo>
                    <a:pt x="47" y="13"/>
                    <a:pt x="42" y="9"/>
                    <a:pt x="33" y="9"/>
                  </a:cubicBezTo>
                  <a:cubicBezTo>
                    <a:pt x="20" y="9"/>
                    <a:pt x="10" y="20"/>
                    <a:pt x="10" y="34"/>
                  </a:cubicBezTo>
                  <a:cubicBezTo>
                    <a:pt x="10" y="34"/>
                    <a:pt x="10" y="34"/>
                    <a:pt x="10" y="34"/>
                  </a:cubicBezTo>
                  <a:cubicBezTo>
                    <a:pt x="10" y="48"/>
                    <a:pt x="20" y="59"/>
                    <a:pt x="34" y="59"/>
                  </a:cubicBezTo>
                  <a:cubicBezTo>
                    <a:pt x="42" y="59"/>
                    <a:pt x="48" y="55"/>
                    <a:pt x="53" y="49"/>
                  </a:cubicBezTo>
                  <a:cubicBezTo>
                    <a:pt x="59" y="55"/>
                    <a:pt x="59" y="55"/>
                    <a:pt x="59" y="55"/>
                  </a:cubicBezTo>
                  <a:cubicBezTo>
                    <a:pt x="53" y="62"/>
                    <a:pt x="45" y="67"/>
                    <a:pt x="33" y="67"/>
                  </a:cubicBezTo>
                  <a:cubicBezTo>
                    <a:pt x="14" y="67"/>
                    <a:pt x="0" y="52"/>
                    <a:pt x="0" y="34"/>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18" name="Freeform 26">
              <a:extLst>
                <a:ext uri="{FF2B5EF4-FFF2-40B4-BE49-F238E27FC236}">
                  <a16:creationId xmlns:a16="http://schemas.microsoft.com/office/drawing/2014/main" id="{2899A12F-004C-4035-8D9A-475899DA920C}"/>
                </a:ext>
              </a:extLst>
            </p:cNvPr>
            <p:cNvSpPr>
              <a:spLocks/>
            </p:cNvSpPr>
            <p:nvPr userDrawn="1"/>
          </p:nvSpPr>
          <p:spPr bwMode="auto">
            <a:xfrm>
              <a:off x="7234238" y="471488"/>
              <a:ext cx="55563" cy="92075"/>
            </a:xfrm>
            <a:custGeom>
              <a:avLst/>
              <a:gdLst>
                <a:gd name="T0" fmla="*/ 0 w 56"/>
                <a:gd name="T1" fmla="*/ 0 h 91"/>
                <a:gd name="T2" fmla="*/ 9 w 56"/>
                <a:gd name="T3" fmla="*/ 0 h 91"/>
                <a:gd name="T4" fmla="*/ 9 w 56"/>
                <a:gd name="T5" fmla="*/ 38 h 91"/>
                <a:gd name="T6" fmla="*/ 31 w 56"/>
                <a:gd name="T7" fmla="*/ 25 h 91"/>
                <a:gd name="T8" fmla="*/ 56 w 56"/>
                <a:gd name="T9" fmla="*/ 51 h 91"/>
                <a:gd name="T10" fmla="*/ 56 w 56"/>
                <a:gd name="T11" fmla="*/ 91 h 91"/>
                <a:gd name="T12" fmla="*/ 46 w 56"/>
                <a:gd name="T13" fmla="*/ 91 h 91"/>
                <a:gd name="T14" fmla="*/ 46 w 56"/>
                <a:gd name="T15" fmla="*/ 54 h 91"/>
                <a:gd name="T16" fmla="*/ 28 w 56"/>
                <a:gd name="T17" fmla="*/ 34 h 91"/>
                <a:gd name="T18" fmla="*/ 9 w 56"/>
                <a:gd name="T19" fmla="*/ 54 h 91"/>
                <a:gd name="T20" fmla="*/ 9 w 56"/>
                <a:gd name="T21" fmla="*/ 91 h 91"/>
                <a:gd name="T22" fmla="*/ 0 w 56"/>
                <a:gd name="T23" fmla="*/ 91 h 91"/>
                <a:gd name="T24" fmla="*/ 0 w 5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
                  <a:moveTo>
                    <a:pt x="0" y="0"/>
                  </a:moveTo>
                  <a:cubicBezTo>
                    <a:pt x="9" y="0"/>
                    <a:pt x="9" y="0"/>
                    <a:pt x="9" y="0"/>
                  </a:cubicBezTo>
                  <a:cubicBezTo>
                    <a:pt x="9" y="38"/>
                    <a:pt x="9" y="38"/>
                    <a:pt x="9" y="38"/>
                  </a:cubicBezTo>
                  <a:cubicBezTo>
                    <a:pt x="13" y="31"/>
                    <a:pt x="20" y="25"/>
                    <a:pt x="31" y="25"/>
                  </a:cubicBezTo>
                  <a:cubicBezTo>
                    <a:pt x="47" y="25"/>
                    <a:pt x="56" y="36"/>
                    <a:pt x="56" y="51"/>
                  </a:cubicBezTo>
                  <a:cubicBezTo>
                    <a:pt x="56" y="91"/>
                    <a:pt x="56" y="91"/>
                    <a:pt x="56" y="91"/>
                  </a:cubicBezTo>
                  <a:cubicBezTo>
                    <a:pt x="46" y="91"/>
                    <a:pt x="46" y="91"/>
                    <a:pt x="46" y="91"/>
                  </a:cubicBezTo>
                  <a:cubicBezTo>
                    <a:pt x="46" y="54"/>
                    <a:pt x="46" y="54"/>
                    <a:pt x="46" y="54"/>
                  </a:cubicBezTo>
                  <a:cubicBezTo>
                    <a:pt x="46" y="42"/>
                    <a:pt x="40" y="34"/>
                    <a:pt x="28" y="34"/>
                  </a:cubicBezTo>
                  <a:cubicBezTo>
                    <a:pt x="17" y="34"/>
                    <a:pt x="9" y="42"/>
                    <a:pt x="9" y="54"/>
                  </a:cubicBezTo>
                  <a:cubicBezTo>
                    <a:pt x="9" y="91"/>
                    <a:pt x="9" y="91"/>
                    <a:pt x="9" y="91"/>
                  </a:cubicBezTo>
                  <a:cubicBezTo>
                    <a:pt x="0" y="91"/>
                    <a:pt x="0" y="91"/>
                    <a:pt x="0" y="91"/>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19" name="Freeform 27">
              <a:extLst>
                <a:ext uri="{FF2B5EF4-FFF2-40B4-BE49-F238E27FC236}">
                  <a16:creationId xmlns:a16="http://schemas.microsoft.com/office/drawing/2014/main" id="{95CADB6B-5ACA-4CE3-8FA2-FCCC29F7AB02}"/>
                </a:ext>
              </a:extLst>
            </p:cNvPr>
            <p:cNvSpPr>
              <a:spLocks/>
            </p:cNvSpPr>
            <p:nvPr userDrawn="1"/>
          </p:nvSpPr>
          <p:spPr bwMode="auto">
            <a:xfrm>
              <a:off x="7310438" y="496888"/>
              <a:ext cx="98425" cy="66675"/>
            </a:xfrm>
            <a:custGeom>
              <a:avLst/>
              <a:gdLst>
                <a:gd name="T0" fmla="*/ 0 w 98"/>
                <a:gd name="T1" fmla="*/ 2 h 66"/>
                <a:gd name="T2" fmla="*/ 10 w 98"/>
                <a:gd name="T3" fmla="*/ 2 h 66"/>
                <a:gd name="T4" fmla="*/ 10 w 98"/>
                <a:gd name="T5" fmla="*/ 13 h 66"/>
                <a:gd name="T6" fmla="*/ 31 w 98"/>
                <a:gd name="T7" fmla="*/ 0 h 66"/>
                <a:gd name="T8" fmla="*/ 51 w 98"/>
                <a:gd name="T9" fmla="*/ 13 h 66"/>
                <a:gd name="T10" fmla="*/ 74 w 98"/>
                <a:gd name="T11" fmla="*/ 0 h 66"/>
                <a:gd name="T12" fmla="*/ 98 w 98"/>
                <a:gd name="T13" fmla="*/ 26 h 66"/>
                <a:gd name="T14" fmla="*/ 98 w 98"/>
                <a:gd name="T15" fmla="*/ 66 h 66"/>
                <a:gd name="T16" fmla="*/ 88 w 98"/>
                <a:gd name="T17" fmla="*/ 66 h 66"/>
                <a:gd name="T18" fmla="*/ 88 w 98"/>
                <a:gd name="T19" fmla="*/ 29 h 66"/>
                <a:gd name="T20" fmla="*/ 72 w 98"/>
                <a:gd name="T21" fmla="*/ 9 h 66"/>
                <a:gd name="T22" fmla="*/ 54 w 98"/>
                <a:gd name="T23" fmla="*/ 29 h 66"/>
                <a:gd name="T24" fmla="*/ 54 w 98"/>
                <a:gd name="T25" fmla="*/ 66 h 66"/>
                <a:gd name="T26" fmla="*/ 44 w 98"/>
                <a:gd name="T27" fmla="*/ 66 h 66"/>
                <a:gd name="T28" fmla="*/ 44 w 98"/>
                <a:gd name="T29" fmla="*/ 28 h 66"/>
                <a:gd name="T30" fmla="*/ 28 w 98"/>
                <a:gd name="T31" fmla="*/ 9 h 66"/>
                <a:gd name="T32" fmla="*/ 10 w 98"/>
                <a:gd name="T33" fmla="*/ 29 h 66"/>
                <a:gd name="T34" fmla="*/ 10 w 98"/>
                <a:gd name="T35" fmla="*/ 66 h 66"/>
                <a:gd name="T36" fmla="*/ 0 w 98"/>
                <a:gd name="T37" fmla="*/ 66 h 66"/>
                <a:gd name="T38" fmla="*/ 0 w 98"/>
                <a:gd name="T3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66">
                  <a:moveTo>
                    <a:pt x="0" y="2"/>
                  </a:moveTo>
                  <a:cubicBezTo>
                    <a:pt x="10" y="2"/>
                    <a:pt x="10" y="2"/>
                    <a:pt x="10" y="2"/>
                  </a:cubicBezTo>
                  <a:cubicBezTo>
                    <a:pt x="10" y="13"/>
                    <a:pt x="10" y="13"/>
                    <a:pt x="10" y="13"/>
                  </a:cubicBezTo>
                  <a:cubicBezTo>
                    <a:pt x="14" y="6"/>
                    <a:pt x="20" y="0"/>
                    <a:pt x="31" y="0"/>
                  </a:cubicBezTo>
                  <a:cubicBezTo>
                    <a:pt x="41" y="0"/>
                    <a:pt x="48" y="6"/>
                    <a:pt x="51" y="13"/>
                  </a:cubicBezTo>
                  <a:cubicBezTo>
                    <a:pt x="56" y="6"/>
                    <a:pt x="63" y="0"/>
                    <a:pt x="74" y="0"/>
                  </a:cubicBezTo>
                  <a:cubicBezTo>
                    <a:pt x="89" y="0"/>
                    <a:pt x="98" y="10"/>
                    <a:pt x="98" y="26"/>
                  </a:cubicBezTo>
                  <a:cubicBezTo>
                    <a:pt x="98" y="66"/>
                    <a:pt x="98" y="66"/>
                    <a:pt x="98" y="66"/>
                  </a:cubicBezTo>
                  <a:cubicBezTo>
                    <a:pt x="88" y="66"/>
                    <a:pt x="88" y="66"/>
                    <a:pt x="88" y="66"/>
                  </a:cubicBezTo>
                  <a:cubicBezTo>
                    <a:pt x="88" y="29"/>
                    <a:pt x="88" y="29"/>
                    <a:pt x="88" y="29"/>
                  </a:cubicBezTo>
                  <a:cubicBezTo>
                    <a:pt x="88" y="16"/>
                    <a:pt x="82" y="9"/>
                    <a:pt x="72" y="9"/>
                  </a:cubicBezTo>
                  <a:cubicBezTo>
                    <a:pt x="62" y="9"/>
                    <a:pt x="54" y="16"/>
                    <a:pt x="54" y="29"/>
                  </a:cubicBezTo>
                  <a:cubicBezTo>
                    <a:pt x="54" y="66"/>
                    <a:pt x="54" y="66"/>
                    <a:pt x="54" y="66"/>
                  </a:cubicBezTo>
                  <a:cubicBezTo>
                    <a:pt x="44" y="66"/>
                    <a:pt x="44" y="66"/>
                    <a:pt x="44" y="66"/>
                  </a:cubicBezTo>
                  <a:cubicBezTo>
                    <a:pt x="44" y="28"/>
                    <a:pt x="44" y="28"/>
                    <a:pt x="44" y="28"/>
                  </a:cubicBezTo>
                  <a:cubicBezTo>
                    <a:pt x="44" y="16"/>
                    <a:pt x="38" y="9"/>
                    <a:pt x="28" y="9"/>
                  </a:cubicBezTo>
                  <a:cubicBezTo>
                    <a:pt x="18" y="9"/>
                    <a:pt x="10" y="18"/>
                    <a:pt x="10" y="29"/>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20" name="Freeform 28">
              <a:extLst>
                <a:ext uri="{FF2B5EF4-FFF2-40B4-BE49-F238E27FC236}">
                  <a16:creationId xmlns:a16="http://schemas.microsoft.com/office/drawing/2014/main" id="{2F48AD20-B38A-4414-9AD0-C8CBA7CE2CAA}"/>
                </a:ext>
              </a:extLst>
            </p:cNvPr>
            <p:cNvSpPr>
              <a:spLocks noEditPoints="1"/>
            </p:cNvSpPr>
            <p:nvPr userDrawn="1"/>
          </p:nvSpPr>
          <p:spPr bwMode="auto">
            <a:xfrm>
              <a:off x="7426325" y="496888"/>
              <a:ext cx="55563" cy="66675"/>
            </a:xfrm>
            <a:custGeom>
              <a:avLst/>
              <a:gdLst>
                <a:gd name="T0" fmla="*/ 0 w 56"/>
                <a:gd name="T1" fmla="*/ 46 h 66"/>
                <a:gd name="T2" fmla="*/ 0 w 56"/>
                <a:gd name="T3" fmla="*/ 46 h 66"/>
                <a:gd name="T4" fmla="*/ 27 w 56"/>
                <a:gd name="T5" fmla="*/ 25 h 66"/>
                <a:gd name="T6" fmla="*/ 47 w 56"/>
                <a:gd name="T7" fmla="*/ 28 h 66"/>
                <a:gd name="T8" fmla="*/ 47 w 56"/>
                <a:gd name="T9" fmla="*/ 26 h 66"/>
                <a:gd name="T10" fmla="*/ 28 w 56"/>
                <a:gd name="T11" fmla="*/ 9 h 66"/>
                <a:gd name="T12" fmla="*/ 9 w 56"/>
                <a:gd name="T13" fmla="*/ 13 h 66"/>
                <a:gd name="T14" fmla="*/ 6 w 56"/>
                <a:gd name="T15" fmla="*/ 5 h 66"/>
                <a:gd name="T16" fmla="*/ 29 w 56"/>
                <a:gd name="T17" fmla="*/ 0 h 66"/>
                <a:gd name="T18" fmla="*/ 50 w 56"/>
                <a:gd name="T19" fmla="*/ 7 h 66"/>
                <a:gd name="T20" fmla="*/ 56 w 56"/>
                <a:gd name="T21" fmla="*/ 26 h 66"/>
                <a:gd name="T22" fmla="*/ 56 w 56"/>
                <a:gd name="T23" fmla="*/ 65 h 66"/>
                <a:gd name="T24" fmla="*/ 47 w 56"/>
                <a:gd name="T25" fmla="*/ 65 h 66"/>
                <a:gd name="T26" fmla="*/ 47 w 56"/>
                <a:gd name="T27" fmla="*/ 55 h 66"/>
                <a:gd name="T28" fmla="*/ 24 w 56"/>
                <a:gd name="T29" fmla="*/ 66 h 66"/>
                <a:gd name="T30" fmla="*/ 0 w 56"/>
                <a:gd name="T31" fmla="*/ 46 h 66"/>
                <a:gd name="T32" fmla="*/ 47 w 56"/>
                <a:gd name="T33" fmla="*/ 41 h 66"/>
                <a:gd name="T34" fmla="*/ 47 w 56"/>
                <a:gd name="T35" fmla="*/ 35 h 66"/>
                <a:gd name="T36" fmla="*/ 28 w 56"/>
                <a:gd name="T37" fmla="*/ 33 h 66"/>
                <a:gd name="T38" fmla="*/ 10 w 56"/>
                <a:gd name="T39" fmla="*/ 46 h 66"/>
                <a:gd name="T40" fmla="*/ 10 w 56"/>
                <a:gd name="T41" fmla="*/ 46 h 66"/>
                <a:gd name="T42" fmla="*/ 26 w 56"/>
                <a:gd name="T43" fmla="*/ 59 h 66"/>
                <a:gd name="T44" fmla="*/ 47 w 56"/>
                <a:gd name="T45"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0" y="46"/>
                  </a:moveTo>
                  <a:cubicBezTo>
                    <a:pt x="0" y="46"/>
                    <a:pt x="0" y="46"/>
                    <a:pt x="0" y="46"/>
                  </a:cubicBezTo>
                  <a:cubicBezTo>
                    <a:pt x="0" y="32"/>
                    <a:pt x="11" y="25"/>
                    <a:pt x="27" y="25"/>
                  </a:cubicBezTo>
                  <a:cubicBezTo>
                    <a:pt x="36" y="25"/>
                    <a:pt x="41" y="26"/>
                    <a:pt x="47" y="28"/>
                  </a:cubicBezTo>
                  <a:cubicBezTo>
                    <a:pt x="47" y="26"/>
                    <a:pt x="47" y="26"/>
                    <a:pt x="47" y="26"/>
                  </a:cubicBezTo>
                  <a:cubicBezTo>
                    <a:pt x="47" y="14"/>
                    <a:pt x="40" y="9"/>
                    <a:pt x="28" y="9"/>
                  </a:cubicBezTo>
                  <a:cubicBezTo>
                    <a:pt x="20" y="9"/>
                    <a:pt x="15" y="10"/>
                    <a:pt x="9" y="13"/>
                  </a:cubicBezTo>
                  <a:cubicBezTo>
                    <a:pt x="6" y="5"/>
                    <a:pt x="6" y="5"/>
                    <a:pt x="6" y="5"/>
                  </a:cubicBezTo>
                  <a:cubicBezTo>
                    <a:pt x="13" y="2"/>
                    <a:pt x="20" y="0"/>
                    <a:pt x="29" y="0"/>
                  </a:cubicBezTo>
                  <a:cubicBezTo>
                    <a:pt x="38" y="0"/>
                    <a:pt x="45" y="2"/>
                    <a:pt x="50" y="7"/>
                  </a:cubicBezTo>
                  <a:cubicBezTo>
                    <a:pt x="54" y="11"/>
                    <a:pt x="56" y="18"/>
                    <a:pt x="56" y="26"/>
                  </a:cubicBezTo>
                  <a:cubicBezTo>
                    <a:pt x="56" y="65"/>
                    <a:pt x="56" y="65"/>
                    <a:pt x="56" y="65"/>
                  </a:cubicBezTo>
                  <a:cubicBezTo>
                    <a:pt x="47" y="65"/>
                    <a:pt x="47" y="65"/>
                    <a:pt x="47" y="65"/>
                  </a:cubicBezTo>
                  <a:cubicBezTo>
                    <a:pt x="47" y="55"/>
                    <a:pt x="47" y="55"/>
                    <a:pt x="47" y="55"/>
                  </a:cubicBezTo>
                  <a:cubicBezTo>
                    <a:pt x="43" y="61"/>
                    <a:pt x="35" y="66"/>
                    <a:pt x="24" y="66"/>
                  </a:cubicBezTo>
                  <a:cubicBezTo>
                    <a:pt x="12" y="66"/>
                    <a:pt x="0" y="60"/>
                    <a:pt x="0" y="46"/>
                  </a:cubicBezTo>
                  <a:moveTo>
                    <a:pt x="47" y="41"/>
                  </a:moveTo>
                  <a:cubicBezTo>
                    <a:pt x="47" y="35"/>
                    <a:pt x="47" y="35"/>
                    <a:pt x="47" y="35"/>
                  </a:cubicBezTo>
                  <a:cubicBezTo>
                    <a:pt x="42" y="34"/>
                    <a:pt x="36" y="33"/>
                    <a:pt x="28" y="33"/>
                  </a:cubicBezTo>
                  <a:cubicBezTo>
                    <a:pt x="17" y="33"/>
                    <a:pt x="10" y="38"/>
                    <a:pt x="10" y="46"/>
                  </a:cubicBezTo>
                  <a:cubicBezTo>
                    <a:pt x="10" y="46"/>
                    <a:pt x="10" y="46"/>
                    <a:pt x="10" y="46"/>
                  </a:cubicBezTo>
                  <a:cubicBezTo>
                    <a:pt x="10" y="54"/>
                    <a:pt x="17" y="59"/>
                    <a:pt x="26" y="59"/>
                  </a:cubicBezTo>
                  <a:cubicBezTo>
                    <a:pt x="38" y="59"/>
                    <a:pt x="47" y="52"/>
                    <a:pt x="47" y="41"/>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21" name="Freeform 29">
              <a:extLst>
                <a:ext uri="{FF2B5EF4-FFF2-40B4-BE49-F238E27FC236}">
                  <a16:creationId xmlns:a16="http://schemas.microsoft.com/office/drawing/2014/main" id="{4CD82335-C9A8-47B5-8E98-F9D4781BEAA0}"/>
                </a:ext>
              </a:extLst>
            </p:cNvPr>
            <p:cNvSpPr>
              <a:spLocks/>
            </p:cNvSpPr>
            <p:nvPr userDrawn="1"/>
          </p:nvSpPr>
          <p:spPr bwMode="auto">
            <a:xfrm>
              <a:off x="7504113" y="496888"/>
              <a:ext cx="36513" cy="66675"/>
            </a:xfrm>
            <a:custGeom>
              <a:avLst/>
              <a:gdLst>
                <a:gd name="T0" fmla="*/ 0 w 36"/>
                <a:gd name="T1" fmla="*/ 2 h 66"/>
                <a:gd name="T2" fmla="*/ 10 w 36"/>
                <a:gd name="T3" fmla="*/ 2 h 66"/>
                <a:gd name="T4" fmla="*/ 10 w 36"/>
                <a:gd name="T5" fmla="*/ 19 h 66"/>
                <a:gd name="T6" fmla="*/ 36 w 36"/>
                <a:gd name="T7" fmla="*/ 1 h 66"/>
                <a:gd name="T8" fmla="*/ 36 w 36"/>
                <a:gd name="T9" fmla="*/ 11 h 66"/>
                <a:gd name="T10" fmla="*/ 35 w 36"/>
                <a:gd name="T11" fmla="*/ 11 h 66"/>
                <a:gd name="T12" fmla="*/ 10 w 36"/>
                <a:gd name="T13" fmla="*/ 40 h 66"/>
                <a:gd name="T14" fmla="*/ 10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10" y="2"/>
                    <a:pt x="10" y="2"/>
                    <a:pt x="10" y="2"/>
                  </a:cubicBezTo>
                  <a:cubicBezTo>
                    <a:pt x="10" y="19"/>
                    <a:pt x="10" y="19"/>
                    <a:pt x="10" y="19"/>
                  </a:cubicBezTo>
                  <a:cubicBezTo>
                    <a:pt x="14" y="8"/>
                    <a:pt x="24" y="0"/>
                    <a:pt x="36" y="1"/>
                  </a:cubicBezTo>
                  <a:cubicBezTo>
                    <a:pt x="36" y="11"/>
                    <a:pt x="36" y="11"/>
                    <a:pt x="36" y="11"/>
                  </a:cubicBezTo>
                  <a:cubicBezTo>
                    <a:pt x="35" y="11"/>
                    <a:pt x="35" y="11"/>
                    <a:pt x="35" y="11"/>
                  </a:cubicBezTo>
                  <a:cubicBezTo>
                    <a:pt x="21" y="11"/>
                    <a:pt x="10" y="21"/>
                    <a:pt x="10" y="40"/>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22" name="Freeform 30">
              <a:extLst>
                <a:ext uri="{FF2B5EF4-FFF2-40B4-BE49-F238E27FC236}">
                  <a16:creationId xmlns:a16="http://schemas.microsoft.com/office/drawing/2014/main" id="{4B623F59-18E0-4A66-B0D9-F52A55E464CD}"/>
                </a:ext>
              </a:extLst>
            </p:cNvPr>
            <p:cNvSpPr>
              <a:spLocks/>
            </p:cNvSpPr>
            <p:nvPr userDrawn="1"/>
          </p:nvSpPr>
          <p:spPr bwMode="auto">
            <a:xfrm>
              <a:off x="7556500" y="471488"/>
              <a:ext cx="57150" cy="92075"/>
            </a:xfrm>
            <a:custGeom>
              <a:avLst/>
              <a:gdLst>
                <a:gd name="T0" fmla="*/ 0 w 36"/>
                <a:gd name="T1" fmla="*/ 0 h 58"/>
                <a:gd name="T2" fmla="*/ 6 w 36"/>
                <a:gd name="T3" fmla="*/ 0 h 58"/>
                <a:gd name="T4" fmla="*/ 6 w 36"/>
                <a:gd name="T5" fmla="*/ 40 h 58"/>
                <a:gd name="T6" fmla="*/ 28 w 36"/>
                <a:gd name="T7" fmla="*/ 17 h 58"/>
                <a:gd name="T8" fmla="*/ 36 w 36"/>
                <a:gd name="T9" fmla="*/ 17 h 58"/>
                <a:gd name="T10" fmla="*/ 18 w 36"/>
                <a:gd name="T11" fmla="*/ 34 h 58"/>
                <a:gd name="T12" fmla="*/ 36 w 36"/>
                <a:gd name="T13" fmla="*/ 58 h 58"/>
                <a:gd name="T14" fmla="*/ 29 w 36"/>
                <a:gd name="T15" fmla="*/ 58 h 58"/>
                <a:gd name="T16" fmla="*/ 14 w 36"/>
                <a:gd name="T17" fmla="*/ 39 h 58"/>
                <a:gd name="T18" fmla="*/ 6 w 36"/>
                <a:gd name="T19" fmla="*/ 47 h 58"/>
                <a:gd name="T20" fmla="*/ 6 w 36"/>
                <a:gd name="T21" fmla="*/ 58 h 58"/>
                <a:gd name="T22" fmla="*/ 0 w 36"/>
                <a:gd name="T23" fmla="*/ 58 h 58"/>
                <a:gd name="T24" fmla="*/ 0 w 36"/>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8">
                  <a:moveTo>
                    <a:pt x="0" y="0"/>
                  </a:moveTo>
                  <a:lnTo>
                    <a:pt x="6" y="0"/>
                  </a:lnTo>
                  <a:lnTo>
                    <a:pt x="6" y="40"/>
                  </a:lnTo>
                  <a:lnTo>
                    <a:pt x="28" y="17"/>
                  </a:lnTo>
                  <a:lnTo>
                    <a:pt x="36" y="17"/>
                  </a:lnTo>
                  <a:lnTo>
                    <a:pt x="18" y="34"/>
                  </a:lnTo>
                  <a:lnTo>
                    <a:pt x="36" y="58"/>
                  </a:lnTo>
                  <a:lnTo>
                    <a:pt x="29" y="58"/>
                  </a:lnTo>
                  <a:lnTo>
                    <a:pt x="14" y="39"/>
                  </a:lnTo>
                  <a:lnTo>
                    <a:pt x="6" y="47"/>
                  </a:lnTo>
                  <a:lnTo>
                    <a:pt x="6" y="58"/>
                  </a:lnTo>
                  <a:lnTo>
                    <a:pt x="0" y="58"/>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23" name="Freeform 31">
              <a:extLst>
                <a:ext uri="{FF2B5EF4-FFF2-40B4-BE49-F238E27FC236}">
                  <a16:creationId xmlns:a16="http://schemas.microsoft.com/office/drawing/2014/main" id="{2386A3AA-7FDA-47D1-B60F-DBF4BDE094D8}"/>
                </a:ext>
              </a:extLst>
            </p:cNvPr>
            <p:cNvSpPr>
              <a:spLocks noEditPoints="1"/>
            </p:cNvSpPr>
            <p:nvPr userDrawn="1"/>
          </p:nvSpPr>
          <p:spPr bwMode="auto">
            <a:xfrm>
              <a:off x="7667625" y="473075"/>
              <a:ext cx="11113" cy="90487"/>
            </a:xfrm>
            <a:custGeom>
              <a:avLst/>
              <a:gdLst>
                <a:gd name="T0" fmla="*/ 0 w 7"/>
                <a:gd name="T1" fmla="*/ 0 h 57"/>
                <a:gd name="T2" fmla="*/ 7 w 7"/>
                <a:gd name="T3" fmla="*/ 0 h 57"/>
                <a:gd name="T4" fmla="*/ 7 w 7"/>
                <a:gd name="T5" fmla="*/ 7 h 57"/>
                <a:gd name="T6" fmla="*/ 0 w 7"/>
                <a:gd name="T7" fmla="*/ 7 h 57"/>
                <a:gd name="T8" fmla="*/ 0 w 7"/>
                <a:gd name="T9" fmla="*/ 0 h 57"/>
                <a:gd name="T10" fmla="*/ 0 w 7"/>
                <a:gd name="T11" fmla="*/ 16 h 57"/>
                <a:gd name="T12" fmla="*/ 7 w 7"/>
                <a:gd name="T13" fmla="*/ 16 h 57"/>
                <a:gd name="T14" fmla="*/ 7 w 7"/>
                <a:gd name="T15" fmla="*/ 57 h 57"/>
                <a:gd name="T16" fmla="*/ 0 w 7"/>
                <a:gd name="T17" fmla="*/ 57 h 57"/>
                <a:gd name="T18" fmla="*/ 0 w 7"/>
                <a:gd name="T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7">
                  <a:moveTo>
                    <a:pt x="0" y="0"/>
                  </a:moveTo>
                  <a:lnTo>
                    <a:pt x="7" y="0"/>
                  </a:lnTo>
                  <a:lnTo>
                    <a:pt x="7" y="7"/>
                  </a:lnTo>
                  <a:lnTo>
                    <a:pt x="0" y="7"/>
                  </a:lnTo>
                  <a:lnTo>
                    <a:pt x="0" y="0"/>
                  </a:lnTo>
                  <a:close/>
                  <a:moveTo>
                    <a:pt x="0" y="16"/>
                  </a:moveTo>
                  <a:lnTo>
                    <a:pt x="7" y="16"/>
                  </a:lnTo>
                  <a:lnTo>
                    <a:pt x="7" y="57"/>
                  </a:lnTo>
                  <a:lnTo>
                    <a:pt x="0" y="57"/>
                  </a:lnTo>
                  <a:lnTo>
                    <a:pt x="0" y="1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24" name="Freeform 32">
              <a:extLst>
                <a:ext uri="{FF2B5EF4-FFF2-40B4-BE49-F238E27FC236}">
                  <a16:creationId xmlns:a16="http://schemas.microsoft.com/office/drawing/2014/main" id="{20FD47E8-20BA-41D4-99A9-2A7C9F405BBA}"/>
                </a:ext>
              </a:extLst>
            </p:cNvPr>
            <p:cNvSpPr>
              <a:spLocks/>
            </p:cNvSpPr>
            <p:nvPr userDrawn="1"/>
          </p:nvSpPr>
          <p:spPr bwMode="auto">
            <a:xfrm>
              <a:off x="7696200" y="496888"/>
              <a:ext cx="50800" cy="66675"/>
            </a:xfrm>
            <a:custGeom>
              <a:avLst/>
              <a:gdLst>
                <a:gd name="T0" fmla="*/ 0 w 50"/>
                <a:gd name="T1" fmla="*/ 57 h 66"/>
                <a:gd name="T2" fmla="*/ 5 w 50"/>
                <a:gd name="T3" fmla="*/ 50 h 66"/>
                <a:gd name="T4" fmla="*/ 27 w 50"/>
                <a:gd name="T5" fmla="*/ 58 h 66"/>
                <a:gd name="T6" fmla="*/ 41 w 50"/>
                <a:gd name="T7" fmla="*/ 48 h 66"/>
                <a:gd name="T8" fmla="*/ 41 w 50"/>
                <a:gd name="T9" fmla="*/ 48 h 66"/>
                <a:gd name="T10" fmla="*/ 25 w 50"/>
                <a:gd name="T11" fmla="*/ 36 h 66"/>
                <a:gd name="T12" fmla="*/ 3 w 50"/>
                <a:gd name="T13" fmla="*/ 18 h 66"/>
                <a:gd name="T14" fmla="*/ 3 w 50"/>
                <a:gd name="T15" fmla="*/ 18 h 66"/>
                <a:gd name="T16" fmla="*/ 25 w 50"/>
                <a:gd name="T17" fmla="*/ 0 h 66"/>
                <a:gd name="T18" fmla="*/ 48 w 50"/>
                <a:gd name="T19" fmla="*/ 7 h 66"/>
                <a:gd name="T20" fmla="*/ 44 w 50"/>
                <a:gd name="T21" fmla="*/ 14 h 66"/>
                <a:gd name="T22" fmla="*/ 25 w 50"/>
                <a:gd name="T23" fmla="*/ 8 h 66"/>
                <a:gd name="T24" fmla="*/ 13 w 50"/>
                <a:gd name="T25" fmla="*/ 17 h 66"/>
                <a:gd name="T26" fmla="*/ 13 w 50"/>
                <a:gd name="T27" fmla="*/ 17 h 66"/>
                <a:gd name="T28" fmla="*/ 29 w 50"/>
                <a:gd name="T29" fmla="*/ 28 h 66"/>
                <a:gd name="T30" fmla="*/ 50 w 50"/>
                <a:gd name="T31" fmla="*/ 47 h 66"/>
                <a:gd name="T32" fmla="*/ 50 w 50"/>
                <a:gd name="T33" fmla="*/ 47 h 66"/>
                <a:gd name="T34" fmla="*/ 27 w 50"/>
                <a:gd name="T35" fmla="*/ 66 h 66"/>
                <a:gd name="T36" fmla="*/ 0 w 50"/>
                <a:gd name="T3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6">
                  <a:moveTo>
                    <a:pt x="0" y="57"/>
                  </a:moveTo>
                  <a:cubicBezTo>
                    <a:pt x="5" y="50"/>
                    <a:pt x="5" y="50"/>
                    <a:pt x="5" y="50"/>
                  </a:cubicBezTo>
                  <a:cubicBezTo>
                    <a:pt x="12" y="55"/>
                    <a:pt x="20" y="58"/>
                    <a:pt x="27" y="58"/>
                  </a:cubicBezTo>
                  <a:cubicBezTo>
                    <a:pt x="35" y="58"/>
                    <a:pt x="41" y="54"/>
                    <a:pt x="41" y="48"/>
                  </a:cubicBezTo>
                  <a:cubicBezTo>
                    <a:pt x="41" y="48"/>
                    <a:pt x="41" y="48"/>
                    <a:pt x="41" y="48"/>
                  </a:cubicBezTo>
                  <a:cubicBezTo>
                    <a:pt x="41" y="41"/>
                    <a:pt x="33" y="39"/>
                    <a:pt x="25" y="36"/>
                  </a:cubicBezTo>
                  <a:cubicBezTo>
                    <a:pt x="15" y="34"/>
                    <a:pt x="3" y="30"/>
                    <a:pt x="3" y="18"/>
                  </a:cubicBezTo>
                  <a:cubicBezTo>
                    <a:pt x="3" y="18"/>
                    <a:pt x="3" y="18"/>
                    <a:pt x="3" y="18"/>
                  </a:cubicBezTo>
                  <a:cubicBezTo>
                    <a:pt x="3" y="7"/>
                    <a:pt x="13" y="0"/>
                    <a:pt x="25" y="0"/>
                  </a:cubicBezTo>
                  <a:cubicBezTo>
                    <a:pt x="33" y="0"/>
                    <a:pt x="42" y="2"/>
                    <a:pt x="48" y="7"/>
                  </a:cubicBezTo>
                  <a:cubicBezTo>
                    <a:pt x="44" y="14"/>
                    <a:pt x="44" y="14"/>
                    <a:pt x="44" y="14"/>
                  </a:cubicBezTo>
                  <a:cubicBezTo>
                    <a:pt x="38" y="10"/>
                    <a:pt x="31" y="8"/>
                    <a:pt x="25" y="8"/>
                  </a:cubicBezTo>
                  <a:cubicBezTo>
                    <a:pt x="17" y="8"/>
                    <a:pt x="13" y="12"/>
                    <a:pt x="13" y="17"/>
                  </a:cubicBezTo>
                  <a:cubicBezTo>
                    <a:pt x="13" y="17"/>
                    <a:pt x="13" y="17"/>
                    <a:pt x="13" y="17"/>
                  </a:cubicBezTo>
                  <a:cubicBezTo>
                    <a:pt x="13" y="23"/>
                    <a:pt x="21" y="26"/>
                    <a:pt x="29" y="28"/>
                  </a:cubicBezTo>
                  <a:cubicBezTo>
                    <a:pt x="39" y="31"/>
                    <a:pt x="50" y="35"/>
                    <a:pt x="50" y="47"/>
                  </a:cubicBezTo>
                  <a:cubicBezTo>
                    <a:pt x="50" y="47"/>
                    <a:pt x="50" y="47"/>
                    <a:pt x="50" y="47"/>
                  </a:cubicBezTo>
                  <a:cubicBezTo>
                    <a:pt x="50" y="59"/>
                    <a:pt x="40" y="66"/>
                    <a:pt x="27" y="66"/>
                  </a:cubicBezTo>
                  <a:cubicBezTo>
                    <a:pt x="18" y="66"/>
                    <a:pt x="8" y="63"/>
                    <a:pt x="0" y="5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25" name="Freeform 33">
              <a:extLst>
                <a:ext uri="{FF2B5EF4-FFF2-40B4-BE49-F238E27FC236}">
                  <a16:creationId xmlns:a16="http://schemas.microsoft.com/office/drawing/2014/main" id="{09227FDA-83A7-4B88-A46B-5A0F094256FE}"/>
                </a:ext>
              </a:extLst>
            </p:cNvPr>
            <p:cNvSpPr>
              <a:spLocks/>
            </p:cNvSpPr>
            <p:nvPr userDrawn="1"/>
          </p:nvSpPr>
          <p:spPr bwMode="auto">
            <a:xfrm>
              <a:off x="7799388" y="477838"/>
              <a:ext cx="38100" cy="85725"/>
            </a:xfrm>
            <a:custGeom>
              <a:avLst/>
              <a:gdLst>
                <a:gd name="T0" fmla="*/ 9 w 39"/>
                <a:gd name="T1" fmla="*/ 67 h 85"/>
                <a:gd name="T2" fmla="*/ 9 w 39"/>
                <a:gd name="T3" fmla="*/ 28 h 85"/>
                <a:gd name="T4" fmla="*/ 0 w 39"/>
                <a:gd name="T5" fmla="*/ 28 h 85"/>
                <a:gd name="T6" fmla="*/ 0 w 39"/>
                <a:gd name="T7" fmla="*/ 20 h 85"/>
                <a:gd name="T8" fmla="*/ 9 w 39"/>
                <a:gd name="T9" fmla="*/ 20 h 85"/>
                <a:gd name="T10" fmla="*/ 9 w 39"/>
                <a:gd name="T11" fmla="*/ 0 h 85"/>
                <a:gd name="T12" fmla="*/ 19 w 39"/>
                <a:gd name="T13" fmla="*/ 0 h 85"/>
                <a:gd name="T14" fmla="*/ 19 w 39"/>
                <a:gd name="T15" fmla="*/ 20 h 85"/>
                <a:gd name="T16" fmla="*/ 39 w 39"/>
                <a:gd name="T17" fmla="*/ 20 h 85"/>
                <a:gd name="T18" fmla="*/ 39 w 39"/>
                <a:gd name="T19" fmla="*/ 28 h 85"/>
                <a:gd name="T20" fmla="*/ 19 w 39"/>
                <a:gd name="T21" fmla="*/ 28 h 85"/>
                <a:gd name="T22" fmla="*/ 19 w 39"/>
                <a:gd name="T23" fmla="*/ 66 h 85"/>
                <a:gd name="T24" fmla="*/ 29 w 39"/>
                <a:gd name="T25" fmla="*/ 76 h 85"/>
                <a:gd name="T26" fmla="*/ 39 w 39"/>
                <a:gd name="T27" fmla="*/ 74 h 85"/>
                <a:gd name="T28" fmla="*/ 39 w 39"/>
                <a:gd name="T29" fmla="*/ 82 h 85"/>
                <a:gd name="T30" fmla="*/ 27 w 39"/>
                <a:gd name="T31" fmla="*/ 85 h 85"/>
                <a:gd name="T32" fmla="*/ 9 w 39"/>
                <a:gd name="T33"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5">
                  <a:moveTo>
                    <a:pt x="9" y="67"/>
                  </a:moveTo>
                  <a:cubicBezTo>
                    <a:pt x="9" y="28"/>
                    <a:pt x="9" y="28"/>
                    <a:pt x="9" y="28"/>
                  </a:cubicBezTo>
                  <a:cubicBezTo>
                    <a:pt x="0" y="28"/>
                    <a:pt x="0" y="28"/>
                    <a:pt x="0" y="28"/>
                  </a:cubicBezTo>
                  <a:cubicBezTo>
                    <a:pt x="0" y="20"/>
                    <a:pt x="0" y="20"/>
                    <a:pt x="0" y="20"/>
                  </a:cubicBezTo>
                  <a:cubicBezTo>
                    <a:pt x="9" y="20"/>
                    <a:pt x="9" y="20"/>
                    <a:pt x="9" y="20"/>
                  </a:cubicBezTo>
                  <a:cubicBezTo>
                    <a:pt x="9" y="0"/>
                    <a:pt x="9" y="0"/>
                    <a:pt x="9" y="0"/>
                  </a:cubicBezTo>
                  <a:cubicBezTo>
                    <a:pt x="19" y="0"/>
                    <a:pt x="19" y="0"/>
                    <a:pt x="19" y="0"/>
                  </a:cubicBezTo>
                  <a:cubicBezTo>
                    <a:pt x="19" y="20"/>
                    <a:pt x="19" y="20"/>
                    <a:pt x="19" y="20"/>
                  </a:cubicBezTo>
                  <a:cubicBezTo>
                    <a:pt x="39" y="20"/>
                    <a:pt x="39" y="20"/>
                    <a:pt x="39" y="20"/>
                  </a:cubicBezTo>
                  <a:cubicBezTo>
                    <a:pt x="39" y="28"/>
                    <a:pt x="39" y="28"/>
                    <a:pt x="39" y="28"/>
                  </a:cubicBezTo>
                  <a:cubicBezTo>
                    <a:pt x="19" y="28"/>
                    <a:pt x="19" y="28"/>
                    <a:pt x="19" y="28"/>
                  </a:cubicBezTo>
                  <a:cubicBezTo>
                    <a:pt x="19" y="66"/>
                    <a:pt x="19" y="66"/>
                    <a:pt x="19" y="66"/>
                  </a:cubicBezTo>
                  <a:cubicBezTo>
                    <a:pt x="19" y="74"/>
                    <a:pt x="23" y="76"/>
                    <a:pt x="29" y="76"/>
                  </a:cubicBezTo>
                  <a:cubicBezTo>
                    <a:pt x="33" y="76"/>
                    <a:pt x="35" y="76"/>
                    <a:pt x="39" y="74"/>
                  </a:cubicBezTo>
                  <a:cubicBezTo>
                    <a:pt x="39" y="82"/>
                    <a:pt x="39" y="82"/>
                    <a:pt x="39" y="82"/>
                  </a:cubicBezTo>
                  <a:cubicBezTo>
                    <a:pt x="35" y="84"/>
                    <a:pt x="32" y="85"/>
                    <a:pt x="27" y="85"/>
                  </a:cubicBezTo>
                  <a:cubicBezTo>
                    <a:pt x="17" y="85"/>
                    <a:pt x="9" y="80"/>
                    <a:pt x="9" y="6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26" name="Freeform 34">
              <a:extLst>
                <a:ext uri="{FF2B5EF4-FFF2-40B4-BE49-F238E27FC236}">
                  <a16:creationId xmlns:a16="http://schemas.microsoft.com/office/drawing/2014/main" id="{48A6196C-BAFE-40E0-86AE-5BC77E9C4A22}"/>
                </a:ext>
              </a:extLst>
            </p:cNvPr>
            <p:cNvSpPr>
              <a:spLocks/>
            </p:cNvSpPr>
            <p:nvPr userDrawn="1"/>
          </p:nvSpPr>
          <p:spPr bwMode="auto">
            <a:xfrm>
              <a:off x="7856538" y="471488"/>
              <a:ext cx="55563" cy="92075"/>
            </a:xfrm>
            <a:custGeom>
              <a:avLst/>
              <a:gdLst>
                <a:gd name="T0" fmla="*/ 0 w 56"/>
                <a:gd name="T1" fmla="*/ 0 h 91"/>
                <a:gd name="T2" fmla="*/ 10 w 56"/>
                <a:gd name="T3" fmla="*/ 0 h 91"/>
                <a:gd name="T4" fmla="*/ 10 w 56"/>
                <a:gd name="T5" fmla="*/ 38 h 91"/>
                <a:gd name="T6" fmla="*/ 32 w 56"/>
                <a:gd name="T7" fmla="*/ 25 h 91"/>
                <a:gd name="T8" fmla="*/ 56 w 56"/>
                <a:gd name="T9" fmla="*/ 51 h 91"/>
                <a:gd name="T10" fmla="*/ 56 w 56"/>
                <a:gd name="T11" fmla="*/ 91 h 91"/>
                <a:gd name="T12" fmla="*/ 47 w 56"/>
                <a:gd name="T13" fmla="*/ 91 h 91"/>
                <a:gd name="T14" fmla="*/ 47 w 56"/>
                <a:gd name="T15" fmla="*/ 54 h 91"/>
                <a:gd name="T16" fmla="*/ 29 w 56"/>
                <a:gd name="T17" fmla="*/ 34 h 91"/>
                <a:gd name="T18" fmla="*/ 10 w 56"/>
                <a:gd name="T19" fmla="*/ 54 h 91"/>
                <a:gd name="T20" fmla="*/ 10 w 56"/>
                <a:gd name="T21" fmla="*/ 91 h 91"/>
                <a:gd name="T22" fmla="*/ 0 w 56"/>
                <a:gd name="T23" fmla="*/ 91 h 91"/>
                <a:gd name="T24" fmla="*/ 0 w 5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
                  <a:moveTo>
                    <a:pt x="0" y="0"/>
                  </a:moveTo>
                  <a:cubicBezTo>
                    <a:pt x="10" y="0"/>
                    <a:pt x="10" y="0"/>
                    <a:pt x="10" y="0"/>
                  </a:cubicBezTo>
                  <a:cubicBezTo>
                    <a:pt x="10" y="38"/>
                    <a:pt x="10" y="38"/>
                    <a:pt x="10" y="38"/>
                  </a:cubicBezTo>
                  <a:cubicBezTo>
                    <a:pt x="14" y="31"/>
                    <a:pt x="21" y="25"/>
                    <a:pt x="32" y="25"/>
                  </a:cubicBezTo>
                  <a:cubicBezTo>
                    <a:pt x="47" y="25"/>
                    <a:pt x="56" y="36"/>
                    <a:pt x="56" y="51"/>
                  </a:cubicBezTo>
                  <a:cubicBezTo>
                    <a:pt x="56" y="91"/>
                    <a:pt x="56" y="91"/>
                    <a:pt x="56" y="91"/>
                  </a:cubicBezTo>
                  <a:cubicBezTo>
                    <a:pt x="47" y="91"/>
                    <a:pt x="47" y="91"/>
                    <a:pt x="47" y="91"/>
                  </a:cubicBezTo>
                  <a:cubicBezTo>
                    <a:pt x="47" y="54"/>
                    <a:pt x="47" y="54"/>
                    <a:pt x="47" y="54"/>
                  </a:cubicBezTo>
                  <a:cubicBezTo>
                    <a:pt x="47" y="42"/>
                    <a:pt x="40" y="34"/>
                    <a:pt x="29" y="34"/>
                  </a:cubicBezTo>
                  <a:cubicBezTo>
                    <a:pt x="18" y="34"/>
                    <a:pt x="10" y="42"/>
                    <a:pt x="10" y="54"/>
                  </a:cubicBezTo>
                  <a:cubicBezTo>
                    <a:pt x="10" y="91"/>
                    <a:pt x="10" y="91"/>
                    <a:pt x="10" y="91"/>
                  </a:cubicBezTo>
                  <a:cubicBezTo>
                    <a:pt x="0" y="91"/>
                    <a:pt x="0" y="91"/>
                    <a:pt x="0" y="91"/>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27" name="Freeform 35">
              <a:extLst>
                <a:ext uri="{FF2B5EF4-FFF2-40B4-BE49-F238E27FC236}">
                  <a16:creationId xmlns:a16="http://schemas.microsoft.com/office/drawing/2014/main" id="{3D1BA9AD-BD90-4FE7-AF88-1B44A0B5E4F3}"/>
                </a:ext>
              </a:extLst>
            </p:cNvPr>
            <p:cNvSpPr>
              <a:spLocks noEditPoints="1"/>
            </p:cNvSpPr>
            <p:nvPr userDrawn="1"/>
          </p:nvSpPr>
          <p:spPr bwMode="auto">
            <a:xfrm>
              <a:off x="7929563" y="496888"/>
              <a:ext cx="61913" cy="66675"/>
            </a:xfrm>
            <a:custGeom>
              <a:avLst/>
              <a:gdLst>
                <a:gd name="T0" fmla="*/ 32 w 61"/>
                <a:gd name="T1" fmla="*/ 59 h 67"/>
                <a:gd name="T2" fmla="*/ 53 w 61"/>
                <a:gd name="T3" fmla="*/ 50 h 67"/>
                <a:gd name="T4" fmla="*/ 59 w 61"/>
                <a:gd name="T5" fmla="*/ 55 h 67"/>
                <a:gd name="T6" fmla="*/ 32 w 61"/>
                <a:gd name="T7" fmla="*/ 67 h 67"/>
                <a:gd name="T8" fmla="*/ 0 w 61"/>
                <a:gd name="T9" fmla="*/ 34 h 67"/>
                <a:gd name="T10" fmla="*/ 31 w 61"/>
                <a:gd name="T11" fmla="*/ 0 h 67"/>
                <a:gd name="T12" fmla="*/ 61 w 61"/>
                <a:gd name="T13" fmla="*/ 34 h 67"/>
                <a:gd name="T14" fmla="*/ 61 w 61"/>
                <a:gd name="T15" fmla="*/ 38 h 67"/>
                <a:gd name="T16" fmla="*/ 10 w 61"/>
                <a:gd name="T17" fmla="*/ 38 h 67"/>
                <a:gd name="T18" fmla="*/ 32 w 61"/>
                <a:gd name="T19" fmla="*/ 59 h 67"/>
                <a:gd name="T20" fmla="*/ 51 w 61"/>
                <a:gd name="T21" fmla="*/ 30 h 67"/>
                <a:gd name="T22" fmla="*/ 31 w 61"/>
                <a:gd name="T23" fmla="*/ 9 h 67"/>
                <a:gd name="T24" fmla="*/ 10 w 61"/>
                <a:gd name="T25" fmla="*/ 30 h 67"/>
                <a:gd name="T26" fmla="*/ 51 w 61"/>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32" y="59"/>
                  </a:moveTo>
                  <a:cubicBezTo>
                    <a:pt x="41" y="59"/>
                    <a:pt x="47" y="56"/>
                    <a:pt x="53" y="50"/>
                  </a:cubicBezTo>
                  <a:cubicBezTo>
                    <a:pt x="59" y="55"/>
                    <a:pt x="59" y="55"/>
                    <a:pt x="59" y="55"/>
                  </a:cubicBezTo>
                  <a:cubicBezTo>
                    <a:pt x="52" y="63"/>
                    <a:pt x="44" y="67"/>
                    <a:pt x="32" y="67"/>
                  </a:cubicBezTo>
                  <a:cubicBezTo>
                    <a:pt x="15" y="67"/>
                    <a:pt x="0" y="54"/>
                    <a:pt x="0" y="34"/>
                  </a:cubicBezTo>
                  <a:cubicBezTo>
                    <a:pt x="0" y="15"/>
                    <a:pt x="13" y="0"/>
                    <a:pt x="31" y="0"/>
                  </a:cubicBezTo>
                  <a:cubicBezTo>
                    <a:pt x="50" y="0"/>
                    <a:pt x="61" y="16"/>
                    <a:pt x="61" y="34"/>
                  </a:cubicBezTo>
                  <a:cubicBezTo>
                    <a:pt x="61" y="35"/>
                    <a:pt x="61" y="36"/>
                    <a:pt x="61" y="38"/>
                  </a:cubicBezTo>
                  <a:cubicBezTo>
                    <a:pt x="10" y="38"/>
                    <a:pt x="10" y="38"/>
                    <a:pt x="10" y="38"/>
                  </a:cubicBezTo>
                  <a:cubicBezTo>
                    <a:pt x="11" y="51"/>
                    <a:pt x="21" y="59"/>
                    <a:pt x="32" y="59"/>
                  </a:cubicBezTo>
                  <a:moveTo>
                    <a:pt x="51" y="30"/>
                  </a:moveTo>
                  <a:cubicBezTo>
                    <a:pt x="50" y="18"/>
                    <a:pt x="43" y="9"/>
                    <a:pt x="31" y="9"/>
                  </a:cubicBezTo>
                  <a:cubicBezTo>
                    <a:pt x="20" y="9"/>
                    <a:pt x="11" y="18"/>
                    <a:pt x="10" y="30"/>
                  </a:cubicBezTo>
                  <a:lnTo>
                    <a:pt x="51"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28" name="Freeform 36">
              <a:extLst>
                <a:ext uri="{FF2B5EF4-FFF2-40B4-BE49-F238E27FC236}">
                  <a16:creationId xmlns:a16="http://schemas.microsoft.com/office/drawing/2014/main" id="{E67AC748-B2BA-428E-B356-2F9F6930B0D7}"/>
                </a:ext>
              </a:extLst>
            </p:cNvPr>
            <p:cNvSpPr>
              <a:spLocks noEditPoints="1"/>
            </p:cNvSpPr>
            <p:nvPr userDrawn="1"/>
          </p:nvSpPr>
          <p:spPr bwMode="auto">
            <a:xfrm>
              <a:off x="8048625" y="473075"/>
              <a:ext cx="11113" cy="90487"/>
            </a:xfrm>
            <a:custGeom>
              <a:avLst/>
              <a:gdLst>
                <a:gd name="T0" fmla="*/ 0 w 7"/>
                <a:gd name="T1" fmla="*/ 0 h 57"/>
                <a:gd name="T2" fmla="*/ 7 w 7"/>
                <a:gd name="T3" fmla="*/ 0 h 57"/>
                <a:gd name="T4" fmla="*/ 7 w 7"/>
                <a:gd name="T5" fmla="*/ 7 h 57"/>
                <a:gd name="T6" fmla="*/ 0 w 7"/>
                <a:gd name="T7" fmla="*/ 7 h 57"/>
                <a:gd name="T8" fmla="*/ 0 w 7"/>
                <a:gd name="T9" fmla="*/ 0 h 57"/>
                <a:gd name="T10" fmla="*/ 1 w 7"/>
                <a:gd name="T11" fmla="*/ 16 h 57"/>
                <a:gd name="T12" fmla="*/ 6 w 7"/>
                <a:gd name="T13" fmla="*/ 16 h 57"/>
                <a:gd name="T14" fmla="*/ 6 w 7"/>
                <a:gd name="T15" fmla="*/ 57 h 57"/>
                <a:gd name="T16" fmla="*/ 1 w 7"/>
                <a:gd name="T17" fmla="*/ 57 h 57"/>
                <a:gd name="T18" fmla="*/ 1 w 7"/>
                <a:gd name="T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7">
                  <a:moveTo>
                    <a:pt x="0" y="0"/>
                  </a:moveTo>
                  <a:lnTo>
                    <a:pt x="7" y="0"/>
                  </a:lnTo>
                  <a:lnTo>
                    <a:pt x="7" y="7"/>
                  </a:lnTo>
                  <a:lnTo>
                    <a:pt x="0" y="7"/>
                  </a:lnTo>
                  <a:lnTo>
                    <a:pt x="0" y="0"/>
                  </a:lnTo>
                  <a:close/>
                  <a:moveTo>
                    <a:pt x="1" y="16"/>
                  </a:moveTo>
                  <a:lnTo>
                    <a:pt x="6" y="16"/>
                  </a:lnTo>
                  <a:lnTo>
                    <a:pt x="6" y="57"/>
                  </a:lnTo>
                  <a:lnTo>
                    <a:pt x="1" y="57"/>
                  </a:lnTo>
                  <a:lnTo>
                    <a:pt x="1" y="1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29" name="Freeform 37">
              <a:extLst>
                <a:ext uri="{FF2B5EF4-FFF2-40B4-BE49-F238E27FC236}">
                  <a16:creationId xmlns:a16="http://schemas.microsoft.com/office/drawing/2014/main" id="{7BE14E75-35A9-4CE5-B31B-F7A264485DF8}"/>
                </a:ext>
              </a:extLst>
            </p:cNvPr>
            <p:cNvSpPr>
              <a:spLocks/>
            </p:cNvSpPr>
            <p:nvPr userDrawn="1"/>
          </p:nvSpPr>
          <p:spPr bwMode="auto">
            <a:xfrm>
              <a:off x="8081963" y="496888"/>
              <a:ext cx="57150" cy="66675"/>
            </a:xfrm>
            <a:custGeom>
              <a:avLst/>
              <a:gdLst>
                <a:gd name="T0" fmla="*/ 0 w 56"/>
                <a:gd name="T1" fmla="*/ 2 h 66"/>
                <a:gd name="T2" fmla="*/ 9 w 56"/>
                <a:gd name="T3" fmla="*/ 2 h 66"/>
                <a:gd name="T4" fmla="*/ 9 w 56"/>
                <a:gd name="T5" fmla="*/ 13 h 66"/>
                <a:gd name="T6" fmla="*/ 31 w 56"/>
                <a:gd name="T7" fmla="*/ 0 h 66"/>
                <a:gd name="T8" fmla="*/ 56 w 56"/>
                <a:gd name="T9" fmla="*/ 26 h 66"/>
                <a:gd name="T10" fmla="*/ 56 w 56"/>
                <a:gd name="T11" fmla="*/ 66 h 66"/>
                <a:gd name="T12" fmla="*/ 46 w 56"/>
                <a:gd name="T13" fmla="*/ 66 h 66"/>
                <a:gd name="T14" fmla="*/ 46 w 56"/>
                <a:gd name="T15" fmla="*/ 29 h 66"/>
                <a:gd name="T16" fmla="*/ 29 w 56"/>
                <a:gd name="T17" fmla="*/ 9 h 66"/>
                <a:gd name="T18" fmla="*/ 9 w 56"/>
                <a:gd name="T19" fmla="*/ 29 h 66"/>
                <a:gd name="T20" fmla="*/ 9 w 56"/>
                <a:gd name="T21" fmla="*/ 66 h 66"/>
                <a:gd name="T22" fmla="*/ 0 w 56"/>
                <a:gd name="T23" fmla="*/ 66 h 66"/>
                <a:gd name="T24" fmla="*/ 0 w 56"/>
                <a:gd name="T25"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6">
                  <a:moveTo>
                    <a:pt x="0" y="2"/>
                  </a:moveTo>
                  <a:cubicBezTo>
                    <a:pt x="9" y="2"/>
                    <a:pt x="9" y="2"/>
                    <a:pt x="9" y="2"/>
                  </a:cubicBezTo>
                  <a:cubicBezTo>
                    <a:pt x="9" y="13"/>
                    <a:pt x="9" y="13"/>
                    <a:pt x="9" y="13"/>
                  </a:cubicBezTo>
                  <a:cubicBezTo>
                    <a:pt x="14" y="6"/>
                    <a:pt x="20" y="0"/>
                    <a:pt x="31" y="0"/>
                  </a:cubicBezTo>
                  <a:cubicBezTo>
                    <a:pt x="47" y="0"/>
                    <a:pt x="56" y="11"/>
                    <a:pt x="56" y="26"/>
                  </a:cubicBezTo>
                  <a:cubicBezTo>
                    <a:pt x="56" y="66"/>
                    <a:pt x="56" y="66"/>
                    <a:pt x="56" y="66"/>
                  </a:cubicBezTo>
                  <a:cubicBezTo>
                    <a:pt x="46" y="66"/>
                    <a:pt x="46" y="66"/>
                    <a:pt x="46" y="66"/>
                  </a:cubicBezTo>
                  <a:cubicBezTo>
                    <a:pt x="46" y="29"/>
                    <a:pt x="46" y="29"/>
                    <a:pt x="46" y="29"/>
                  </a:cubicBezTo>
                  <a:cubicBezTo>
                    <a:pt x="46" y="17"/>
                    <a:pt x="40" y="9"/>
                    <a:pt x="29" y="9"/>
                  </a:cubicBezTo>
                  <a:cubicBezTo>
                    <a:pt x="18" y="9"/>
                    <a:pt x="9" y="17"/>
                    <a:pt x="9" y="29"/>
                  </a:cubicBezTo>
                  <a:cubicBezTo>
                    <a:pt x="9" y="66"/>
                    <a:pt x="9" y="66"/>
                    <a:pt x="9"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30" name="Freeform 38">
              <a:extLst>
                <a:ext uri="{FF2B5EF4-FFF2-40B4-BE49-F238E27FC236}">
                  <a16:creationId xmlns:a16="http://schemas.microsoft.com/office/drawing/2014/main" id="{984E0E92-1371-4612-900F-8F5F97CA8203}"/>
                </a:ext>
              </a:extLst>
            </p:cNvPr>
            <p:cNvSpPr>
              <a:spLocks/>
            </p:cNvSpPr>
            <p:nvPr userDrawn="1"/>
          </p:nvSpPr>
          <p:spPr bwMode="auto">
            <a:xfrm>
              <a:off x="8151813" y="498475"/>
              <a:ext cx="63500" cy="65087"/>
            </a:xfrm>
            <a:custGeom>
              <a:avLst/>
              <a:gdLst>
                <a:gd name="T0" fmla="*/ 0 w 40"/>
                <a:gd name="T1" fmla="*/ 0 h 41"/>
                <a:gd name="T2" fmla="*/ 6 w 40"/>
                <a:gd name="T3" fmla="*/ 0 h 41"/>
                <a:gd name="T4" fmla="*/ 20 w 40"/>
                <a:gd name="T5" fmla="*/ 34 h 41"/>
                <a:gd name="T6" fmla="*/ 34 w 40"/>
                <a:gd name="T7" fmla="*/ 0 h 41"/>
                <a:gd name="T8" fmla="*/ 40 w 40"/>
                <a:gd name="T9" fmla="*/ 0 h 41"/>
                <a:gd name="T10" fmla="*/ 23 w 40"/>
                <a:gd name="T11" fmla="*/ 41 h 41"/>
                <a:gd name="T12" fmla="*/ 18 w 40"/>
                <a:gd name="T13" fmla="*/ 41 h 41"/>
                <a:gd name="T14" fmla="*/ 0 w 40"/>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1">
                  <a:moveTo>
                    <a:pt x="0" y="0"/>
                  </a:moveTo>
                  <a:lnTo>
                    <a:pt x="6" y="0"/>
                  </a:lnTo>
                  <a:lnTo>
                    <a:pt x="20" y="34"/>
                  </a:lnTo>
                  <a:lnTo>
                    <a:pt x="34" y="0"/>
                  </a:lnTo>
                  <a:lnTo>
                    <a:pt x="40" y="0"/>
                  </a:lnTo>
                  <a:lnTo>
                    <a:pt x="23" y="41"/>
                  </a:lnTo>
                  <a:lnTo>
                    <a:pt x="18" y="41"/>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31" name="Freeform 39">
              <a:extLst>
                <a:ext uri="{FF2B5EF4-FFF2-40B4-BE49-F238E27FC236}">
                  <a16:creationId xmlns:a16="http://schemas.microsoft.com/office/drawing/2014/main" id="{D629CF4B-F762-4434-8617-781A8663992B}"/>
                </a:ext>
              </a:extLst>
            </p:cNvPr>
            <p:cNvSpPr>
              <a:spLocks noEditPoints="1"/>
            </p:cNvSpPr>
            <p:nvPr userDrawn="1"/>
          </p:nvSpPr>
          <p:spPr bwMode="auto">
            <a:xfrm>
              <a:off x="8224838" y="496888"/>
              <a:ext cx="60325" cy="66675"/>
            </a:xfrm>
            <a:custGeom>
              <a:avLst/>
              <a:gdLst>
                <a:gd name="T0" fmla="*/ 32 w 60"/>
                <a:gd name="T1" fmla="*/ 59 h 67"/>
                <a:gd name="T2" fmla="*/ 52 w 60"/>
                <a:gd name="T3" fmla="*/ 50 h 67"/>
                <a:gd name="T4" fmla="*/ 58 w 60"/>
                <a:gd name="T5" fmla="*/ 55 h 67"/>
                <a:gd name="T6" fmla="*/ 32 w 60"/>
                <a:gd name="T7" fmla="*/ 67 h 67"/>
                <a:gd name="T8" fmla="*/ 0 w 60"/>
                <a:gd name="T9" fmla="*/ 34 h 67"/>
                <a:gd name="T10" fmla="*/ 30 w 60"/>
                <a:gd name="T11" fmla="*/ 0 h 67"/>
                <a:gd name="T12" fmla="*/ 60 w 60"/>
                <a:gd name="T13" fmla="*/ 34 h 67"/>
                <a:gd name="T14" fmla="*/ 60 w 60"/>
                <a:gd name="T15" fmla="*/ 38 h 67"/>
                <a:gd name="T16" fmla="*/ 9 w 60"/>
                <a:gd name="T17" fmla="*/ 38 h 67"/>
                <a:gd name="T18" fmla="*/ 32 w 60"/>
                <a:gd name="T19" fmla="*/ 59 h 67"/>
                <a:gd name="T20" fmla="*/ 51 w 60"/>
                <a:gd name="T21" fmla="*/ 30 h 67"/>
                <a:gd name="T22" fmla="*/ 30 w 60"/>
                <a:gd name="T23" fmla="*/ 9 h 67"/>
                <a:gd name="T24" fmla="*/ 9 w 60"/>
                <a:gd name="T25" fmla="*/ 30 h 67"/>
                <a:gd name="T26" fmla="*/ 51 w 60"/>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32" y="59"/>
                  </a:moveTo>
                  <a:cubicBezTo>
                    <a:pt x="41" y="59"/>
                    <a:pt x="47" y="56"/>
                    <a:pt x="52" y="50"/>
                  </a:cubicBezTo>
                  <a:cubicBezTo>
                    <a:pt x="58" y="55"/>
                    <a:pt x="58" y="55"/>
                    <a:pt x="58" y="55"/>
                  </a:cubicBezTo>
                  <a:cubicBezTo>
                    <a:pt x="52" y="63"/>
                    <a:pt x="44" y="67"/>
                    <a:pt x="32" y="67"/>
                  </a:cubicBezTo>
                  <a:cubicBezTo>
                    <a:pt x="14" y="67"/>
                    <a:pt x="0" y="54"/>
                    <a:pt x="0" y="34"/>
                  </a:cubicBezTo>
                  <a:cubicBezTo>
                    <a:pt x="0" y="15"/>
                    <a:pt x="13" y="0"/>
                    <a:pt x="30" y="0"/>
                  </a:cubicBezTo>
                  <a:cubicBezTo>
                    <a:pt x="49" y="0"/>
                    <a:pt x="60" y="16"/>
                    <a:pt x="60" y="34"/>
                  </a:cubicBezTo>
                  <a:cubicBezTo>
                    <a:pt x="60" y="35"/>
                    <a:pt x="60" y="36"/>
                    <a:pt x="60" y="38"/>
                  </a:cubicBezTo>
                  <a:cubicBezTo>
                    <a:pt x="9" y="38"/>
                    <a:pt x="9" y="38"/>
                    <a:pt x="9" y="38"/>
                  </a:cubicBezTo>
                  <a:cubicBezTo>
                    <a:pt x="11" y="51"/>
                    <a:pt x="21" y="59"/>
                    <a:pt x="32" y="59"/>
                  </a:cubicBezTo>
                  <a:moveTo>
                    <a:pt x="51" y="30"/>
                  </a:moveTo>
                  <a:cubicBezTo>
                    <a:pt x="50" y="18"/>
                    <a:pt x="43" y="9"/>
                    <a:pt x="30" y="9"/>
                  </a:cubicBezTo>
                  <a:cubicBezTo>
                    <a:pt x="19" y="9"/>
                    <a:pt x="11" y="18"/>
                    <a:pt x="9" y="30"/>
                  </a:cubicBezTo>
                  <a:lnTo>
                    <a:pt x="51"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32" name="Freeform 40">
              <a:extLst>
                <a:ext uri="{FF2B5EF4-FFF2-40B4-BE49-F238E27FC236}">
                  <a16:creationId xmlns:a16="http://schemas.microsoft.com/office/drawing/2014/main" id="{336D8E0F-F5C2-4248-BD51-A158379F1344}"/>
                </a:ext>
              </a:extLst>
            </p:cNvPr>
            <p:cNvSpPr>
              <a:spLocks/>
            </p:cNvSpPr>
            <p:nvPr userDrawn="1"/>
          </p:nvSpPr>
          <p:spPr bwMode="auto">
            <a:xfrm>
              <a:off x="8297863" y="496888"/>
              <a:ext cx="50800" cy="66675"/>
            </a:xfrm>
            <a:custGeom>
              <a:avLst/>
              <a:gdLst>
                <a:gd name="T0" fmla="*/ 0 w 50"/>
                <a:gd name="T1" fmla="*/ 57 h 66"/>
                <a:gd name="T2" fmla="*/ 5 w 50"/>
                <a:gd name="T3" fmla="*/ 50 h 66"/>
                <a:gd name="T4" fmla="*/ 27 w 50"/>
                <a:gd name="T5" fmla="*/ 58 h 66"/>
                <a:gd name="T6" fmla="*/ 41 w 50"/>
                <a:gd name="T7" fmla="*/ 48 h 66"/>
                <a:gd name="T8" fmla="*/ 41 w 50"/>
                <a:gd name="T9" fmla="*/ 48 h 66"/>
                <a:gd name="T10" fmla="*/ 25 w 50"/>
                <a:gd name="T11" fmla="*/ 36 h 66"/>
                <a:gd name="T12" fmla="*/ 3 w 50"/>
                <a:gd name="T13" fmla="*/ 18 h 66"/>
                <a:gd name="T14" fmla="*/ 3 w 50"/>
                <a:gd name="T15" fmla="*/ 18 h 66"/>
                <a:gd name="T16" fmla="*/ 25 w 50"/>
                <a:gd name="T17" fmla="*/ 0 h 66"/>
                <a:gd name="T18" fmla="*/ 48 w 50"/>
                <a:gd name="T19" fmla="*/ 7 h 66"/>
                <a:gd name="T20" fmla="*/ 44 w 50"/>
                <a:gd name="T21" fmla="*/ 14 h 66"/>
                <a:gd name="T22" fmla="*/ 25 w 50"/>
                <a:gd name="T23" fmla="*/ 8 h 66"/>
                <a:gd name="T24" fmla="*/ 13 w 50"/>
                <a:gd name="T25" fmla="*/ 17 h 66"/>
                <a:gd name="T26" fmla="*/ 13 w 50"/>
                <a:gd name="T27" fmla="*/ 17 h 66"/>
                <a:gd name="T28" fmla="*/ 29 w 50"/>
                <a:gd name="T29" fmla="*/ 28 h 66"/>
                <a:gd name="T30" fmla="*/ 50 w 50"/>
                <a:gd name="T31" fmla="*/ 47 h 66"/>
                <a:gd name="T32" fmla="*/ 50 w 50"/>
                <a:gd name="T33" fmla="*/ 47 h 66"/>
                <a:gd name="T34" fmla="*/ 27 w 50"/>
                <a:gd name="T35" fmla="*/ 66 h 66"/>
                <a:gd name="T36" fmla="*/ 0 w 50"/>
                <a:gd name="T3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6">
                  <a:moveTo>
                    <a:pt x="0" y="57"/>
                  </a:moveTo>
                  <a:cubicBezTo>
                    <a:pt x="5" y="50"/>
                    <a:pt x="5" y="50"/>
                    <a:pt x="5" y="50"/>
                  </a:cubicBezTo>
                  <a:cubicBezTo>
                    <a:pt x="12" y="55"/>
                    <a:pt x="20" y="58"/>
                    <a:pt x="27" y="58"/>
                  </a:cubicBezTo>
                  <a:cubicBezTo>
                    <a:pt x="35" y="58"/>
                    <a:pt x="41" y="54"/>
                    <a:pt x="41" y="48"/>
                  </a:cubicBezTo>
                  <a:cubicBezTo>
                    <a:pt x="41" y="48"/>
                    <a:pt x="41" y="48"/>
                    <a:pt x="41" y="48"/>
                  </a:cubicBezTo>
                  <a:cubicBezTo>
                    <a:pt x="41" y="41"/>
                    <a:pt x="33" y="39"/>
                    <a:pt x="25" y="36"/>
                  </a:cubicBezTo>
                  <a:cubicBezTo>
                    <a:pt x="15" y="34"/>
                    <a:pt x="3" y="30"/>
                    <a:pt x="3" y="18"/>
                  </a:cubicBezTo>
                  <a:cubicBezTo>
                    <a:pt x="3" y="18"/>
                    <a:pt x="3" y="18"/>
                    <a:pt x="3" y="18"/>
                  </a:cubicBezTo>
                  <a:cubicBezTo>
                    <a:pt x="3" y="7"/>
                    <a:pt x="13" y="0"/>
                    <a:pt x="25" y="0"/>
                  </a:cubicBezTo>
                  <a:cubicBezTo>
                    <a:pt x="33" y="0"/>
                    <a:pt x="42" y="2"/>
                    <a:pt x="48" y="7"/>
                  </a:cubicBezTo>
                  <a:cubicBezTo>
                    <a:pt x="44" y="14"/>
                    <a:pt x="44" y="14"/>
                    <a:pt x="44" y="14"/>
                  </a:cubicBezTo>
                  <a:cubicBezTo>
                    <a:pt x="38" y="10"/>
                    <a:pt x="31" y="8"/>
                    <a:pt x="25" y="8"/>
                  </a:cubicBezTo>
                  <a:cubicBezTo>
                    <a:pt x="17" y="8"/>
                    <a:pt x="13" y="12"/>
                    <a:pt x="13" y="17"/>
                  </a:cubicBezTo>
                  <a:cubicBezTo>
                    <a:pt x="13" y="17"/>
                    <a:pt x="13" y="17"/>
                    <a:pt x="13" y="17"/>
                  </a:cubicBezTo>
                  <a:cubicBezTo>
                    <a:pt x="13" y="23"/>
                    <a:pt x="20" y="26"/>
                    <a:pt x="29" y="28"/>
                  </a:cubicBezTo>
                  <a:cubicBezTo>
                    <a:pt x="39" y="31"/>
                    <a:pt x="50" y="35"/>
                    <a:pt x="50" y="47"/>
                  </a:cubicBezTo>
                  <a:cubicBezTo>
                    <a:pt x="50" y="47"/>
                    <a:pt x="50" y="47"/>
                    <a:pt x="50" y="47"/>
                  </a:cubicBezTo>
                  <a:cubicBezTo>
                    <a:pt x="50" y="59"/>
                    <a:pt x="40" y="66"/>
                    <a:pt x="27" y="66"/>
                  </a:cubicBezTo>
                  <a:cubicBezTo>
                    <a:pt x="18" y="66"/>
                    <a:pt x="7" y="63"/>
                    <a:pt x="0" y="5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33" name="Freeform 41">
              <a:extLst>
                <a:ext uri="{FF2B5EF4-FFF2-40B4-BE49-F238E27FC236}">
                  <a16:creationId xmlns:a16="http://schemas.microsoft.com/office/drawing/2014/main" id="{B1E36599-AC44-4159-9936-F70A19A41340}"/>
                </a:ext>
              </a:extLst>
            </p:cNvPr>
            <p:cNvSpPr>
              <a:spLocks/>
            </p:cNvSpPr>
            <p:nvPr userDrawn="1"/>
          </p:nvSpPr>
          <p:spPr bwMode="auto">
            <a:xfrm>
              <a:off x="8361363" y="477838"/>
              <a:ext cx="38100" cy="85725"/>
            </a:xfrm>
            <a:custGeom>
              <a:avLst/>
              <a:gdLst>
                <a:gd name="T0" fmla="*/ 9 w 39"/>
                <a:gd name="T1" fmla="*/ 67 h 85"/>
                <a:gd name="T2" fmla="*/ 9 w 39"/>
                <a:gd name="T3" fmla="*/ 28 h 85"/>
                <a:gd name="T4" fmla="*/ 0 w 39"/>
                <a:gd name="T5" fmla="*/ 28 h 85"/>
                <a:gd name="T6" fmla="*/ 0 w 39"/>
                <a:gd name="T7" fmla="*/ 20 h 85"/>
                <a:gd name="T8" fmla="*/ 9 w 39"/>
                <a:gd name="T9" fmla="*/ 20 h 85"/>
                <a:gd name="T10" fmla="*/ 9 w 39"/>
                <a:gd name="T11" fmla="*/ 0 h 85"/>
                <a:gd name="T12" fmla="*/ 18 w 39"/>
                <a:gd name="T13" fmla="*/ 0 h 85"/>
                <a:gd name="T14" fmla="*/ 18 w 39"/>
                <a:gd name="T15" fmla="*/ 20 h 85"/>
                <a:gd name="T16" fmla="*/ 39 w 39"/>
                <a:gd name="T17" fmla="*/ 20 h 85"/>
                <a:gd name="T18" fmla="*/ 39 w 39"/>
                <a:gd name="T19" fmla="*/ 28 h 85"/>
                <a:gd name="T20" fmla="*/ 18 w 39"/>
                <a:gd name="T21" fmla="*/ 28 h 85"/>
                <a:gd name="T22" fmla="*/ 18 w 39"/>
                <a:gd name="T23" fmla="*/ 66 h 85"/>
                <a:gd name="T24" fmla="*/ 29 w 39"/>
                <a:gd name="T25" fmla="*/ 76 h 85"/>
                <a:gd name="T26" fmla="*/ 39 w 39"/>
                <a:gd name="T27" fmla="*/ 74 h 85"/>
                <a:gd name="T28" fmla="*/ 39 w 39"/>
                <a:gd name="T29" fmla="*/ 82 h 85"/>
                <a:gd name="T30" fmla="*/ 27 w 39"/>
                <a:gd name="T31" fmla="*/ 85 h 85"/>
                <a:gd name="T32" fmla="*/ 9 w 39"/>
                <a:gd name="T33"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5">
                  <a:moveTo>
                    <a:pt x="9" y="67"/>
                  </a:moveTo>
                  <a:cubicBezTo>
                    <a:pt x="9" y="28"/>
                    <a:pt x="9" y="28"/>
                    <a:pt x="9" y="28"/>
                  </a:cubicBezTo>
                  <a:cubicBezTo>
                    <a:pt x="0" y="28"/>
                    <a:pt x="0" y="28"/>
                    <a:pt x="0" y="28"/>
                  </a:cubicBezTo>
                  <a:cubicBezTo>
                    <a:pt x="0" y="20"/>
                    <a:pt x="0" y="20"/>
                    <a:pt x="0" y="20"/>
                  </a:cubicBezTo>
                  <a:cubicBezTo>
                    <a:pt x="9" y="20"/>
                    <a:pt x="9" y="20"/>
                    <a:pt x="9" y="20"/>
                  </a:cubicBezTo>
                  <a:cubicBezTo>
                    <a:pt x="9" y="0"/>
                    <a:pt x="9" y="0"/>
                    <a:pt x="9" y="0"/>
                  </a:cubicBezTo>
                  <a:cubicBezTo>
                    <a:pt x="18" y="0"/>
                    <a:pt x="18" y="0"/>
                    <a:pt x="18" y="0"/>
                  </a:cubicBezTo>
                  <a:cubicBezTo>
                    <a:pt x="18" y="20"/>
                    <a:pt x="18" y="20"/>
                    <a:pt x="18" y="20"/>
                  </a:cubicBezTo>
                  <a:cubicBezTo>
                    <a:pt x="39" y="20"/>
                    <a:pt x="39" y="20"/>
                    <a:pt x="39" y="20"/>
                  </a:cubicBezTo>
                  <a:cubicBezTo>
                    <a:pt x="39" y="28"/>
                    <a:pt x="39" y="28"/>
                    <a:pt x="39" y="28"/>
                  </a:cubicBezTo>
                  <a:cubicBezTo>
                    <a:pt x="18" y="28"/>
                    <a:pt x="18" y="28"/>
                    <a:pt x="18" y="28"/>
                  </a:cubicBezTo>
                  <a:cubicBezTo>
                    <a:pt x="18" y="66"/>
                    <a:pt x="18" y="66"/>
                    <a:pt x="18" y="66"/>
                  </a:cubicBezTo>
                  <a:cubicBezTo>
                    <a:pt x="18" y="74"/>
                    <a:pt x="23" y="76"/>
                    <a:pt x="29" y="76"/>
                  </a:cubicBezTo>
                  <a:cubicBezTo>
                    <a:pt x="33" y="76"/>
                    <a:pt x="35" y="76"/>
                    <a:pt x="39" y="74"/>
                  </a:cubicBezTo>
                  <a:cubicBezTo>
                    <a:pt x="39" y="82"/>
                    <a:pt x="39" y="82"/>
                    <a:pt x="39" y="82"/>
                  </a:cubicBezTo>
                  <a:cubicBezTo>
                    <a:pt x="35" y="84"/>
                    <a:pt x="32" y="85"/>
                    <a:pt x="27" y="85"/>
                  </a:cubicBezTo>
                  <a:cubicBezTo>
                    <a:pt x="17" y="85"/>
                    <a:pt x="9" y="80"/>
                    <a:pt x="9" y="6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34" name="Freeform 42">
              <a:extLst>
                <a:ext uri="{FF2B5EF4-FFF2-40B4-BE49-F238E27FC236}">
                  <a16:creationId xmlns:a16="http://schemas.microsoft.com/office/drawing/2014/main" id="{60479B02-70B3-48B5-A9E0-B9EDF3C8F2CF}"/>
                </a:ext>
              </a:extLst>
            </p:cNvPr>
            <p:cNvSpPr>
              <a:spLocks noEditPoints="1"/>
            </p:cNvSpPr>
            <p:nvPr userDrawn="1"/>
          </p:nvSpPr>
          <p:spPr bwMode="auto">
            <a:xfrm>
              <a:off x="8412163" y="496888"/>
              <a:ext cx="66675" cy="66675"/>
            </a:xfrm>
            <a:custGeom>
              <a:avLst/>
              <a:gdLst>
                <a:gd name="T0" fmla="*/ 0 w 67"/>
                <a:gd name="T1" fmla="*/ 34 h 67"/>
                <a:gd name="T2" fmla="*/ 0 w 67"/>
                <a:gd name="T3" fmla="*/ 34 h 67"/>
                <a:gd name="T4" fmla="*/ 34 w 67"/>
                <a:gd name="T5" fmla="*/ 0 h 67"/>
                <a:gd name="T6" fmla="*/ 67 w 67"/>
                <a:gd name="T7" fmla="*/ 34 h 67"/>
                <a:gd name="T8" fmla="*/ 67 w 67"/>
                <a:gd name="T9" fmla="*/ 34 h 67"/>
                <a:gd name="T10" fmla="*/ 34 w 67"/>
                <a:gd name="T11" fmla="*/ 67 h 67"/>
                <a:gd name="T12" fmla="*/ 0 w 67"/>
                <a:gd name="T13" fmla="*/ 34 h 67"/>
                <a:gd name="T14" fmla="*/ 57 w 67"/>
                <a:gd name="T15" fmla="*/ 34 h 67"/>
                <a:gd name="T16" fmla="*/ 57 w 67"/>
                <a:gd name="T17" fmla="*/ 34 h 67"/>
                <a:gd name="T18" fmla="*/ 34 w 67"/>
                <a:gd name="T19" fmla="*/ 9 h 67"/>
                <a:gd name="T20" fmla="*/ 10 w 67"/>
                <a:gd name="T21" fmla="*/ 34 h 67"/>
                <a:gd name="T22" fmla="*/ 10 w 67"/>
                <a:gd name="T23" fmla="*/ 34 h 67"/>
                <a:gd name="T24" fmla="*/ 34 w 67"/>
                <a:gd name="T25" fmla="*/ 59 h 67"/>
                <a:gd name="T26" fmla="*/ 57 w 67"/>
                <a:gd name="T27"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0" y="34"/>
                  </a:moveTo>
                  <a:cubicBezTo>
                    <a:pt x="0" y="34"/>
                    <a:pt x="0" y="34"/>
                    <a:pt x="0" y="34"/>
                  </a:cubicBezTo>
                  <a:cubicBezTo>
                    <a:pt x="0" y="16"/>
                    <a:pt x="15" y="0"/>
                    <a:pt x="34" y="0"/>
                  </a:cubicBezTo>
                  <a:cubicBezTo>
                    <a:pt x="53" y="0"/>
                    <a:pt x="67" y="16"/>
                    <a:pt x="67" y="34"/>
                  </a:cubicBezTo>
                  <a:cubicBezTo>
                    <a:pt x="67" y="34"/>
                    <a:pt x="67" y="34"/>
                    <a:pt x="67" y="34"/>
                  </a:cubicBezTo>
                  <a:cubicBezTo>
                    <a:pt x="67" y="52"/>
                    <a:pt x="53" y="67"/>
                    <a:pt x="34" y="67"/>
                  </a:cubicBezTo>
                  <a:cubicBezTo>
                    <a:pt x="14" y="67"/>
                    <a:pt x="0" y="52"/>
                    <a:pt x="0" y="34"/>
                  </a:cubicBezTo>
                  <a:moveTo>
                    <a:pt x="57" y="34"/>
                  </a:moveTo>
                  <a:cubicBezTo>
                    <a:pt x="57" y="34"/>
                    <a:pt x="57" y="34"/>
                    <a:pt x="57" y="34"/>
                  </a:cubicBezTo>
                  <a:cubicBezTo>
                    <a:pt x="57" y="20"/>
                    <a:pt x="47" y="9"/>
                    <a:pt x="34" y="9"/>
                  </a:cubicBezTo>
                  <a:cubicBezTo>
                    <a:pt x="20" y="9"/>
                    <a:pt x="10" y="20"/>
                    <a:pt x="10" y="34"/>
                  </a:cubicBezTo>
                  <a:cubicBezTo>
                    <a:pt x="10" y="34"/>
                    <a:pt x="10" y="34"/>
                    <a:pt x="10" y="34"/>
                  </a:cubicBezTo>
                  <a:cubicBezTo>
                    <a:pt x="10" y="48"/>
                    <a:pt x="20" y="59"/>
                    <a:pt x="34" y="59"/>
                  </a:cubicBezTo>
                  <a:cubicBezTo>
                    <a:pt x="48" y="59"/>
                    <a:pt x="57" y="48"/>
                    <a:pt x="57" y="34"/>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35" name="Freeform 43">
              <a:extLst>
                <a:ext uri="{FF2B5EF4-FFF2-40B4-BE49-F238E27FC236}">
                  <a16:creationId xmlns:a16="http://schemas.microsoft.com/office/drawing/2014/main" id="{FD36387C-8514-4C5B-8A6D-5721064B65C8}"/>
                </a:ext>
              </a:extLst>
            </p:cNvPr>
            <p:cNvSpPr>
              <a:spLocks/>
            </p:cNvSpPr>
            <p:nvPr userDrawn="1"/>
          </p:nvSpPr>
          <p:spPr bwMode="auto">
            <a:xfrm>
              <a:off x="8497888" y="496888"/>
              <a:ext cx="36513" cy="66675"/>
            </a:xfrm>
            <a:custGeom>
              <a:avLst/>
              <a:gdLst>
                <a:gd name="T0" fmla="*/ 0 w 36"/>
                <a:gd name="T1" fmla="*/ 2 h 66"/>
                <a:gd name="T2" fmla="*/ 9 w 36"/>
                <a:gd name="T3" fmla="*/ 2 h 66"/>
                <a:gd name="T4" fmla="*/ 9 w 36"/>
                <a:gd name="T5" fmla="*/ 19 h 66"/>
                <a:gd name="T6" fmla="*/ 36 w 36"/>
                <a:gd name="T7" fmla="*/ 1 h 66"/>
                <a:gd name="T8" fmla="*/ 36 w 36"/>
                <a:gd name="T9" fmla="*/ 11 h 66"/>
                <a:gd name="T10" fmla="*/ 35 w 36"/>
                <a:gd name="T11" fmla="*/ 11 h 66"/>
                <a:gd name="T12" fmla="*/ 9 w 36"/>
                <a:gd name="T13" fmla="*/ 40 h 66"/>
                <a:gd name="T14" fmla="*/ 9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9" y="2"/>
                    <a:pt x="9" y="2"/>
                    <a:pt x="9" y="2"/>
                  </a:cubicBezTo>
                  <a:cubicBezTo>
                    <a:pt x="9" y="19"/>
                    <a:pt x="9" y="19"/>
                    <a:pt x="9" y="19"/>
                  </a:cubicBezTo>
                  <a:cubicBezTo>
                    <a:pt x="14" y="8"/>
                    <a:pt x="23" y="0"/>
                    <a:pt x="36" y="1"/>
                  </a:cubicBezTo>
                  <a:cubicBezTo>
                    <a:pt x="36" y="11"/>
                    <a:pt x="36" y="11"/>
                    <a:pt x="36" y="11"/>
                  </a:cubicBezTo>
                  <a:cubicBezTo>
                    <a:pt x="35" y="11"/>
                    <a:pt x="35" y="11"/>
                    <a:pt x="35" y="11"/>
                  </a:cubicBezTo>
                  <a:cubicBezTo>
                    <a:pt x="21" y="11"/>
                    <a:pt x="9" y="21"/>
                    <a:pt x="9" y="40"/>
                  </a:cubicBezTo>
                  <a:cubicBezTo>
                    <a:pt x="9" y="66"/>
                    <a:pt x="9" y="66"/>
                    <a:pt x="9"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36" name="Rectangle 44">
              <a:extLst>
                <a:ext uri="{FF2B5EF4-FFF2-40B4-BE49-F238E27FC236}">
                  <a16:creationId xmlns:a16="http://schemas.microsoft.com/office/drawing/2014/main" id="{D2BBB2EE-5461-450E-AB3E-4BBFE6982594}"/>
                </a:ext>
              </a:extLst>
            </p:cNvPr>
            <p:cNvSpPr>
              <a:spLocks noChangeArrowheads="1"/>
            </p:cNvSpPr>
            <p:nvPr userDrawn="1"/>
          </p:nvSpPr>
          <p:spPr bwMode="auto">
            <a:xfrm>
              <a:off x="8537575" y="550863"/>
              <a:ext cx="11113" cy="1270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37" name="Freeform 45">
              <a:extLst>
                <a:ext uri="{FF2B5EF4-FFF2-40B4-BE49-F238E27FC236}">
                  <a16:creationId xmlns:a16="http://schemas.microsoft.com/office/drawing/2014/main" id="{460FF927-24E3-411E-8FCE-EB3A354B0510}"/>
                </a:ext>
              </a:extLst>
            </p:cNvPr>
            <p:cNvSpPr>
              <a:spLocks noEditPoints="1"/>
            </p:cNvSpPr>
            <p:nvPr userDrawn="1"/>
          </p:nvSpPr>
          <p:spPr bwMode="auto">
            <a:xfrm>
              <a:off x="8548688" y="463550"/>
              <a:ext cx="34925" cy="34925"/>
            </a:xfrm>
            <a:custGeom>
              <a:avLst/>
              <a:gdLst>
                <a:gd name="T0" fmla="*/ 0 w 35"/>
                <a:gd name="T1" fmla="*/ 17 h 35"/>
                <a:gd name="T2" fmla="*/ 2 w 35"/>
                <a:gd name="T3" fmla="*/ 8 h 35"/>
                <a:gd name="T4" fmla="*/ 9 w 35"/>
                <a:gd name="T5" fmla="*/ 2 h 35"/>
                <a:gd name="T6" fmla="*/ 17 w 35"/>
                <a:gd name="T7" fmla="*/ 0 h 35"/>
                <a:gd name="T8" fmla="*/ 26 w 35"/>
                <a:gd name="T9" fmla="*/ 2 h 35"/>
                <a:gd name="T10" fmla="*/ 33 w 35"/>
                <a:gd name="T11" fmla="*/ 8 h 35"/>
                <a:gd name="T12" fmla="*/ 35 w 35"/>
                <a:gd name="T13" fmla="*/ 17 h 35"/>
                <a:gd name="T14" fmla="*/ 33 w 35"/>
                <a:gd name="T15" fmla="*/ 26 h 35"/>
                <a:gd name="T16" fmla="*/ 26 w 35"/>
                <a:gd name="T17" fmla="*/ 32 h 35"/>
                <a:gd name="T18" fmla="*/ 17 w 35"/>
                <a:gd name="T19" fmla="*/ 35 h 35"/>
                <a:gd name="T20" fmla="*/ 8 w 35"/>
                <a:gd name="T21" fmla="*/ 32 h 35"/>
                <a:gd name="T22" fmla="*/ 2 w 35"/>
                <a:gd name="T23" fmla="*/ 26 h 35"/>
                <a:gd name="T24" fmla="*/ 0 w 35"/>
                <a:gd name="T25" fmla="*/ 17 h 35"/>
                <a:gd name="T26" fmla="*/ 2 w 35"/>
                <a:gd name="T27" fmla="*/ 17 h 35"/>
                <a:gd name="T28" fmla="*/ 4 w 35"/>
                <a:gd name="T29" fmla="*/ 25 h 35"/>
                <a:gd name="T30" fmla="*/ 10 w 35"/>
                <a:gd name="T31" fmla="*/ 30 h 35"/>
                <a:gd name="T32" fmla="*/ 17 w 35"/>
                <a:gd name="T33" fmla="*/ 32 h 35"/>
                <a:gd name="T34" fmla="*/ 25 w 35"/>
                <a:gd name="T35" fmla="*/ 30 h 35"/>
                <a:gd name="T36" fmla="*/ 30 w 35"/>
                <a:gd name="T37" fmla="*/ 25 h 35"/>
                <a:gd name="T38" fmla="*/ 33 w 35"/>
                <a:gd name="T39" fmla="*/ 17 h 35"/>
                <a:gd name="T40" fmla="*/ 31 w 35"/>
                <a:gd name="T41" fmla="*/ 10 h 35"/>
                <a:gd name="T42" fmla="*/ 25 w 35"/>
                <a:gd name="T43" fmla="*/ 4 h 35"/>
                <a:gd name="T44" fmla="*/ 17 w 35"/>
                <a:gd name="T45" fmla="*/ 2 h 35"/>
                <a:gd name="T46" fmla="*/ 10 w 35"/>
                <a:gd name="T47" fmla="*/ 4 h 35"/>
                <a:gd name="T48" fmla="*/ 4 w 35"/>
                <a:gd name="T49" fmla="*/ 10 h 35"/>
                <a:gd name="T50" fmla="*/ 2 w 35"/>
                <a:gd name="T51" fmla="*/ 17 h 35"/>
                <a:gd name="T52" fmla="*/ 25 w 35"/>
                <a:gd name="T53" fmla="*/ 13 h 35"/>
                <a:gd name="T54" fmla="*/ 24 w 35"/>
                <a:gd name="T55" fmla="*/ 16 h 35"/>
                <a:gd name="T56" fmla="*/ 21 w 35"/>
                <a:gd name="T57" fmla="*/ 18 h 35"/>
                <a:gd name="T58" fmla="*/ 26 w 35"/>
                <a:gd name="T59" fmla="*/ 28 h 35"/>
                <a:gd name="T60" fmla="*/ 22 w 35"/>
                <a:gd name="T61" fmla="*/ 28 h 35"/>
                <a:gd name="T62" fmla="*/ 18 w 35"/>
                <a:gd name="T63" fmla="*/ 19 h 35"/>
                <a:gd name="T64" fmla="*/ 14 w 35"/>
                <a:gd name="T65" fmla="*/ 19 h 35"/>
                <a:gd name="T66" fmla="*/ 14 w 35"/>
                <a:gd name="T67" fmla="*/ 28 h 35"/>
                <a:gd name="T68" fmla="*/ 11 w 35"/>
                <a:gd name="T69" fmla="*/ 28 h 35"/>
                <a:gd name="T70" fmla="*/ 11 w 35"/>
                <a:gd name="T71" fmla="*/ 7 h 35"/>
                <a:gd name="T72" fmla="*/ 17 w 35"/>
                <a:gd name="T73" fmla="*/ 7 h 35"/>
                <a:gd name="T74" fmla="*/ 23 w 35"/>
                <a:gd name="T75" fmla="*/ 8 h 35"/>
                <a:gd name="T76" fmla="*/ 25 w 35"/>
                <a:gd name="T77" fmla="*/ 13 h 35"/>
                <a:gd name="T78" fmla="*/ 14 w 35"/>
                <a:gd name="T79" fmla="*/ 17 h 35"/>
                <a:gd name="T80" fmla="*/ 17 w 35"/>
                <a:gd name="T81" fmla="*/ 17 h 35"/>
                <a:gd name="T82" fmla="*/ 20 w 35"/>
                <a:gd name="T83" fmla="*/ 16 h 35"/>
                <a:gd name="T84" fmla="*/ 21 w 35"/>
                <a:gd name="T85" fmla="*/ 13 h 35"/>
                <a:gd name="T86" fmla="*/ 20 w 35"/>
                <a:gd name="T87" fmla="*/ 11 h 35"/>
                <a:gd name="T88" fmla="*/ 17 w 35"/>
                <a:gd name="T89" fmla="*/ 10 h 35"/>
                <a:gd name="T90" fmla="*/ 14 w 35"/>
                <a:gd name="T91" fmla="*/ 10 h 35"/>
                <a:gd name="T92" fmla="*/ 14 w 35"/>
                <a:gd name="T9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 h="35">
                  <a:moveTo>
                    <a:pt x="0" y="17"/>
                  </a:moveTo>
                  <a:cubicBezTo>
                    <a:pt x="0" y="14"/>
                    <a:pt x="1" y="11"/>
                    <a:pt x="2" y="8"/>
                  </a:cubicBezTo>
                  <a:cubicBezTo>
                    <a:pt x="4" y="6"/>
                    <a:pt x="6" y="4"/>
                    <a:pt x="9" y="2"/>
                  </a:cubicBezTo>
                  <a:cubicBezTo>
                    <a:pt x="11" y="0"/>
                    <a:pt x="14" y="0"/>
                    <a:pt x="17" y="0"/>
                  </a:cubicBezTo>
                  <a:cubicBezTo>
                    <a:pt x="21" y="0"/>
                    <a:pt x="23" y="0"/>
                    <a:pt x="26" y="2"/>
                  </a:cubicBezTo>
                  <a:cubicBezTo>
                    <a:pt x="29" y="4"/>
                    <a:pt x="31" y="6"/>
                    <a:pt x="33" y="8"/>
                  </a:cubicBezTo>
                  <a:cubicBezTo>
                    <a:pt x="34" y="11"/>
                    <a:pt x="35" y="14"/>
                    <a:pt x="35" y="17"/>
                  </a:cubicBezTo>
                  <a:cubicBezTo>
                    <a:pt x="35" y="20"/>
                    <a:pt x="34" y="23"/>
                    <a:pt x="33" y="26"/>
                  </a:cubicBezTo>
                  <a:cubicBezTo>
                    <a:pt x="31" y="29"/>
                    <a:pt x="29" y="31"/>
                    <a:pt x="26" y="32"/>
                  </a:cubicBezTo>
                  <a:cubicBezTo>
                    <a:pt x="24" y="34"/>
                    <a:pt x="21" y="35"/>
                    <a:pt x="17" y="35"/>
                  </a:cubicBezTo>
                  <a:cubicBezTo>
                    <a:pt x="14" y="35"/>
                    <a:pt x="11" y="34"/>
                    <a:pt x="8" y="32"/>
                  </a:cubicBezTo>
                  <a:cubicBezTo>
                    <a:pt x="6" y="31"/>
                    <a:pt x="4" y="29"/>
                    <a:pt x="2" y="26"/>
                  </a:cubicBezTo>
                  <a:cubicBezTo>
                    <a:pt x="1" y="23"/>
                    <a:pt x="0" y="20"/>
                    <a:pt x="0" y="17"/>
                  </a:cubicBezTo>
                  <a:close/>
                  <a:moveTo>
                    <a:pt x="2" y="17"/>
                  </a:moveTo>
                  <a:cubicBezTo>
                    <a:pt x="2" y="20"/>
                    <a:pt x="3" y="22"/>
                    <a:pt x="4" y="25"/>
                  </a:cubicBezTo>
                  <a:cubicBezTo>
                    <a:pt x="6" y="27"/>
                    <a:pt x="7" y="29"/>
                    <a:pt x="10" y="30"/>
                  </a:cubicBezTo>
                  <a:cubicBezTo>
                    <a:pt x="12" y="32"/>
                    <a:pt x="15" y="32"/>
                    <a:pt x="17" y="32"/>
                  </a:cubicBezTo>
                  <a:cubicBezTo>
                    <a:pt x="20" y="32"/>
                    <a:pt x="23" y="32"/>
                    <a:pt x="25" y="30"/>
                  </a:cubicBezTo>
                  <a:cubicBezTo>
                    <a:pt x="27" y="29"/>
                    <a:pt x="29" y="27"/>
                    <a:pt x="30" y="25"/>
                  </a:cubicBezTo>
                  <a:cubicBezTo>
                    <a:pt x="32" y="23"/>
                    <a:pt x="33" y="20"/>
                    <a:pt x="33" y="17"/>
                  </a:cubicBezTo>
                  <a:cubicBezTo>
                    <a:pt x="33" y="15"/>
                    <a:pt x="32" y="12"/>
                    <a:pt x="31" y="10"/>
                  </a:cubicBezTo>
                  <a:cubicBezTo>
                    <a:pt x="29" y="7"/>
                    <a:pt x="27" y="5"/>
                    <a:pt x="25" y="4"/>
                  </a:cubicBezTo>
                  <a:cubicBezTo>
                    <a:pt x="23" y="3"/>
                    <a:pt x="20" y="2"/>
                    <a:pt x="17" y="2"/>
                  </a:cubicBezTo>
                  <a:cubicBezTo>
                    <a:pt x="15" y="2"/>
                    <a:pt x="12" y="3"/>
                    <a:pt x="10" y="4"/>
                  </a:cubicBezTo>
                  <a:cubicBezTo>
                    <a:pt x="7" y="5"/>
                    <a:pt x="6" y="7"/>
                    <a:pt x="4" y="10"/>
                  </a:cubicBezTo>
                  <a:cubicBezTo>
                    <a:pt x="3" y="12"/>
                    <a:pt x="2" y="14"/>
                    <a:pt x="2" y="17"/>
                  </a:cubicBezTo>
                  <a:close/>
                  <a:moveTo>
                    <a:pt x="25" y="13"/>
                  </a:moveTo>
                  <a:cubicBezTo>
                    <a:pt x="25" y="14"/>
                    <a:pt x="24" y="15"/>
                    <a:pt x="24" y="16"/>
                  </a:cubicBezTo>
                  <a:cubicBezTo>
                    <a:pt x="23" y="17"/>
                    <a:pt x="22" y="18"/>
                    <a:pt x="21" y="18"/>
                  </a:cubicBezTo>
                  <a:cubicBezTo>
                    <a:pt x="26" y="28"/>
                    <a:pt x="26" y="28"/>
                    <a:pt x="26" y="28"/>
                  </a:cubicBezTo>
                  <a:cubicBezTo>
                    <a:pt x="22" y="28"/>
                    <a:pt x="22" y="28"/>
                    <a:pt x="22" y="28"/>
                  </a:cubicBezTo>
                  <a:cubicBezTo>
                    <a:pt x="18" y="19"/>
                    <a:pt x="18" y="19"/>
                    <a:pt x="18" y="19"/>
                  </a:cubicBezTo>
                  <a:cubicBezTo>
                    <a:pt x="14" y="19"/>
                    <a:pt x="14" y="19"/>
                    <a:pt x="14" y="19"/>
                  </a:cubicBezTo>
                  <a:cubicBezTo>
                    <a:pt x="14" y="28"/>
                    <a:pt x="14" y="28"/>
                    <a:pt x="14" y="28"/>
                  </a:cubicBezTo>
                  <a:cubicBezTo>
                    <a:pt x="11" y="28"/>
                    <a:pt x="11" y="28"/>
                    <a:pt x="11" y="28"/>
                  </a:cubicBezTo>
                  <a:cubicBezTo>
                    <a:pt x="11" y="7"/>
                    <a:pt x="11" y="7"/>
                    <a:pt x="11" y="7"/>
                  </a:cubicBezTo>
                  <a:cubicBezTo>
                    <a:pt x="17" y="7"/>
                    <a:pt x="17" y="7"/>
                    <a:pt x="17" y="7"/>
                  </a:cubicBezTo>
                  <a:cubicBezTo>
                    <a:pt x="20" y="7"/>
                    <a:pt x="21" y="7"/>
                    <a:pt x="23" y="8"/>
                  </a:cubicBezTo>
                  <a:cubicBezTo>
                    <a:pt x="24" y="9"/>
                    <a:pt x="25" y="11"/>
                    <a:pt x="25" y="13"/>
                  </a:cubicBezTo>
                  <a:close/>
                  <a:moveTo>
                    <a:pt x="14" y="17"/>
                  </a:moveTo>
                  <a:cubicBezTo>
                    <a:pt x="17" y="17"/>
                    <a:pt x="17" y="17"/>
                    <a:pt x="17" y="17"/>
                  </a:cubicBezTo>
                  <a:cubicBezTo>
                    <a:pt x="18" y="17"/>
                    <a:pt x="19" y="16"/>
                    <a:pt x="20" y="16"/>
                  </a:cubicBezTo>
                  <a:cubicBezTo>
                    <a:pt x="21" y="15"/>
                    <a:pt x="21" y="14"/>
                    <a:pt x="21" y="13"/>
                  </a:cubicBezTo>
                  <a:cubicBezTo>
                    <a:pt x="21" y="12"/>
                    <a:pt x="21" y="11"/>
                    <a:pt x="20" y="11"/>
                  </a:cubicBezTo>
                  <a:cubicBezTo>
                    <a:pt x="19" y="10"/>
                    <a:pt x="18" y="10"/>
                    <a:pt x="17" y="10"/>
                  </a:cubicBezTo>
                  <a:cubicBezTo>
                    <a:pt x="14" y="10"/>
                    <a:pt x="14" y="10"/>
                    <a:pt x="14" y="10"/>
                  </a:cubicBezTo>
                  <a:lnTo>
                    <a:pt x="1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grpSp>
      <p:sp>
        <p:nvSpPr>
          <p:cNvPr id="4" name="Rectangle 3">
            <a:extLst>
              <a:ext uri="{FF2B5EF4-FFF2-40B4-BE49-F238E27FC236}">
                <a16:creationId xmlns:a16="http://schemas.microsoft.com/office/drawing/2014/main" id="{58D7CF1A-956E-DC6C-0764-D6BF63AC6507}"/>
              </a:ext>
            </a:extLst>
          </p:cNvPr>
          <p:cNvSpPr/>
          <p:nvPr userDrawn="1"/>
        </p:nvSpPr>
        <p:spPr bwMode="auto">
          <a:xfrm>
            <a:off x="0" y="1"/>
            <a:ext cx="12192000" cy="548640"/>
          </a:xfrm>
          <a:prstGeom prst="rect">
            <a:avLst/>
          </a:prstGeom>
          <a:solidFill>
            <a:srgbClr val="005D5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DE2962B4-408E-CB6D-AF9C-1414D9A0D560}"/>
              </a:ext>
            </a:extLst>
          </p:cNvPr>
          <p:cNvSpPr txBox="1"/>
          <p:nvPr userDrawn="1"/>
        </p:nvSpPr>
        <p:spPr>
          <a:xfrm>
            <a:off x="1146627" y="6261735"/>
            <a:ext cx="9927772" cy="581750"/>
          </a:xfrm>
          <a:prstGeom prst="rect">
            <a:avLst/>
          </a:prstGeom>
          <a:noFill/>
        </p:spPr>
        <p:txBody>
          <a:bodyPr wrap="square" anchor="ctr">
            <a:noAutofit/>
          </a:bodyPr>
          <a:lstStyle/>
          <a:p>
            <a:pPr algn="ctr"/>
            <a:r>
              <a:rPr lang="en-US" sz="800" b="0">
                <a:latin typeface="Calibri" panose="020F0502020204030204" pitchFamily="34" charset="0"/>
                <a:cs typeface="Calibri" panose="020F0502020204030204" pitchFamily="34" charset="0"/>
              </a:rPr>
              <a:t>© 2024 by Hartford Funds</a:t>
            </a:r>
          </a:p>
        </p:txBody>
      </p:sp>
      <p:sp>
        <p:nvSpPr>
          <p:cNvPr id="11" name="Slide Number Placeholder 10">
            <a:extLst>
              <a:ext uri="{FF2B5EF4-FFF2-40B4-BE49-F238E27FC236}">
                <a16:creationId xmlns:a16="http://schemas.microsoft.com/office/drawing/2014/main" id="{C88A7AC6-01AC-BB24-A659-28DB218E2A70}"/>
              </a:ext>
            </a:extLst>
          </p:cNvPr>
          <p:cNvSpPr>
            <a:spLocks noGrp="1" noChangeArrowheads="1"/>
          </p:cNvSpPr>
          <p:nvPr>
            <p:ph type="sldNum" sz="quarter" idx="4"/>
          </p:nvPr>
        </p:nvSpPr>
        <p:spPr bwMode="auto">
          <a:xfrm>
            <a:off x="9181559" y="6261027"/>
            <a:ext cx="2844800" cy="581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pic>
        <p:nvPicPr>
          <p:cNvPr id="12" name="Picture 11" descr="A blue and black logo&#10;&#10;Description automatically generated">
            <a:extLst>
              <a:ext uri="{FF2B5EF4-FFF2-40B4-BE49-F238E27FC236}">
                <a16:creationId xmlns:a16="http://schemas.microsoft.com/office/drawing/2014/main" id="{B39E821A-3953-D831-2FD8-AA2BE8605D53}"/>
              </a:ext>
            </a:extLst>
          </p:cNvPr>
          <p:cNvPicPr>
            <a:picLocks noChangeAspect="1"/>
          </p:cNvPicPr>
          <p:nvPr userDrawn="1"/>
        </p:nvPicPr>
        <p:blipFill>
          <a:blip r:embed="rId3"/>
          <a:stretch>
            <a:fillRect/>
          </a:stretch>
        </p:blipFill>
        <p:spPr>
          <a:xfrm>
            <a:off x="457200" y="6448319"/>
            <a:ext cx="202232" cy="195513"/>
          </a:xfrm>
          <a:prstGeom prst="rect">
            <a:avLst/>
          </a:prstGeom>
        </p:spPr>
      </p:pic>
    </p:spTree>
    <p:extLst>
      <p:ext uri="{BB962C8B-B14F-4D97-AF65-F5344CB8AC3E}">
        <p14:creationId xmlns:p14="http://schemas.microsoft.com/office/powerpoint/2010/main" val="716735937"/>
      </p:ext>
    </p:extLst>
  </p:cSld>
  <p:clrMap bg1="lt1" tx1="dk1" bg2="lt2" tx2="dk2" accent1="accent1" accent2="accent2" accent3="accent3" accent4="accent4" accent5="accent5" accent6="accent6" hlink="hlink" folHlink="folHlink"/>
  <p:sldLayoutIdLst>
    <p:sldLayoutId id="2147483684" r:id="rId1"/>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6FD495-45F0-240D-6E06-7C5EE21D6E39}"/>
              </a:ext>
            </a:extLst>
          </p:cNvPr>
          <p:cNvSpPr/>
          <p:nvPr userDrawn="1"/>
        </p:nvSpPr>
        <p:spPr bwMode="auto">
          <a:xfrm>
            <a:off x="0" y="1"/>
            <a:ext cx="12192000" cy="548640"/>
          </a:xfrm>
          <a:prstGeom prst="rect">
            <a:avLst/>
          </a:prstGeom>
          <a:solidFill>
            <a:srgbClr val="562A7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TextBox 1">
            <a:extLst>
              <a:ext uri="{FF2B5EF4-FFF2-40B4-BE49-F238E27FC236}">
                <a16:creationId xmlns:a16="http://schemas.microsoft.com/office/drawing/2014/main" id="{59DCE531-240A-D79F-37DB-3482DBB7FF68}"/>
              </a:ext>
            </a:extLst>
          </p:cNvPr>
          <p:cNvSpPr txBox="1"/>
          <p:nvPr userDrawn="1"/>
        </p:nvSpPr>
        <p:spPr>
          <a:xfrm>
            <a:off x="1146627" y="6261735"/>
            <a:ext cx="9927772" cy="581750"/>
          </a:xfrm>
          <a:prstGeom prst="rect">
            <a:avLst/>
          </a:prstGeom>
          <a:noFill/>
        </p:spPr>
        <p:txBody>
          <a:bodyPr wrap="square" anchor="ctr">
            <a:noAutofit/>
          </a:bodyPr>
          <a:lstStyle/>
          <a:p>
            <a:pPr algn="ctr"/>
            <a:r>
              <a:rPr lang="en-US" sz="800" b="0">
                <a:latin typeface="Calibri" panose="020F0502020204030204" pitchFamily="34" charset="0"/>
                <a:cs typeface="Calibri" panose="020F0502020204030204" pitchFamily="34" charset="0"/>
              </a:rPr>
              <a:t>© 2024 by Hartford Funds</a:t>
            </a:r>
          </a:p>
        </p:txBody>
      </p:sp>
      <p:sp>
        <p:nvSpPr>
          <p:cNvPr id="4" name="Slide Number Placeholder 3">
            <a:extLst>
              <a:ext uri="{FF2B5EF4-FFF2-40B4-BE49-F238E27FC236}">
                <a16:creationId xmlns:a16="http://schemas.microsoft.com/office/drawing/2014/main" id="{80124A4E-FD31-C466-B379-1EC57D77B7D2}"/>
              </a:ext>
            </a:extLst>
          </p:cNvPr>
          <p:cNvSpPr>
            <a:spLocks noGrp="1" noChangeArrowheads="1"/>
          </p:cNvSpPr>
          <p:nvPr>
            <p:ph type="sldNum" sz="quarter" idx="4"/>
          </p:nvPr>
        </p:nvSpPr>
        <p:spPr bwMode="auto">
          <a:xfrm>
            <a:off x="9181559" y="6261027"/>
            <a:ext cx="2844800" cy="581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pic>
        <p:nvPicPr>
          <p:cNvPr id="7" name="Picture 6" descr="A blue and black logo&#10;&#10;Description automatically generated">
            <a:extLst>
              <a:ext uri="{FF2B5EF4-FFF2-40B4-BE49-F238E27FC236}">
                <a16:creationId xmlns:a16="http://schemas.microsoft.com/office/drawing/2014/main" id="{B791F198-0917-2C89-1CE3-046151E3FBAC}"/>
              </a:ext>
            </a:extLst>
          </p:cNvPr>
          <p:cNvPicPr>
            <a:picLocks noChangeAspect="1"/>
          </p:cNvPicPr>
          <p:nvPr userDrawn="1"/>
        </p:nvPicPr>
        <p:blipFill>
          <a:blip r:embed="rId3"/>
          <a:stretch>
            <a:fillRect/>
          </a:stretch>
        </p:blipFill>
        <p:spPr>
          <a:xfrm>
            <a:off x="457200" y="6448319"/>
            <a:ext cx="202232" cy="195513"/>
          </a:xfrm>
          <a:prstGeom prst="rect">
            <a:avLst/>
          </a:prstGeom>
        </p:spPr>
      </p:pic>
    </p:spTree>
    <p:extLst>
      <p:ext uri="{BB962C8B-B14F-4D97-AF65-F5344CB8AC3E}">
        <p14:creationId xmlns:p14="http://schemas.microsoft.com/office/powerpoint/2010/main" val="1024951308"/>
      </p:ext>
    </p:extLst>
  </p:cSld>
  <p:clrMap bg1="lt1" tx1="dk1" bg2="lt2" tx2="dk2" accent1="accent1" accent2="accent2" accent3="accent3" accent4="accent4" accent5="accent5" accent6="accent6" hlink="hlink" folHlink="folHlink"/>
  <p:sldLayoutIdLst>
    <p:sldLayoutId id="2147483686" r:id="rId1"/>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249064-99A3-A697-7116-82A5EF9B1412}"/>
              </a:ext>
            </a:extLst>
          </p:cNvPr>
          <p:cNvSpPr/>
          <p:nvPr userDrawn="1"/>
        </p:nvSpPr>
        <p:spPr bwMode="auto">
          <a:xfrm>
            <a:off x="0" y="1"/>
            <a:ext cx="12192000" cy="548640"/>
          </a:xfrm>
          <a:prstGeom prst="rect">
            <a:avLst/>
          </a:prstGeom>
          <a:solidFill>
            <a:srgbClr val="598F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pic>
        <p:nvPicPr>
          <p:cNvPr id="6" name="Picture 5" descr="A blue and black logo&#10;&#10;Description automatically generated">
            <a:extLst>
              <a:ext uri="{FF2B5EF4-FFF2-40B4-BE49-F238E27FC236}">
                <a16:creationId xmlns:a16="http://schemas.microsoft.com/office/drawing/2014/main" id="{82626FC3-08BC-0643-3DE2-D14AD44A1E86}"/>
              </a:ext>
            </a:extLst>
          </p:cNvPr>
          <p:cNvPicPr>
            <a:picLocks noChangeAspect="1"/>
          </p:cNvPicPr>
          <p:nvPr userDrawn="1"/>
        </p:nvPicPr>
        <p:blipFill>
          <a:blip r:embed="rId3"/>
          <a:stretch>
            <a:fillRect/>
          </a:stretch>
        </p:blipFill>
        <p:spPr>
          <a:xfrm>
            <a:off x="457200" y="6448319"/>
            <a:ext cx="202232" cy="195513"/>
          </a:xfrm>
          <a:prstGeom prst="rect">
            <a:avLst/>
          </a:prstGeom>
        </p:spPr>
      </p:pic>
      <p:sp>
        <p:nvSpPr>
          <p:cNvPr id="7" name="Slide Number Placeholder 6">
            <a:extLst>
              <a:ext uri="{FF2B5EF4-FFF2-40B4-BE49-F238E27FC236}">
                <a16:creationId xmlns:a16="http://schemas.microsoft.com/office/drawing/2014/main" id="{D4140DB6-D268-67A0-9930-A117E402FD2C}"/>
              </a:ext>
            </a:extLst>
          </p:cNvPr>
          <p:cNvSpPr>
            <a:spLocks noGrp="1" noChangeArrowheads="1"/>
          </p:cNvSpPr>
          <p:nvPr>
            <p:ph type="sldNum" sz="quarter" idx="4"/>
          </p:nvPr>
        </p:nvSpPr>
        <p:spPr bwMode="auto">
          <a:xfrm>
            <a:off x="9181559" y="6261027"/>
            <a:ext cx="2844800" cy="581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
        <p:nvSpPr>
          <p:cNvPr id="8" name="TextBox 7">
            <a:extLst>
              <a:ext uri="{FF2B5EF4-FFF2-40B4-BE49-F238E27FC236}">
                <a16:creationId xmlns:a16="http://schemas.microsoft.com/office/drawing/2014/main" id="{567BDB4B-21F1-8714-2DBF-3A736C36B18B}"/>
              </a:ext>
            </a:extLst>
          </p:cNvPr>
          <p:cNvSpPr txBox="1"/>
          <p:nvPr userDrawn="1"/>
        </p:nvSpPr>
        <p:spPr>
          <a:xfrm>
            <a:off x="1146627" y="6261735"/>
            <a:ext cx="9927772" cy="581750"/>
          </a:xfrm>
          <a:prstGeom prst="rect">
            <a:avLst/>
          </a:prstGeom>
          <a:noFill/>
        </p:spPr>
        <p:txBody>
          <a:bodyPr wrap="square" anchor="ctr">
            <a:noAutofit/>
          </a:bodyPr>
          <a:lstStyle/>
          <a:p>
            <a:pPr algn="ctr"/>
            <a:r>
              <a:rPr lang="en-US" sz="800" b="0">
                <a:latin typeface="Calibri" panose="020F0502020204030204" pitchFamily="34" charset="0"/>
                <a:cs typeface="Calibri" panose="020F0502020204030204" pitchFamily="34" charset="0"/>
              </a:rPr>
              <a:t>© 2024 by Hartford Funds</a:t>
            </a:r>
          </a:p>
        </p:txBody>
      </p:sp>
    </p:spTree>
    <p:extLst>
      <p:ext uri="{BB962C8B-B14F-4D97-AF65-F5344CB8AC3E}">
        <p14:creationId xmlns:p14="http://schemas.microsoft.com/office/powerpoint/2010/main" val="33255569"/>
      </p:ext>
    </p:extLst>
  </p:cSld>
  <p:clrMap bg1="lt1" tx1="dk1" bg2="lt2" tx2="dk2" accent1="accent1" accent2="accent2" accent3="accent3" accent4="accent4" accent5="accent5" accent6="accent6" hlink="hlink" folHlink="folHlink"/>
  <p:sldLayoutIdLst>
    <p:sldLayoutId id="2147483688" r:id="rId1"/>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FACF4-84FE-EEF0-A113-8E181D3F9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CE6CE4-EC5E-C729-6C1B-EB9890208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E78C0-1BAF-A2B6-B8FA-B14D9B286D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FCE9C90-37B5-D0D4-B48C-73E209C5BD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523CE8-7783-4F44-9E08-1B1FCA62D7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13499-0ACF-4229-89F5-58730BA5A2CD}" type="slidenum">
              <a:rPr lang="en-US" smtClean="0"/>
              <a:t>‹#›</a:t>
            </a:fld>
            <a:endParaRPr lang="en-US"/>
          </a:p>
        </p:txBody>
      </p:sp>
      <p:pic>
        <p:nvPicPr>
          <p:cNvPr id="7" name="Picture 6" descr="A blue and black logo&#10;&#10;Description automatically generated">
            <a:extLst>
              <a:ext uri="{FF2B5EF4-FFF2-40B4-BE49-F238E27FC236}">
                <a16:creationId xmlns:a16="http://schemas.microsoft.com/office/drawing/2014/main" id="{F66BE716-7DEE-96C3-B915-7071C279339A}"/>
              </a:ext>
            </a:extLst>
          </p:cNvPr>
          <p:cNvPicPr>
            <a:picLocks noChangeAspect="1"/>
          </p:cNvPicPr>
          <p:nvPr userDrawn="1"/>
        </p:nvPicPr>
        <p:blipFill>
          <a:blip r:embed="rId3"/>
          <a:stretch>
            <a:fillRect/>
          </a:stretch>
        </p:blipFill>
        <p:spPr>
          <a:xfrm>
            <a:off x="457200" y="6429269"/>
            <a:ext cx="202232" cy="195513"/>
          </a:xfrm>
          <a:prstGeom prst="rect">
            <a:avLst/>
          </a:prstGeom>
        </p:spPr>
      </p:pic>
    </p:spTree>
    <p:extLst>
      <p:ext uri="{BB962C8B-B14F-4D97-AF65-F5344CB8AC3E}">
        <p14:creationId xmlns:p14="http://schemas.microsoft.com/office/powerpoint/2010/main" val="4099608756"/>
      </p:ext>
    </p:extLst>
  </p:cSld>
  <p:clrMap bg1="lt1" tx1="dk1" bg2="lt2" tx2="dk2" accent1="accent1" accent2="accent2" accent3="accent3" accent4="accent4" accent5="accent5" accent6="accent6" hlink="hlink" folHlink="folHlink"/>
  <p:sldLayoutIdLst>
    <p:sldLayoutId id="214748369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file:///M:\Art\Art%20Images\aging-brain\Marc.jpe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9076E3-7C40-ED0E-28EE-8375E34374E3}"/>
              </a:ext>
            </a:extLst>
          </p:cNvPr>
          <p:cNvPicPr>
            <a:picLocks noChangeAspect="1"/>
          </p:cNvPicPr>
          <p:nvPr/>
        </p:nvPicPr>
        <p:blipFill>
          <a:blip r:embed="rId3"/>
          <a:stretch>
            <a:fillRect/>
          </a:stretch>
        </p:blipFill>
        <p:spPr>
          <a:xfrm>
            <a:off x="5419047" y="-66801"/>
            <a:ext cx="6766560" cy="5905500"/>
          </a:xfrm>
          <a:prstGeom prst="rect">
            <a:avLst/>
          </a:prstGeom>
        </p:spPr>
      </p:pic>
      <p:sp>
        <p:nvSpPr>
          <p:cNvPr id="19" name="Rectangle 18">
            <a:extLst>
              <a:ext uri="{FF2B5EF4-FFF2-40B4-BE49-F238E27FC236}">
                <a16:creationId xmlns:a16="http://schemas.microsoft.com/office/drawing/2014/main" id="{576E84E0-5BC4-77D2-FFDF-5554F6C19D48}"/>
              </a:ext>
            </a:extLst>
          </p:cNvPr>
          <p:cNvSpPr/>
          <p:nvPr/>
        </p:nvSpPr>
        <p:spPr bwMode="auto">
          <a:xfrm>
            <a:off x="0" y="0"/>
            <a:ext cx="6096000" cy="5842200"/>
          </a:xfrm>
          <a:prstGeom prst="rect">
            <a:avLst/>
          </a:prstGeom>
          <a:solidFill>
            <a:srgbClr val="0E20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sp>
        <p:nvSpPr>
          <p:cNvPr id="21" name="Title 6">
            <a:extLst>
              <a:ext uri="{FF2B5EF4-FFF2-40B4-BE49-F238E27FC236}">
                <a16:creationId xmlns:a16="http://schemas.microsoft.com/office/drawing/2014/main" id="{8A9C01D3-4B47-A6BF-09C3-F96EAFCCD94F}"/>
              </a:ext>
            </a:extLst>
          </p:cNvPr>
          <p:cNvSpPr txBox="1">
            <a:spLocks/>
          </p:cNvSpPr>
          <p:nvPr/>
        </p:nvSpPr>
        <p:spPr>
          <a:xfrm>
            <a:off x="1427685" y="1404529"/>
            <a:ext cx="4005873" cy="1481420"/>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pPr>
              <a:lnSpc>
                <a:spcPts val="5000"/>
              </a:lnSpc>
            </a:pPr>
            <a:r>
              <a:rPr lang="en-US" sz="4800" b="0" kern="1200">
                <a:solidFill>
                  <a:srgbClr val="FFFFFF"/>
                </a:solidFill>
                <a:latin typeface="Calibri" panose="020F0502020204030204" pitchFamily="34" charset="0"/>
                <a:ea typeface="Open Sans" panose="020B0606030504020204" pitchFamily="34" charset="0"/>
                <a:cs typeface="Calibri" panose="020F0502020204030204" pitchFamily="34" charset="0"/>
              </a:rPr>
              <a:t>Retain </a:t>
            </a:r>
            <a:br>
              <a:rPr lang="en-US" sz="4800" b="0" kern="1200">
                <a:solidFill>
                  <a:srgbClr val="FFFFFF"/>
                </a:solidFill>
                <a:latin typeface="Calibri" panose="020F0502020204030204" pitchFamily="34" charset="0"/>
                <a:ea typeface="Open Sans" panose="020B0606030504020204" pitchFamily="34" charset="0"/>
                <a:cs typeface="Calibri" panose="020F0502020204030204" pitchFamily="34" charset="0"/>
              </a:rPr>
            </a:br>
            <a:r>
              <a:rPr lang="en-US" sz="4800" b="0" kern="1200">
                <a:solidFill>
                  <a:srgbClr val="FFFFFF"/>
                </a:solidFill>
                <a:latin typeface="Calibri" panose="020F0502020204030204" pitchFamily="34" charset="0"/>
                <a:ea typeface="Open Sans" panose="020B0606030504020204" pitchFamily="34" charset="0"/>
                <a:cs typeface="Calibri" panose="020F0502020204030204" pitchFamily="34" charset="0"/>
              </a:rPr>
              <a:t>Your Brain</a:t>
            </a:r>
            <a:endParaRPr lang="en-US" sz="4800" b="0" kern="0">
              <a:latin typeface="Calibri" panose="020F0502020204030204" pitchFamily="34" charset="0"/>
              <a:ea typeface="Open Sans" panose="020B0606030504020204" pitchFamily="34" charset="0"/>
              <a:cs typeface="Calibri" panose="020F0502020204030204" pitchFamily="34" charset="0"/>
            </a:endParaRPr>
          </a:p>
        </p:txBody>
      </p:sp>
      <p:sp>
        <p:nvSpPr>
          <p:cNvPr id="22" name="Text Box 3">
            <a:extLst>
              <a:ext uri="{FF2B5EF4-FFF2-40B4-BE49-F238E27FC236}">
                <a16:creationId xmlns:a16="http://schemas.microsoft.com/office/drawing/2014/main" id="{D9223F0E-3B5A-9994-011D-C345DA455113}"/>
              </a:ext>
            </a:extLst>
          </p:cNvPr>
          <p:cNvSpPr txBox="1">
            <a:spLocks noChangeArrowheads="1"/>
          </p:cNvSpPr>
          <p:nvPr/>
        </p:nvSpPr>
        <p:spPr bwMode="auto">
          <a:xfrm>
            <a:off x="1427685" y="3007084"/>
            <a:ext cx="3001168" cy="806375"/>
          </a:xfrm>
          <a:prstGeom prst="rect">
            <a:avLst/>
          </a:prstGeom>
          <a:noFill/>
          <a:ln w="9525">
            <a:noFill/>
            <a:miter lim="800000"/>
            <a:headEnd/>
            <a:tailEnd/>
          </a:ln>
        </p:spPr>
        <p:txBody>
          <a:bodyPr wrap="square">
            <a:spAutoFit/>
          </a:bodyPr>
          <a:lstStyle/>
          <a:p>
            <a:pPr>
              <a:lnSpc>
                <a:spcPct val="120000"/>
              </a:lnSpc>
              <a:spcBef>
                <a:spcPts val="0"/>
              </a:spcBef>
              <a:spcAft>
                <a:spcPts val="0"/>
              </a:spcAft>
            </a:pPr>
            <a:r>
              <a:rPr lang="en-US" sz="2000" b="0">
                <a:solidFill>
                  <a:srgbClr val="FFFFFF"/>
                </a:solidFill>
                <a:latin typeface="Calibri" panose="020F0502020204030204" pitchFamily="34" charset="0"/>
                <a:ea typeface="Open Sans" panose="020B0606030504020204" pitchFamily="34" charset="0"/>
                <a:cs typeface="Calibri" panose="020F0502020204030204" pitchFamily="34" charset="0"/>
              </a:rPr>
              <a:t>How to age-proof your most valuable asset</a:t>
            </a:r>
          </a:p>
        </p:txBody>
      </p:sp>
      <p:sp>
        <p:nvSpPr>
          <p:cNvPr id="23" name="TextBox 22">
            <a:extLst>
              <a:ext uri="{FF2B5EF4-FFF2-40B4-BE49-F238E27FC236}">
                <a16:creationId xmlns:a16="http://schemas.microsoft.com/office/drawing/2014/main" id="{968EC578-AE3E-2BC0-458B-D6346C0D8642}"/>
              </a:ext>
            </a:extLst>
          </p:cNvPr>
          <p:cNvSpPr txBox="1"/>
          <p:nvPr/>
        </p:nvSpPr>
        <p:spPr>
          <a:xfrm>
            <a:off x="1499785" y="4360525"/>
            <a:ext cx="3092968" cy="388696"/>
          </a:xfrm>
          <a:prstGeom prst="rect">
            <a:avLst/>
          </a:prstGeom>
          <a:noFill/>
        </p:spPr>
        <p:txBody>
          <a:bodyPr wrap="square" rtlCol="0">
            <a:spAutoFit/>
          </a:bodyPr>
          <a:lstStyle/>
          <a:p>
            <a:pPr>
              <a:lnSpc>
                <a:spcPct val="110000"/>
              </a:lnSpc>
            </a:pPr>
            <a:r>
              <a:rPr lang="en-US" sz="900" b="0" i="1">
                <a:solidFill>
                  <a:srgbClr val="FFFFFF">
                    <a:lumMod val="75000"/>
                  </a:srgbClr>
                </a:solidFill>
                <a:latin typeface="Calibri" panose="020F0502020204030204" pitchFamily="34" charset="0"/>
                <a:ea typeface="Open Sans" panose="020B0606030504020204" pitchFamily="34" charset="0"/>
                <a:cs typeface="Calibri" panose="020F0502020204030204" pitchFamily="34" charset="0"/>
              </a:rPr>
              <a:t>Developed in collaboration with Dr. Marc Milstein,  Neuroscience Researcher</a:t>
            </a:r>
          </a:p>
        </p:txBody>
      </p:sp>
      <p:sp>
        <p:nvSpPr>
          <p:cNvPr id="24" name="Rectangle 23">
            <a:extLst>
              <a:ext uri="{FF2B5EF4-FFF2-40B4-BE49-F238E27FC236}">
                <a16:creationId xmlns:a16="http://schemas.microsoft.com/office/drawing/2014/main" id="{92327C4F-04F9-F431-903C-C8FB9FFED8B8}"/>
              </a:ext>
            </a:extLst>
          </p:cNvPr>
          <p:cNvSpPr/>
          <p:nvPr/>
        </p:nvSpPr>
        <p:spPr>
          <a:xfrm>
            <a:off x="650590" y="629587"/>
            <a:ext cx="10864079" cy="4617720"/>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26" name="Graphic 25" descr="Hartford Funds Logo&#10;Our benchmark is the investor®">
            <a:extLst>
              <a:ext uri="{FF2B5EF4-FFF2-40B4-BE49-F238E27FC236}">
                <a16:creationId xmlns:a16="http://schemas.microsoft.com/office/drawing/2014/main" id="{8BD97016-69C5-BE5B-28EE-22A86410A1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69970" y="6186536"/>
            <a:ext cx="2044699" cy="384048"/>
          </a:xfrm>
          <a:prstGeom prst="rect">
            <a:avLst/>
          </a:prstGeom>
        </p:spPr>
      </p:pic>
    </p:spTree>
    <p:extLst>
      <p:ext uri="{BB962C8B-B14F-4D97-AF65-F5344CB8AC3E}">
        <p14:creationId xmlns:p14="http://schemas.microsoft.com/office/powerpoint/2010/main" val="428091334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553F1E-B3FC-1451-18E6-6C98EC57CA73}"/>
              </a:ext>
            </a:extLst>
          </p:cNvPr>
          <p:cNvPicPr>
            <a:picLocks noChangeAspect="1"/>
          </p:cNvPicPr>
          <p:nvPr/>
        </p:nvPicPr>
        <p:blipFill>
          <a:blip r:embed="rId3"/>
          <a:stretch>
            <a:fillRect/>
          </a:stretch>
        </p:blipFill>
        <p:spPr>
          <a:xfrm>
            <a:off x="0" y="12627"/>
            <a:ext cx="12192000" cy="6248400"/>
          </a:xfrm>
          <a:prstGeom prst="rect">
            <a:avLst/>
          </a:prstGeom>
        </p:spPr>
      </p:pic>
      <p:sp>
        <p:nvSpPr>
          <p:cNvPr id="4" name="Slide Number Placeholder 3">
            <a:extLst>
              <a:ext uri="{FF2B5EF4-FFF2-40B4-BE49-F238E27FC236}">
                <a16:creationId xmlns:a16="http://schemas.microsoft.com/office/drawing/2014/main" id="{891F0146-11EF-0F27-7CB5-70A9BD9A8923}"/>
              </a:ext>
            </a:extLst>
          </p:cNvPr>
          <p:cNvSpPr>
            <a:spLocks noGrp="1"/>
          </p:cNvSpPr>
          <p:nvPr>
            <p:ph type="sldNum" sz="quarter" idx="4"/>
          </p:nvPr>
        </p:nvSpPr>
        <p:spPr/>
        <p:txBody>
          <a:bodyPr/>
          <a:lstStyle/>
          <a:p>
            <a:fld id="{098F27AE-F8A1-453E-8C2F-3FD5FC6AA2AE}" type="slidenum">
              <a:rPr lang="en-US" smtClean="0"/>
              <a:pPr/>
              <a:t>10</a:t>
            </a:fld>
            <a:endParaRPr lang="en-US"/>
          </a:p>
        </p:txBody>
      </p:sp>
      <p:grpSp>
        <p:nvGrpSpPr>
          <p:cNvPr id="5" name="Group 4">
            <a:extLst>
              <a:ext uri="{FF2B5EF4-FFF2-40B4-BE49-F238E27FC236}">
                <a16:creationId xmlns:a16="http://schemas.microsoft.com/office/drawing/2014/main" id="{DDFE5DDB-8F0A-7BD9-47D9-B3B51DFB954D}"/>
              </a:ext>
            </a:extLst>
          </p:cNvPr>
          <p:cNvGrpSpPr/>
          <p:nvPr/>
        </p:nvGrpSpPr>
        <p:grpSpPr>
          <a:xfrm>
            <a:off x="1140890" y="1324896"/>
            <a:ext cx="3477412" cy="3536475"/>
            <a:chOff x="601564" y="565621"/>
            <a:chExt cx="4251418" cy="4323628"/>
          </a:xfrm>
          <a:solidFill>
            <a:srgbClr val="598FE4"/>
          </a:solidFill>
        </p:grpSpPr>
        <p:sp>
          <p:nvSpPr>
            <p:cNvPr id="6" name="Google Shape;115;p9">
              <a:extLst>
                <a:ext uri="{FF2B5EF4-FFF2-40B4-BE49-F238E27FC236}">
                  <a16:creationId xmlns:a16="http://schemas.microsoft.com/office/drawing/2014/main" id="{D3A99862-1559-5280-E577-EF8C70F1A8C3}"/>
                </a:ext>
              </a:extLst>
            </p:cNvPr>
            <p:cNvSpPr/>
            <p:nvPr/>
          </p:nvSpPr>
          <p:spPr>
            <a:xfrm>
              <a:off x="601564" y="565621"/>
              <a:ext cx="4251418" cy="4323628"/>
            </a:xfrm>
            <a:prstGeom prst="rect">
              <a:avLst/>
            </a:prstGeom>
            <a:grp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white"/>
                </a:solidFill>
                <a:effectLst/>
                <a:uLnTx/>
                <a:uFillTx/>
                <a:latin typeface="Arial"/>
                <a:ea typeface="Arial"/>
                <a:cs typeface="Arial"/>
                <a:sym typeface="Arial"/>
              </a:endParaRPr>
            </a:p>
          </p:txBody>
        </p:sp>
        <p:sp>
          <p:nvSpPr>
            <p:cNvPr id="12" name="Google Shape;116;p9">
              <a:extLst>
                <a:ext uri="{FF2B5EF4-FFF2-40B4-BE49-F238E27FC236}">
                  <a16:creationId xmlns:a16="http://schemas.microsoft.com/office/drawing/2014/main" id="{7682374A-D0F6-417D-78B0-45EBC60E95A8}"/>
                </a:ext>
              </a:extLst>
            </p:cNvPr>
            <p:cNvSpPr/>
            <p:nvPr/>
          </p:nvSpPr>
          <p:spPr>
            <a:xfrm>
              <a:off x="1169109" y="1125476"/>
              <a:ext cx="3047078" cy="3112828"/>
            </a:xfrm>
            <a:prstGeom prst="rect">
              <a:avLst/>
            </a:prstGeom>
            <a:grpFill/>
            <a:ln w="25400" cap="flat" cmpd="sng">
              <a:solidFill>
                <a:srgbClr val="ED7D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white"/>
                </a:solidFill>
                <a:effectLst/>
                <a:uLnTx/>
                <a:uFillTx/>
                <a:latin typeface="Arial"/>
                <a:ea typeface="Arial"/>
                <a:cs typeface="Arial"/>
                <a:sym typeface="Arial"/>
              </a:endParaRPr>
            </a:p>
          </p:txBody>
        </p:sp>
        <p:sp>
          <p:nvSpPr>
            <p:cNvPr id="13" name="Google Shape;103;p2">
              <a:extLst>
                <a:ext uri="{FF2B5EF4-FFF2-40B4-BE49-F238E27FC236}">
                  <a16:creationId xmlns:a16="http://schemas.microsoft.com/office/drawing/2014/main" id="{A76DE500-7427-6993-88FF-80E7C3DB1EFE}"/>
                </a:ext>
              </a:extLst>
            </p:cNvPr>
            <p:cNvSpPr txBox="1">
              <a:spLocks/>
            </p:cNvSpPr>
            <p:nvPr/>
          </p:nvSpPr>
          <p:spPr>
            <a:xfrm>
              <a:off x="1083766" y="1077942"/>
              <a:ext cx="2707887" cy="2481109"/>
            </a:xfrm>
            <a:prstGeom prst="rect">
              <a:avLst/>
            </a:prstGeom>
            <a:grpFill/>
            <a:ln>
              <a:noFill/>
            </a:ln>
          </p:spPr>
          <p:txBody>
            <a:bodyPr spcFirstLastPara="1" vert="horz" wrap="square" lIns="9144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
                  <a:srgbClr val="44546A"/>
                </a:buClr>
                <a:buSzPts val="2800"/>
                <a:buFont typeface="Calibri"/>
                <a:buNone/>
                <a:tabLst/>
                <a:defRPr/>
              </a:pPr>
              <a:r>
                <a:rPr kumimoji="0" lang="en-US" sz="3000" i="0" u="none" strike="noStrike" kern="1200" cap="none" spc="0" normalizeH="0" baseline="0" noProof="0">
                  <a:ln>
                    <a:noFill/>
                  </a:ln>
                  <a:solidFill>
                    <a:prstClr val="white"/>
                  </a:solidFill>
                  <a:effectLst/>
                  <a:uLnTx/>
                  <a:uFillTx/>
                  <a:latin typeface="Calibri Light" panose="020F0302020204030204"/>
                  <a:ea typeface="Open Sans" panose="020B0606030504020204" pitchFamily="34" charset="0"/>
                  <a:cs typeface="Open Sans" panose="020B0606030504020204" pitchFamily="34" charset="0"/>
                </a:rPr>
                <a:t>The Importance </a:t>
              </a:r>
              <a:br>
                <a:rPr kumimoji="0" lang="en-US" sz="3000" i="0" u="none" strike="noStrike" kern="1200" cap="none" spc="0" normalizeH="0" baseline="0" noProof="0">
                  <a:ln>
                    <a:noFill/>
                  </a:ln>
                  <a:solidFill>
                    <a:prstClr val="white"/>
                  </a:solidFill>
                  <a:effectLst/>
                  <a:uLnTx/>
                  <a:uFillTx/>
                  <a:latin typeface="Calibri Light" panose="020F0302020204030204"/>
                  <a:ea typeface="Open Sans" panose="020B0606030504020204" pitchFamily="34" charset="0"/>
                  <a:cs typeface="Open Sans" panose="020B0606030504020204" pitchFamily="34" charset="0"/>
                </a:rPr>
              </a:br>
              <a:r>
                <a:rPr kumimoji="0" lang="en-US" sz="3000" i="0" u="none" strike="noStrike" kern="1200" cap="none" spc="0" normalizeH="0" baseline="0" noProof="0">
                  <a:ln>
                    <a:noFill/>
                  </a:ln>
                  <a:solidFill>
                    <a:prstClr val="white"/>
                  </a:solidFill>
                  <a:effectLst/>
                  <a:uLnTx/>
                  <a:uFillTx/>
                  <a:latin typeface="Calibri Light" panose="020F0302020204030204"/>
                  <a:ea typeface="Open Sans" panose="020B0606030504020204" pitchFamily="34" charset="0"/>
                  <a:cs typeface="Open Sans" panose="020B0606030504020204" pitchFamily="34" charset="0"/>
                </a:rPr>
                <a:t>of Brain Health</a:t>
              </a:r>
            </a:p>
          </p:txBody>
        </p:sp>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AEB93A-3698-77C7-1EBA-F1F18174EF60}"/>
              </a:ext>
            </a:extLst>
          </p:cNvPr>
          <p:cNvSpPr txBox="1"/>
          <p:nvPr/>
        </p:nvSpPr>
        <p:spPr>
          <a:xfrm>
            <a:off x="1020417" y="3876081"/>
            <a:ext cx="2697144" cy="800219"/>
          </a:xfrm>
          <a:prstGeom prst="rect">
            <a:avLst/>
          </a:prstGeom>
          <a:noFill/>
        </p:spPr>
        <p:txBody>
          <a:bodyPr wrap="square" rtlCol="0">
            <a:spAutoFit/>
          </a:bodyPr>
          <a:lstStyle/>
          <a:p>
            <a:pPr algn="ctr">
              <a:spcAft>
                <a:spcPts val="1200"/>
              </a:spcAft>
              <a:buClr>
                <a:schemeClr val="accent1"/>
              </a:buClr>
            </a:pPr>
            <a:r>
              <a:rPr lang="en-US" sz="2300" b="0">
                <a:latin typeface="Calibri" panose="020F0502020204030204" pitchFamily="34" charset="0"/>
                <a:ea typeface="Open Sans" panose="020B0606030504020204" pitchFamily="34" charset="0"/>
                <a:cs typeface="Calibri" panose="020F0502020204030204" pitchFamily="34" charset="0"/>
              </a:rPr>
              <a:t>A byproduct of the work your cells do</a:t>
            </a:r>
          </a:p>
        </p:txBody>
      </p:sp>
      <p:sp>
        <p:nvSpPr>
          <p:cNvPr id="7" name="Title 1">
            <a:extLst>
              <a:ext uri="{FF2B5EF4-FFF2-40B4-BE49-F238E27FC236}">
                <a16:creationId xmlns:a16="http://schemas.microsoft.com/office/drawing/2014/main" id="{CB17611A-DD75-0337-2590-926F20BA29F1}"/>
              </a:ext>
            </a:extLst>
          </p:cNvPr>
          <p:cNvSpPr txBox="1">
            <a:spLocks/>
          </p:cNvSpPr>
          <p:nvPr/>
        </p:nvSpPr>
        <p:spPr>
          <a:xfrm>
            <a:off x="1020417" y="1403639"/>
            <a:ext cx="10151166" cy="2531165"/>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pPr algn="ctr"/>
            <a:r>
              <a:rPr lang="en-US" sz="3400" b="0" kern="1200">
                <a:solidFill>
                  <a:schemeClr val="tx2"/>
                </a:solidFill>
                <a:latin typeface="Calibri" panose="020F0502020204030204" pitchFamily="34" charset="0"/>
                <a:ea typeface="Open Sans" panose="020B0606030504020204" pitchFamily="34" charset="0"/>
                <a:cs typeface="Calibri" panose="020F0502020204030204" pitchFamily="34" charset="0"/>
              </a:rPr>
              <a:t>Brain Trash</a:t>
            </a:r>
          </a:p>
        </p:txBody>
      </p:sp>
      <p:sp>
        <p:nvSpPr>
          <p:cNvPr id="9" name="TextBox 8">
            <a:extLst>
              <a:ext uri="{FF2B5EF4-FFF2-40B4-BE49-F238E27FC236}">
                <a16:creationId xmlns:a16="http://schemas.microsoft.com/office/drawing/2014/main" id="{7EC2E13E-FEF6-0615-C44A-2D9059210988}"/>
              </a:ext>
            </a:extLst>
          </p:cNvPr>
          <p:cNvSpPr txBox="1"/>
          <p:nvPr/>
        </p:nvSpPr>
        <p:spPr>
          <a:xfrm>
            <a:off x="4687673" y="3876081"/>
            <a:ext cx="2712195" cy="800219"/>
          </a:xfrm>
          <a:prstGeom prst="rect">
            <a:avLst/>
          </a:prstGeom>
          <a:noFill/>
        </p:spPr>
        <p:txBody>
          <a:bodyPr wrap="square" rtlCol="0">
            <a:spAutoFit/>
          </a:bodyPr>
          <a:lstStyle/>
          <a:p>
            <a:pPr algn="ctr">
              <a:spcAft>
                <a:spcPts val="1200"/>
              </a:spcAft>
              <a:buClr>
                <a:schemeClr val="accent1"/>
              </a:buClr>
            </a:pPr>
            <a:r>
              <a:rPr lang="en-US" sz="2300" b="0">
                <a:latin typeface="Calibri" panose="020F0502020204030204" pitchFamily="34" charset="0"/>
                <a:ea typeface="Open Sans" panose="020B0606030504020204" pitchFamily="34" charset="0"/>
                <a:cs typeface="Calibri" panose="020F0502020204030204" pitchFamily="34" charset="0"/>
              </a:rPr>
              <a:t>A 3lb. brain makes 5lb. of trash per year</a:t>
            </a:r>
          </a:p>
        </p:txBody>
      </p:sp>
      <p:pic>
        <p:nvPicPr>
          <p:cNvPr id="11" name="Picture 10">
            <a:extLst>
              <a:ext uri="{FF2B5EF4-FFF2-40B4-BE49-F238E27FC236}">
                <a16:creationId xmlns:a16="http://schemas.microsoft.com/office/drawing/2014/main" id="{98AEEE42-B96A-69CD-85C7-F9AE6353AA79}"/>
              </a:ext>
            </a:extLst>
          </p:cNvPr>
          <p:cNvPicPr>
            <a:picLocks noChangeAspect="1"/>
          </p:cNvPicPr>
          <p:nvPr/>
        </p:nvPicPr>
        <p:blipFill rotWithShape="1">
          <a:blip r:embed="rId3">
            <a:extLst>
              <a:ext uri="{28A0092B-C50C-407E-A947-70E740481C1C}">
                <a14:useLocalDpi xmlns:a14="http://schemas.microsoft.com/office/drawing/2010/main" val="0"/>
              </a:ext>
            </a:extLst>
          </a:blip>
          <a:srcRect r="74157"/>
          <a:stretch/>
        </p:blipFill>
        <p:spPr>
          <a:xfrm>
            <a:off x="1898146" y="2547147"/>
            <a:ext cx="1247981" cy="1102187"/>
          </a:xfrm>
          <a:prstGeom prst="rect">
            <a:avLst/>
          </a:prstGeom>
        </p:spPr>
      </p:pic>
      <p:sp>
        <p:nvSpPr>
          <p:cNvPr id="14" name="TextBox 13">
            <a:extLst>
              <a:ext uri="{FF2B5EF4-FFF2-40B4-BE49-F238E27FC236}">
                <a16:creationId xmlns:a16="http://schemas.microsoft.com/office/drawing/2014/main" id="{9077D21A-81E7-BE14-2C6F-0A861A8880C4}"/>
              </a:ext>
            </a:extLst>
          </p:cNvPr>
          <p:cNvSpPr txBox="1"/>
          <p:nvPr/>
        </p:nvSpPr>
        <p:spPr>
          <a:xfrm>
            <a:off x="8221462" y="3876081"/>
            <a:ext cx="2586446" cy="1154162"/>
          </a:xfrm>
          <a:prstGeom prst="rect">
            <a:avLst/>
          </a:prstGeom>
          <a:noFill/>
        </p:spPr>
        <p:txBody>
          <a:bodyPr wrap="square" rtlCol="0">
            <a:spAutoFit/>
          </a:bodyPr>
          <a:lstStyle/>
          <a:p>
            <a:pPr algn="ctr">
              <a:spcAft>
                <a:spcPts val="1200"/>
              </a:spcAft>
              <a:buClr>
                <a:schemeClr val="accent1"/>
              </a:buClr>
            </a:pPr>
            <a:r>
              <a:rPr lang="en-US" sz="2300" b="0">
                <a:latin typeface="Calibri" panose="020F0502020204030204" pitchFamily="34" charset="0"/>
                <a:ea typeface="Open Sans" panose="020B0606030504020204" pitchFamily="34" charset="0"/>
                <a:cs typeface="Calibri" panose="020F0502020204030204" pitchFamily="34" charset="0"/>
              </a:rPr>
              <a:t>The more built-up trash, the “older” the brain</a:t>
            </a:r>
          </a:p>
        </p:txBody>
      </p:sp>
      <p:sp>
        <p:nvSpPr>
          <p:cNvPr id="2" name="Slide Number Placeholder 1">
            <a:extLst>
              <a:ext uri="{FF2B5EF4-FFF2-40B4-BE49-F238E27FC236}">
                <a16:creationId xmlns:a16="http://schemas.microsoft.com/office/drawing/2014/main" id="{6E154A3B-9490-326B-6A3E-120E66373226}"/>
              </a:ext>
            </a:extLst>
          </p:cNvPr>
          <p:cNvSpPr>
            <a:spLocks noGrp="1"/>
          </p:cNvSpPr>
          <p:nvPr>
            <p:ph type="sldNum" sz="quarter" idx="4"/>
          </p:nvPr>
        </p:nvSpPr>
        <p:spPr/>
        <p:txBody>
          <a:bodyPr/>
          <a:lstStyle/>
          <a:p>
            <a:pPr>
              <a:defRPr/>
            </a:pPr>
            <a:fld id="{098F27AE-F8A1-453E-8C2F-3FD5FC6AA2AE}" type="slidenum">
              <a:rPr lang="en-US" smtClean="0"/>
              <a:pPr>
                <a:defRPr/>
              </a:pPr>
              <a:t>11</a:t>
            </a:fld>
            <a:endParaRPr lang="en-US"/>
          </a:p>
        </p:txBody>
      </p:sp>
      <p:pic>
        <p:nvPicPr>
          <p:cNvPr id="3" name="Picture 2">
            <a:extLst>
              <a:ext uri="{FF2B5EF4-FFF2-40B4-BE49-F238E27FC236}">
                <a16:creationId xmlns:a16="http://schemas.microsoft.com/office/drawing/2014/main" id="{4E2F6625-A0DC-E94D-A676-2CAE44B1E11B}"/>
              </a:ext>
            </a:extLst>
          </p:cNvPr>
          <p:cNvPicPr>
            <a:picLocks noChangeAspect="1"/>
          </p:cNvPicPr>
          <p:nvPr/>
        </p:nvPicPr>
        <p:blipFill rotWithShape="1">
          <a:blip r:embed="rId3">
            <a:extLst>
              <a:ext uri="{28A0092B-C50C-407E-A947-70E740481C1C}">
                <a14:useLocalDpi xmlns:a14="http://schemas.microsoft.com/office/drawing/2010/main" val="0"/>
              </a:ext>
            </a:extLst>
          </a:blip>
          <a:srcRect l="34774" r="39383"/>
          <a:stretch/>
        </p:blipFill>
        <p:spPr>
          <a:xfrm>
            <a:off x="5457621" y="2575209"/>
            <a:ext cx="1247980" cy="1102186"/>
          </a:xfrm>
          <a:prstGeom prst="rect">
            <a:avLst/>
          </a:prstGeom>
        </p:spPr>
      </p:pic>
      <p:pic>
        <p:nvPicPr>
          <p:cNvPr id="4" name="Picture 3">
            <a:extLst>
              <a:ext uri="{FF2B5EF4-FFF2-40B4-BE49-F238E27FC236}">
                <a16:creationId xmlns:a16="http://schemas.microsoft.com/office/drawing/2014/main" id="{A76B812C-326C-702D-6086-006F03A806C9}"/>
              </a:ext>
            </a:extLst>
          </p:cNvPr>
          <p:cNvPicPr>
            <a:picLocks noChangeAspect="1"/>
          </p:cNvPicPr>
          <p:nvPr/>
        </p:nvPicPr>
        <p:blipFill rotWithShape="1">
          <a:blip r:embed="rId3">
            <a:extLst>
              <a:ext uri="{28A0092B-C50C-407E-A947-70E740481C1C}">
                <a14:useLocalDpi xmlns:a14="http://schemas.microsoft.com/office/drawing/2010/main" val="0"/>
              </a:ext>
            </a:extLst>
          </a:blip>
          <a:srcRect l="76068" t="-6348" r="-1911" b="1"/>
          <a:stretch/>
        </p:blipFill>
        <p:spPr>
          <a:xfrm>
            <a:off x="8838036" y="2553498"/>
            <a:ext cx="1173485" cy="1102186"/>
          </a:xfrm>
          <a:prstGeom prst="rect">
            <a:avLst/>
          </a:prstGeom>
        </p:spPr>
      </p:pic>
    </p:spTree>
    <p:extLst>
      <p:ext uri="{BB962C8B-B14F-4D97-AF65-F5344CB8AC3E}">
        <p14:creationId xmlns:p14="http://schemas.microsoft.com/office/powerpoint/2010/main" val="280557658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BA168-76F7-951A-D003-13B029CFB8E9}"/>
              </a:ext>
            </a:extLst>
          </p:cNvPr>
          <p:cNvSpPr>
            <a:spLocks noGrp="1"/>
          </p:cNvSpPr>
          <p:nvPr>
            <p:ph type="title" idx="4294967295"/>
          </p:nvPr>
        </p:nvSpPr>
        <p:spPr>
          <a:xfrm>
            <a:off x="1233743" y="2157349"/>
            <a:ext cx="3233928" cy="3055938"/>
          </a:xfrm>
          <a:prstGeom prst="rect">
            <a:avLst/>
          </a:prstGeom>
        </p:spPr>
        <p:txBody>
          <a:bodyPr/>
          <a:lstStyle/>
          <a:p>
            <a:pPr rtl="0" fontAlgn="base"/>
            <a:r>
              <a:rPr lang="en-US" sz="3400" b="0" kern="1200">
                <a:solidFill>
                  <a:srgbClr val="000000"/>
                </a:solidFill>
                <a:effectLst/>
                <a:latin typeface="Calibri" panose="020F0502020204030204" pitchFamily="34" charset="0"/>
                <a:ea typeface="+mn-ea"/>
                <a:cs typeface="Calibri" panose="020F0502020204030204" pitchFamily="34" charset="0"/>
              </a:rPr>
              <a:t>When Brain Trash Builds: Plaques and Tangles</a:t>
            </a:r>
            <a:endParaRPr lang="en-US" sz="3400">
              <a:effectLst/>
            </a:endParaRPr>
          </a:p>
        </p:txBody>
      </p:sp>
      <p:pic>
        <p:nvPicPr>
          <p:cNvPr id="21" name="Picture 20">
            <a:extLst>
              <a:ext uri="{FF2B5EF4-FFF2-40B4-BE49-F238E27FC236}">
                <a16:creationId xmlns:a16="http://schemas.microsoft.com/office/drawing/2014/main" id="{AC528FD7-5ED5-2499-6D96-D7B2A3416D3C}"/>
              </a:ext>
            </a:extLst>
          </p:cNvPr>
          <p:cNvPicPr>
            <a:picLocks noChangeAspect="1"/>
          </p:cNvPicPr>
          <p:nvPr/>
        </p:nvPicPr>
        <p:blipFill>
          <a:blip r:embed="rId3">
            <a:lum bright="70000" contrast="-70000"/>
          </a:blip>
          <a:stretch>
            <a:fillRect/>
          </a:stretch>
        </p:blipFill>
        <p:spPr>
          <a:xfrm>
            <a:off x="5823582" y="2299199"/>
            <a:ext cx="2830755" cy="2896587"/>
          </a:xfrm>
          <a:prstGeom prst="rect">
            <a:avLst/>
          </a:prstGeom>
        </p:spPr>
      </p:pic>
      <p:sp>
        <p:nvSpPr>
          <p:cNvPr id="23" name="Title 1">
            <a:extLst>
              <a:ext uri="{FF2B5EF4-FFF2-40B4-BE49-F238E27FC236}">
                <a16:creationId xmlns:a16="http://schemas.microsoft.com/office/drawing/2014/main" id="{87C4853A-8007-70A2-0425-DC08462E40DF}"/>
              </a:ext>
            </a:extLst>
          </p:cNvPr>
          <p:cNvSpPr txBox="1">
            <a:spLocks/>
          </p:cNvSpPr>
          <p:nvPr/>
        </p:nvSpPr>
        <p:spPr>
          <a:xfrm>
            <a:off x="8519727" y="2062495"/>
            <a:ext cx="2016817" cy="332592"/>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r>
              <a:rPr lang="en-US" sz="1400" b="0">
                <a:solidFill>
                  <a:srgbClr val="0E203F"/>
                </a:solidFill>
                <a:latin typeface="Open Sans" panose="020B0606030504020204" pitchFamily="34" charset="0"/>
                <a:ea typeface="Open Sans" panose="020B0606030504020204" pitchFamily="34" charset="0"/>
                <a:cs typeface="Open Sans" panose="020B0606030504020204" pitchFamily="34" charset="0"/>
              </a:rPr>
              <a:t>Amyloid </a:t>
            </a:r>
            <a:br>
              <a:rPr lang="en-US" sz="1400" b="0">
                <a:solidFill>
                  <a:srgbClr val="0E203F"/>
                </a:solidFill>
                <a:latin typeface="Open Sans" panose="020B0606030504020204" pitchFamily="34" charset="0"/>
                <a:ea typeface="Open Sans" panose="020B0606030504020204" pitchFamily="34" charset="0"/>
                <a:cs typeface="Open Sans" panose="020B0606030504020204" pitchFamily="34" charset="0"/>
              </a:rPr>
            </a:br>
            <a:r>
              <a:rPr lang="en-US" sz="1400" b="0">
                <a:solidFill>
                  <a:srgbClr val="0E203F"/>
                </a:solidFill>
                <a:latin typeface="Open Sans" panose="020B0606030504020204" pitchFamily="34" charset="0"/>
                <a:ea typeface="Open Sans" panose="020B0606030504020204" pitchFamily="34" charset="0"/>
                <a:cs typeface="Open Sans" panose="020B0606030504020204" pitchFamily="34" charset="0"/>
              </a:rPr>
              <a:t>Plaques</a:t>
            </a:r>
          </a:p>
        </p:txBody>
      </p:sp>
      <p:sp>
        <p:nvSpPr>
          <p:cNvPr id="24" name="Title 1">
            <a:extLst>
              <a:ext uri="{FF2B5EF4-FFF2-40B4-BE49-F238E27FC236}">
                <a16:creationId xmlns:a16="http://schemas.microsoft.com/office/drawing/2014/main" id="{62D20174-ABBF-08D1-6EDA-CB117B4D2ED1}"/>
              </a:ext>
            </a:extLst>
          </p:cNvPr>
          <p:cNvSpPr txBox="1">
            <a:spLocks/>
          </p:cNvSpPr>
          <p:nvPr/>
        </p:nvSpPr>
        <p:spPr>
          <a:xfrm>
            <a:off x="9775409" y="2497758"/>
            <a:ext cx="1508634" cy="709135"/>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r>
              <a:rPr lang="en-US" sz="1400" b="0">
                <a:solidFill>
                  <a:srgbClr val="0E203F"/>
                </a:solidFill>
                <a:latin typeface="Open Sans" panose="020B0606030504020204" pitchFamily="34" charset="0"/>
                <a:ea typeface="Open Sans" panose="020B0606030504020204" pitchFamily="34" charset="0"/>
                <a:cs typeface="Open Sans" panose="020B0606030504020204" pitchFamily="34" charset="0"/>
              </a:rPr>
              <a:t>Neurofibrillary </a:t>
            </a:r>
            <a:br>
              <a:rPr lang="en-US" sz="1400" b="0">
                <a:solidFill>
                  <a:srgbClr val="0E203F"/>
                </a:solidFill>
                <a:latin typeface="Open Sans" panose="020B0606030504020204" pitchFamily="34" charset="0"/>
                <a:ea typeface="Open Sans" panose="020B0606030504020204" pitchFamily="34" charset="0"/>
                <a:cs typeface="Open Sans" panose="020B0606030504020204" pitchFamily="34" charset="0"/>
              </a:rPr>
            </a:br>
            <a:r>
              <a:rPr lang="en-US" sz="1400" b="0">
                <a:solidFill>
                  <a:srgbClr val="0E203F"/>
                </a:solidFill>
                <a:latin typeface="Open Sans" panose="020B0606030504020204" pitchFamily="34" charset="0"/>
                <a:ea typeface="Open Sans" panose="020B0606030504020204" pitchFamily="34" charset="0"/>
                <a:cs typeface="Open Sans" panose="020B0606030504020204" pitchFamily="34" charset="0"/>
              </a:rPr>
              <a:t>tangles</a:t>
            </a:r>
          </a:p>
        </p:txBody>
      </p:sp>
      <p:sp>
        <p:nvSpPr>
          <p:cNvPr id="25" name="Title 1">
            <a:extLst>
              <a:ext uri="{FF2B5EF4-FFF2-40B4-BE49-F238E27FC236}">
                <a16:creationId xmlns:a16="http://schemas.microsoft.com/office/drawing/2014/main" id="{428D5E9F-748F-0F38-7CC5-D8DE49729559}"/>
              </a:ext>
            </a:extLst>
          </p:cNvPr>
          <p:cNvSpPr txBox="1">
            <a:spLocks/>
          </p:cNvSpPr>
          <p:nvPr/>
        </p:nvSpPr>
        <p:spPr>
          <a:xfrm>
            <a:off x="4891187" y="2228791"/>
            <a:ext cx="932395" cy="332592"/>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pPr algn="ctr"/>
            <a:r>
              <a:rPr lang="en-US" sz="1400" b="0">
                <a:solidFill>
                  <a:srgbClr val="0E203F"/>
                </a:solidFill>
                <a:latin typeface="Open Sans" panose="020B0606030504020204" pitchFamily="34" charset="0"/>
                <a:ea typeface="Open Sans" panose="020B0606030504020204" pitchFamily="34" charset="0"/>
                <a:cs typeface="Open Sans" panose="020B0606030504020204" pitchFamily="34" charset="0"/>
              </a:rPr>
              <a:t>Neuron</a:t>
            </a:r>
          </a:p>
        </p:txBody>
      </p:sp>
      <p:grpSp>
        <p:nvGrpSpPr>
          <p:cNvPr id="26" name="Group 25">
            <a:extLst>
              <a:ext uri="{FF2B5EF4-FFF2-40B4-BE49-F238E27FC236}">
                <a16:creationId xmlns:a16="http://schemas.microsoft.com/office/drawing/2014/main" id="{28C8CCF3-9785-BE54-43B2-10825A0CD592}"/>
              </a:ext>
            </a:extLst>
          </p:cNvPr>
          <p:cNvGrpSpPr/>
          <p:nvPr/>
        </p:nvGrpSpPr>
        <p:grpSpPr>
          <a:xfrm>
            <a:off x="8300016" y="2908298"/>
            <a:ext cx="1753256" cy="1754390"/>
            <a:chOff x="8791953" y="2887964"/>
            <a:chExt cx="1513495" cy="1514474"/>
          </a:xfrm>
        </p:grpSpPr>
        <p:sp>
          <p:nvSpPr>
            <p:cNvPr id="27" name="Oval Callout 32">
              <a:extLst>
                <a:ext uri="{FF2B5EF4-FFF2-40B4-BE49-F238E27FC236}">
                  <a16:creationId xmlns:a16="http://schemas.microsoft.com/office/drawing/2014/main" id="{FE743EFE-B52A-B2B0-6273-A376FE343245}"/>
                </a:ext>
              </a:extLst>
            </p:cNvPr>
            <p:cNvSpPr/>
            <p:nvPr/>
          </p:nvSpPr>
          <p:spPr bwMode="auto">
            <a:xfrm rot="4500000">
              <a:off x="8791464" y="2888453"/>
              <a:ext cx="1514474" cy="1513495"/>
            </a:xfrm>
            <a:prstGeom prst="wedgeEllipseCallout">
              <a:avLst/>
            </a:prstGeom>
            <a:solidFill>
              <a:srgbClr val="0E203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pic>
          <p:nvPicPr>
            <p:cNvPr id="28" name="Picture 27" descr="Diagram showing Plaques and Tangles on the brain">
              <a:extLst>
                <a:ext uri="{FF2B5EF4-FFF2-40B4-BE49-F238E27FC236}">
                  <a16:creationId xmlns:a16="http://schemas.microsoft.com/office/drawing/2014/main" id="{BFDAED68-D685-57DE-F903-D9C1479AE157}"/>
                </a:ext>
              </a:extLst>
            </p:cNvPr>
            <p:cNvPicPr>
              <a:picLocks noChangeAspect="1"/>
            </p:cNvPicPr>
            <p:nvPr/>
          </p:nvPicPr>
          <p:blipFill rotWithShape="1">
            <a:blip r:embed="rId4"/>
            <a:srcRect l="60022" t="36260" r="17226" b="20312"/>
            <a:stretch/>
          </p:blipFill>
          <p:spPr>
            <a:xfrm>
              <a:off x="8862846" y="2961387"/>
              <a:ext cx="1371709" cy="1367626"/>
            </a:xfrm>
            <a:prstGeom prst="ellipse">
              <a:avLst/>
            </a:prstGeom>
          </p:spPr>
        </p:pic>
      </p:grpSp>
      <p:grpSp>
        <p:nvGrpSpPr>
          <p:cNvPr id="29" name="Group 28">
            <a:extLst>
              <a:ext uri="{FF2B5EF4-FFF2-40B4-BE49-F238E27FC236}">
                <a16:creationId xmlns:a16="http://schemas.microsoft.com/office/drawing/2014/main" id="{A05F72C0-7FB9-7B67-390C-402D618CCA1C}"/>
              </a:ext>
            </a:extLst>
          </p:cNvPr>
          <p:cNvGrpSpPr/>
          <p:nvPr/>
        </p:nvGrpSpPr>
        <p:grpSpPr>
          <a:xfrm>
            <a:off x="4533232" y="2908300"/>
            <a:ext cx="1753256" cy="1754390"/>
            <a:chOff x="5379942" y="2887964"/>
            <a:chExt cx="1513495" cy="1514474"/>
          </a:xfrm>
        </p:grpSpPr>
        <p:sp>
          <p:nvSpPr>
            <p:cNvPr id="30" name="Oval Callout 35">
              <a:extLst>
                <a:ext uri="{FF2B5EF4-FFF2-40B4-BE49-F238E27FC236}">
                  <a16:creationId xmlns:a16="http://schemas.microsoft.com/office/drawing/2014/main" id="{AB1B93D5-D050-9FBC-172D-372DEFD2BFF2}"/>
                </a:ext>
              </a:extLst>
            </p:cNvPr>
            <p:cNvSpPr/>
            <p:nvPr/>
          </p:nvSpPr>
          <p:spPr bwMode="auto">
            <a:xfrm rot="15300000">
              <a:off x="5379453" y="2888453"/>
              <a:ext cx="1514474" cy="1513495"/>
            </a:xfrm>
            <a:prstGeom prst="wedgeEllipseCallout">
              <a:avLst/>
            </a:prstGeom>
            <a:solidFill>
              <a:srgbClr val="0E203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pic>
          <p:nvPicPr>
            <p:cNvPr id="31" name="Picture 30" descr="Diagram showing Plaques and Tangles on the brain">
              <a:extLst>
                <a:ext uri="{FF2B5EF4-FFF2-40B4-BE49-F238E27FC236}">
                  <a16:creationId xmlns:a16="http://schemas.microsoft.com/office/drawing/2014/main" id="{D6D9FA1B-CDAE-EED2-C171-80B1AE4A064E}"/>
                </a:ext>
              </a:extLst>
            </p:cNvPr>
            <p:cNvPicPr>
              <a:picLocks noChangeAspect="1"/>
            </p:cNvPicPr>
            <p:nvPr/>
          </p:nvPicPr>
          <p:blipFill rotWithShape="1">
            <a:blip r:embed="rId4"/>
            <a:srcRect l="12205" t="35151" r="65043" b="21421"/>
            <a:stretch/>
          </p:blipFill>
          <p:spPr>
            <a:xfrm>
              <a:off x="5450835" y="2961387"/>
              <a:ext cx="1371709" cy="1367626"/>
            </a:xfrm>
            <a:prstGeom prst="ellipse">
              <a:avLst/>
            </a:prstGeom>
          </p:spPr>
        </p:pic>
      </p:grpSp>
      <p:sp>
        <p:nvSpPr>
          <p:cNvPr id="32" name="TextBox 31">
            <a:extLst>
              <a:ext uri="{FF2B5EF4-FFF2-40B4-BE49-F238E27FC236}">
                <a16:creationId xmlns:a16="http://schemas.microsoft.com/office/drawing/2014/main" id="{941A79D4-A885-3A85-5BDE-97BA8E706737}"/>
              </a:ext>
            </a:extLst>
          </p:cNvPr>
          <p:cNvSpPr txBox="1"/>
          <p:nvPr/>
        </p:nvSpPr>
        <p:spPr>
          <a:xfrm>
            <a:off x="4519683" y="4859687"/>
            <a:ext cx="1780354" cy="400110"/>
          </a:xfrm>
          <a:prstGeom prst="rect">
            <a:avLst/>
          </a:prstGeom>
          <a:noFill/>
        </p:spPr>
        <p:txBody>
          <a:bodyPr wrap="square" rtlCol="0">
            <a:spAutoFit/>
          </a:bodyPr>
          <a:lstStyle/>
          <a:p>
            <a:pPr algn="ctr">
              <a:spcAft>
                <a:spcPts val="1200"/>
              </a:spcAft>
              <a:buClr>
                <a:srgbClr val="598FE3"/>
              </a:buClr>
            </a:pPr>
            <a:r>
              <a:rPr lang="en-US" sz="2000" b="0">
                <a:solidFill>
                  <a:srgbClr val="0E203F"/>
                </a:solidFill>
                <a:latin typeface="Open Sans" panose="020B0606030504020204" pitchFamily="34" charset="0"/>
                <a:ea typeface="Open Sans" panose="020B0606030504020204" pitchFamily="34" charset="0"/>
                <a:cs typeface="Open Sans" panose="020B0606030504020204" pitchFamily="34" charset="0"/>
              </a:rPr>
              <a:t>Normal</a:t>
            </a:r>
          </a:p>
        </p:txBody>
      </p:sp>
      <p:sp>
        <p:nvSpPr>
          <p:cNvPr id="33" name="TextBox 32">
            <a:extLst>
              <a:ext uri="{FF2B5EF4-FFF2-40B4-BE49-F238E27FC236}">
                <a16:creationId xmlns:a16="http://schemas.microsoft.com/office/drawing/2014/main" id="{87BBD165-8BC1-5FB8-28F6-76BB1D4A9151}"/>
              </a:ext>
            </a:extLst>
          </p:cNvPr>
          <p:cNvSpPr txBox="1"/>
          <p:nvPr/>
        </p:nvSpPr>
        <p:spPr>
          <a:xfrm>
            <a:off x="8286467" y="4862576"/>
            <a:ext cx="1780354" cy="400110"/>
          </a:xfrm>
          <a:prstGeom prst="rect">
            <a:avLst/>
          </a:prstGeom>
          <a:noFill/>
        </p:spPr>
        <p:txBody>
          <a:bodyPr wrap="square" rtlCol="0">
            <a:spAutoFit/>
          </a:bodyPr>
          <a:lstStyle/>
          <a:p>
            <a:pPr algn="ctr">
              <a:spcAft>
                <a:spcPts val="1200"/>
              </a:spcAft>
              <a:buClr>
                <a:srgbClr val="598FE3"/>
              </a:buClr>
            </a:pPr>
            <a:r>
              <a:rPr lang="en-US" sz="2000" b="0">
                <a:solidFill>
                  <a:srgbClr val="0E203F"/>
                </a:solidFill>
                <a:latin typeface="Open Sans" panose="020B0606030504020204" pitchFamily="34" charset="0"/>
                <a:ea typeface="Open Sans" panose="020B0606030504020204" pitchFamily="34" charset="0"/>
                <a:cs typeface="Open Sans" panose="020B0606030504020204" pitchFamily="34" charset="0"/>
              </a:rPr>
              <a:t>Alzheimer’s</a:t>
            </a:r>
          </a:p>
        </p:txBody>
      </p:sp>
      <p:sp>
        <p:nvSpPr>
          <p:cNvPr id="5" name="Slide Number Placeholder 4">
            <a:extLst>
              <a:ext uri="{FF2B5EF4-FFF2-40B4-BE49-F238E27FC236}">
                <a16:creationId xmlns:a16="http://schemas.microsoft.com/office/drawing/2014/main" id="{7D7FBB35-3C3B-AEE8-B7DD-210AFE147873}"/>
              </a:ext>
            </a:extLst>
          </p:cNvPr>
          <p:cNvSpPr>
            <a:spLocks noGrp="1"/>
          </p:cNvSpPr>
          <p:nvPr>
            <p:ph type="sldNum" sz="quarter" idx="4"/>
          </p:nvPr>
        </p:nvSpPr>
        <p:spPr/>
        <p:txBody>
          <a:bodyPr/>
          <a:lstStyle/>
          <a:p>
            <a:pPr>
              <a:defRPr/>
            </a:pPr>
            <a:fld id="{098F27AE-F8A1-453E-8C2F-3FD5FC6AA2AE}" type="slidenum">
              <a:rPr lang="en-US" smtClean="0"/>
              <a:pPr>
                <a:defRPr/>
              </a:pPr>
              <a:t>12</a:t>
            </a:fld>
            <a:endParaRPr lang="en-US"/>
          </a:p>
        </p:txBody>
      </p:sp>
    </p:spTree>
    <p:extLst>
      <p:ext uri="{BB962C8B-B14F-4D97-AF65-F5344CB8AC3E}">
        <p14:creationId xmlns:p14="http://schemas.microsoft.com/office/powerpoint/2010/main" val="119744780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15;p9">
            <a:extLst>
              <a:ext uri="{FF2B5EF4-FFF2-40B4-BE49-F238E27FC236}">
                <a16:creationId xmlns:a16="http://schemas.microsoft.com/office/drawing/2014/main" id="{3FB5814A-E4D5-6A14-8D91-CB9BDABAF114}"/>
              </a:ext>
            </a:extLst>
          </p:cNvPr>
          <p:cNvSpPr/>
          <p:nvPr/>
        </p:nvSpPr>
        <p:spPr>
          <a:xfrm>
            <a:off x="6897836" y="1256711"/>
            <a:ext cx="4653188" cy="4653504"/>
          </a:xfrm>
          <a:prstGeom prst="rect">
            <a:avLst/>
          </a:prstGeom>
          <a:solidFill>
            <a:srgbClr val="0E20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7" name="Google Shape;160;p19">
            <a:extLst>
              <a:ext uri="{FF2B5EF4-FFF2-40B4-BE49-F238E27FC236}">
                <a16:creationId xmlns:a16="http://schemas.microsoft.com/office/drawing/2014/main" id="{3E0979DE-803C-C152-18BB-C7F3B628154E}"/>
              </a:ext>
            </a:extLst>
          </p:cNvPr>
          <p:cNvSpPr txBox="1"/>
          <p:nvPr/>
        </p:nvSpPr>
        <p:spPr>
          <a:xfrm>
            <a:off x="7623354" y="2613836"/>
            <a:ext cx="3421080" cy="670764"/>
          </a:xfrm>
          <a:prstGeom prst="rect">
            <a:avLst/>
          </a:prstGeom>
          <a:noFill/>
          <a:ln>
            <a:noFill/>
          </a:ln>
        </p:spPr>
        <p:txBody>
          <a:bodyPr spcFirstLastPara="1" wrap="square" lIns="0" tIns="0" rIns="0" bIns="0" anchor="t" anchorCtr="0">
            <a:noAutofit/>
          </a:bodyPr>
          <a:lstStyle/>
          <a:p>
            <a:pPr>
              <a:spcBef>
                <a:spcPts val="0"/>
              </a:spcBef>
              <a:spcAft>
                <a:spcPts val="0"/>
              </a:spcAft>
              <a:buClr>
                <a:srgbClr val="598FE3"/>
              </a:buClr>
              <a:buSzPts val="8000"/>
              <a:buFont typeface="Calibri"/>
              <a:buNone/>
            </a:pPr>
            <a:r>
              <a:rPr lang="en-US" sz="4400" b="0">
                <a:solidFill>
                  <a:srgbClr val="9BBBEF"/>
                </a:solidFill>
                <a:latin typeface="Calibri" panose="020F0502020204030204" pitchFamily="34" charset="0"/>
                <a:ea typeface="Open Sans"/>
                <a:cs typeface="Calibri" panose="020F0502020204030204" pitchFamily="34" charset="0"/>
                <a:sym typeface="Open Sans"/>
              </a:rPr>
              <a:t>4 to 8 Years</a:t>
            </a:r>
          </a:p>
        </p:txBody>
      </p:sp>
      <p:sp>
        <p:nvSpPr>
          <p:cNvPr id="18" name="Google Shape;161;p19">
            <a:extLst>
              <a:ext uri="{FF2B5EF4-FFF2-40B4-BE49-F238E27FC236}">
                <a16:creationId xmlns:a16="http://schemas.microsoft.com/office/drawing/2014/main" id="{03CEF219-D7BE-5376-7F29-9737FC820D0F}"/>
              </a:ext>
            </a:extLst>
          </p:cNvPr>
          <p:cNvSpPr txBox="1"/>
          <p:nvPr/>
        </p:nvSpPr>
        <p:spPr>
          <a:xfrm>
            <a:off x="7555064" y="1918620"/>
            <a:ext cx="2505522" cy="646290"/>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rgbClr val="000000"/>
              </a:buClr>
              <a:buSzPts val="1600"/>
              <a:buFont typeface="Arial"/>
              <a:buNone/>
            </a:pPr>
            <a:r>
              <a:rPr lang="en-US" b="0">
                <a:solidFill>
                  <a:srgbClr val="FFFFFF"/>
                </a:solidFill>
                <a:latin typeface="Calibri" panose="020F0502020204030204" pitchFamily="34" charset="0"/>
                <a:ea typeface="Open Sans"/>
                <a:cs typeface="Calibri" panose="020F0502020204030204" pitchFamily="34" charset="0"/>
                <a:sym typeface="Open Sans"/>
              </a:rPr>
              <a:t>Alzheimer’s patients survive an average of</a:t>
            </a:r>
          </a:p>
        </p:txBody>
      </p:sp>
      <p:sp>
        <p:nvSpPr>
          <p:cNvPr id="19" name="Google Shape;160;p19">
            <a:extLst>
              <a:ext uri="{FF2B5EF4-FFF2-40B4-BE49-F238E27FC236}">
                <a16:creationId xmlns:a16="http://schemas.microsoft.com/office/drawing/2014/main" id="{2ACFDDC4-FEA6-0FD5-00A2-234ABCFFA368}"/>
              </a:ext>
            </a:extLst>
          </p:cNvPr>
          <p:cNvSpPr txBox="1"/>
          <p:nvPr/>
        </p:nvSpPr>
        <p:spPr>
          <a:xfrm>
            <a:off x="7623354" y="3960187"/>
            <a:ext cx="3179034" cy="830530"/>
          </a:xfrm>
          <a:prstGeom prst="rect">
            <a:avLst/>
          </a:prstGeom>
          <a:noFill/>
          <a:ln>
            <a:noFill/>
          </a:ln>
        </p:spPr>
        <p:txBody>
          <a:bodyPr spcFirstLastPara="1" wrap="square" lIns="0" tIns="0" rIns="0" bIns="0" anchor="t" anchorCtr="0">
            <a:noAutofit/>
          </a:bodyPr>
          <a:lstStyle/>
          <a:p>
            <a:pPr>
              <a:spcBef>
                <a:spcPts val="0"/>
              </a:spcBef>
              <a:spcAft>
                <a:spcPts val="0"/>
              </a:spcAft>
              <a:buClr>
                <a:srgbClr val="598FE3"/>
              </a:buClr>
              <a:buSzPts val="8000"/>
              <a:buFont typeface="Calibri"/>
              <a:buNone/>
            </a:pPr>
            <a:r>
              <a:rPr lang="en-US" sz="4400" b="0">
                <a:solidFill>
                  <a:srgbClr val="9BBBEF"/>
                </a:solidFill>
                <a:latin typeface="Calibri" panose="020F0502020204030204" pitchFamily="34" charset="0"/>
                <a:ea typeface="Open Sans"/>
                <a:cs typeface="Calibri" panose="020F0502020204030204" pitchFamily="34" charset="0"/>
                <a:sym typeface="Open Sans"/>
              </a:rPr>
              <a:t>20 Years</a:t>
            </a:r>
          </a:p>
        </p:txBody>
      </p:sp>
      <p:sp>
        <p:nvSpPr>
          <p:cNvPr id="20" name="Google Shape;161;p19">
            <a:extLst>
              <a:ext uri="{FF2B5EF4-FFF2-40B4-BE49-F238E27FC236}">
                <a16:creationId xmlns:a16="http://schemas.microsoft.com/office/drawing/2014/main" id="{634F9016-D387-EF6C-60ED-9EEEDF4FB0F7}"/>
              </a:ext>
            </a:extLst>
          </p:cNvPr>
          <p:cNvSpPr txBox="1"/>
          <p:nvPr/>
        </p:nvSpPr>
        <p:spPr>
          <a:xfrm>
            <a:off x="7555064" y="3523503"/>
            <a:ext cx="2505522" cy="424691"/>
          </a:xfrm>
          <a:prstGeom prst="rect">
            <a:avLst/>
          </a:prstGeom>
          <a:noFill/>
          <a:ln>
            <a:noFill/>
          </a:ln>
        </p:spPr>
        <p:txBody>
          <a:bodyPr spcFirstLastPara="1" wrap="square" lIns="91425" tIns="45700" rIns="91425" bIns="45700" anchor="t" anchorCtr="0">
            <a:spAutoFit/>
          </a:bodyPr>
          <a:lstStyle/>
          <a:p>
            <a:pPr>
              <a:lnSpc>
                <a:spcPct val="120000"/>
              </a:lnSpc>
              <a:spcBef>
                <a:spcPts val="0"/>
              </a:spcBef>
              <a:spcAft>
                <a:spcPts val="0"/>
              </a:spcAft>
              <a:buClr>
                <a:srgbClr val="000000"/>
              </a:buClr>
              <a:buSzPts val="1600"/>
              <a:buFont typeface="Arial"/>
              <a:buNone/>
            </a:pPr>
            <a:r>
              <a:rPr lang="en-US" b="0">
                <a:solidFill>
                  <a:srgbClr val="FFFFFF"/>
                </a:solidFill>
                <a:latin typeface="Calibri" panose="020F0502020204030204" pitchFamily="34" charset="0"/>
                <a:ea typeface="Open Sans"/>
                <a:cs typeface="Calibri" panose="020F0502020204030204" pitchFamily="34" charset="0"/>
                <a:sym typeface="Open Sans"/>
              </a:rPr>
              <a:t>Yet some live as long as</a:t>
            </a:r>
          </a:p>
        </p:txBody>
      </p:sp>
      <p:sp>
        <p:nvSpPr>
          <p:cNvPr id="21" name="Google Shape;163;p19">
            <a:extLst>
              <a:ext uri="{FF2B5EF4-FFF2-40B4-BE49-F238E27FC236}">
                <a16:creationId xmlns:a16="http://schemas.microsoft.com/office/drawing/2014/main" id="{200CDB72-AB08-DB5C-3162-6DAE5D65E5C4}"/>
              </a:ext>
            </a:extLst>
          </p:cNvPr>
          <p:cNvSpPr/>
          <p:nvPr/>
        </p:nvSpPr>
        <p:spPr>
          <a:xfrm>
            <a:off x="7623354" y="5102691"/>
            <a:ext cx="3421080" cy="498598"/>
          </a:xfrm>
          <a:prstGeom prst="rect">
            <a:avLst/>
          </a:prstGeom>
          <a:noFill/>
          <a:ln>
            <a:noFill/>
          </a:ln>
        </p:spPr>
        <p:txBody>
          <a:bodyPr spcFirstLastPara="1" wrap="square" lIns="0" tIns="0" rIns="0" bIns="0" anchor="t" anchorCtr="0">
            <a:spAutoFit/>
          </a:bodyPr>
          <a:lstStyle/>
          <a:p>
            <a:pPr>
              <a:lnSpc>
                <a:spcPct val="120000"/>
              </a:lnSpc>
              <a:spcBef>
                <a:spcPts val="0"/>
              </a:spcBef>
              <a:spcAft>
                <a:spcPts val="0"/>
              </a:spcAft>
              <a:buClr>
                <a:srgbClr val="000000"/>
              </a:buClr>
              <a:buSzPts val="900"/>
              <a:buFont typeface="Arial"/>
              <a:buNone/>
            </a:pPr>
            <a:r>
              <a:rPr lang="en-US" sz="900" b="0" i="1">
                <a:solidFill>
                  <a:srgbClr val="3C3C3C">
                    <a:lumMod val="40000"/>
                    <a:lumOff val="60000"/>
                  </a:srgbClr>
                </a:solidFill>
                <a:latin typeface="Calibri" panose="020F0502020204030204" pitchFamily="34" charset="0"/>
                <a:ea typeface="Open Sans"/>
                <a:cs typeface="Calibri" panose="020F0502020204030204" pitchFamily="34" charset="0"/>
                <a:sym typeface="Open Sans"/>
              </a:rPr>
              <a:t>Source: Alzheimer's Disease and Dementia Life Expectancy, </a:t>
            </a:r>
            <a:r>
              <a:rPr lang="en-US" sz="900" b="0" i="1" err="1">
                <a:solidFill>
                  <a:srgbClr val="3C3C3C">
                    <a:lumMod val="40000"/>
                    <a:lumOff val="60000"/>
                  </a:srgbClr>
                </a:solidFill>
                <a:latin typeface="Calibri" panose="020F0502020204030204" pitchFamily="34" charset="0"/>
                <a:ea typeface="Open Sans"/>
                <a:cs typeface="Calibri" panose="020F0502020204030204" pitchFamily="34" charset="0"/>
                <a:sym typeface="Open Sans"/>
              </a:rPr>
              <a:t>VeryWellHealth</a:t>
            </a:r>
            <a:r>
              <a:rPr lang="en-US" sz="900" b="0" i="1">
                <a:solidFill>
                  <a:srgbClr val="3C3C3C">
                    <a:lumMod val="40000"/>
                    <a:lumOff val="60000"/>
                  </a:srgbClr>
                </a:solidFill>
                <a:latin typeface="Calibri" panose="020F0502020204030204" pitchFamily="34" charset="0"/>
                <a:ea typeface="Open Sans"/>
                <a:cs typeface="Calibri" panose="020F0502020204030204" pitchFamily="34" charset="0"/>
                <a:sym typeface="Open Sans"/>
              </a:rPr>
              <a:t>, 1/6/23</a:t>
            </a:r>
          </a:p>
          <a:p>
            <a:pPr>
              <a:lnSpc>
                <a:spcPct val="120000"/>
              </a:lnSpc>
              <a:spcBef>
                <a:spcPts val="0"/>
              </a:spcBef>
              <a:spcAft>
                <a:spcPts val="0"/>
              </a:spcAft>
              <a:buClr>
                <a:srgbClr val="000000"/>
              </a:buClr>
              <a:buSzPts val="900"/>
              <a:buFont typeface="Arial"/>
              <a:buNone/>
            </a:pPr>
            <a:endParaRPr lang="en-US" sz="900" b="0" i="1">
              <a:solidFill>
                <a:srgbClr val="3C3C3C">
                  <a:lumMod val="40000"/>
                  <a:lumOff val="60000"/>
                </a:srgbClr>
              </a:solidFill>
              <a:latin typeface="Calibri" panose="020F0502020204030204" pitchFamily="34" charset="0"/>
              <a:ea typeface="Open Sans"/>
              <a:cs typeface="Calibri" panose="020F0502020204030204" pitchFamily="34" charset="0"/>
              <a:sym typeface="Open Sans"/>
            </a:endParaRPr>
          </a:p>
        </p:txBody>
      </p:sp>
      <p:sp>
        <p:nvSpPr>
          <p:cNvPr id="22" name="TextBox 21">
            <a:extLst>
              <a:ext uri="{FF2B5EF4-FFF2-40B4-BE49-F238E27FC236}">
                <a16:creationId xmlns:a16="http://schemas.microsoft.com/office/drawing/2014/main" id="{A377A08E-79EB-5B68-7287-B89CEE7AD2D0}"/>
              </a:ext>
            </a:extLst>
          </p:cNvPr>
          <p:cNvSpPr txBox="1"/>
          <p:nvPr/>
        </p:nvSpPr>
        <p:spPr>
          <a:xfrm>
            <a:off x="996448" y="2878246"/>
            <a:ext cx="3843683" cy="1508105"/>
          </a:xfrm>
          <a:prstGeom prst="rect">
            <a:avLst/>
          </a:prstGeom>
          <a:noFill/>
        </p:spPr>
        <p:txBody>
          <a:bodyPr wrap="square" rtlCol="0">
            <a:spAutoFit/>
          </a:bodyPr>
          <a:lstStyle/>
          <a:p>
            <a:pPr marL="457200" indent="-457200">
              <a:spcAft>
                <a:spcPts val="1200"/>
              </a:spcAft>
              <a:buClr>
                <a:srgbClr val="598FE3"/>
              </a:buClr>
              <a:buFont typeface="Wingdings" panose="05000000000000000000" pitchFamily="2" charset="2"/>
              <a:buChar char="§"/>
            </a:pPr>
            <a:r>
              <a:rPr lang="en-US" sz="2400" b="0">
                <a:solidFill>
                  <a:srgbClr val="0E203F"/>
                </a:solidFill>
                <a:latin typeface="Calibri" panose="020F0502020204030204" pitchFamily="34" charset="0"/>
                <a:ea typeface="Open Sans" panose="020B0606030504020204" pitchFamily="34" charset="0"/>
                <a:cs typeface="Calibri" panose="020F0502020204030204" pitchFamily="34" charset="0"/>
              </a:rPr>
              <a:t>Medication</a:t>
            </a:r>
          </a:p>
          <a:p>
            <a:pPr marL="457200" indent="-457200">
              <a:spcAft>
                <a:spcPts val="1200"/>
              </a:spcAft>
              <a:buClr>
                <a:srgbClr val="598FE3"/>
              </a:buClr>
              <a:buFont typeface="Wingdings" panose="05000000000000000000" pitchFamily="2" charset="2"/>
              <a:buChar char="§"/>
            </a:pPr>
            <a:r>
              <a:rPr lang="en-US" sz="2400" b="0">
                <a:solidFill>
                  <a:srgbClr val="0E203F"/>
                </a:solidFill>
                <a:latin typeface="Calibri" panose="020F0502020204030204" pitchFamily="34" charset="0"/>
                <a:ea typeface="Open Sans" panose="020B0606030504020204" pitchFamily="34" charset="0"/>
                <a:cs typeface="Calibri" panose="020F0502020204030204" pitchFamily="34" charset="0"/>
              </a:rPr>
              <a:t>Caregiving</a:t>
            </a:r>
          </a:p>
          <a:p>
            <a:pPr marL="457200" indent="-457200">
              <a:spcAft>
                <a:spcPts val="1200"/>
              </a:spcAft>
              <a:buClr>
                <a:srgbClr val="598FE3"/>
              </a:buClr>
              <a:buFont typeface="Wingdings" panose="05000000000000000000" pitchFamily="2" charset="2"/>
              <a:buChar char="§"/>
            </a:pPr>
            <a:r>
              <a:rPr lang="en-US" sz="2400" b="0">
                <a:solidFill>
                  <a:srgbClr val="0E203F"/>
                </a:solidFill>
                <a:latin typeface="Calibri" panose="020F0502020204030204" pitchFamily="34" charset="0"/>
                <a:ea typeface="Open Sans" panose="020B0606030504020204" pitchFamily="34" charset="0"/>
                <a:cs typeface="Calibri" panose="020F0502020204030204" pitchFamily="34" charset="0"/>
              </a:rPr>
              <a:t>Housing needs</a:t>
            </a:r>
          </a:p>
        </p:txBody>
      </p:sp>
      <p:sp>
        <p:nvSpPr>
          <p:cNvPr id="23" name="Title 1">
            <a:extLst>
              <a:ext uri="{FF2B5EF4-FFF2-40B4-BE49-F238E27FC236}">
                <a16:creationId xmlns:a16="http://schemas.microsoft.com/office/drawing/2014/main" id="{104BCB26-3DB0-618F-1D8E-5EF3B3272D84}"/>
              </a:ext>
            </a:extLst>
          </p:cNvPr>
          <p:cNvSpPr txBox="1">
            <a:spLocks/>
          </p:cNvSpPr>
          <p:nvPr/>
        </p:nvSpPr>
        <p:spPr>
          <a:xfrm>
            <a:off x="996447" y="1403639"/>
            <a:ext cx="4710823" cy="2531165"/>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r>
              <a:rPr lang="en-US" sz="3400" b="0">
                <a:solidFill>
                  <a:srgbClr val="0E203F"/>
                </a:solidFill>
                <a:latin typeface="Calibri" panose="020F0502020204030204" pitchFamily="34" charset="0"/>
                <a:ea typeface="Open Sans" panose="020B0606030504020204" pitchFamily="34" charset="0"/>
                <a:cs typeface="Calibri" panose="020F0502020204030204" pitchFamily="34" charset="0"/>
              </a:rPr>
              <a:t>The Cost of Dementia and Alzheimer’s</a:t>
            </a:r>
          </a:p>
        </p:txBody>
      </p:sp>
      <p:sp>
        <p:nvSpPr>
          <p:cNvPr id="3" name="Slide Number Placeholder 2">
            <a:extLst>
              <a:ext uri="{FF2B5EF4-FFF2-40B4-BE49-F238E27FC236}">
                <a16:creationId xmlns:a16="http://schemas.microsoft.com/office/drawing/2014/main" id="{DE8F39BB-86BB-118F-52B6-741EC2196538}"/>
              </a:ext>
            </a:extLst>
          </p:cNvPr>
          <p:cNvSpPr>
            <a:spLocks noGrp="1"/>
          </p:cNvSpPr>
          <p:nvPr>
            <p:ph type="sldNum" sz="quarter" idx="4"/>
          </p:nvPr>
        </p:nvSpPr>
        <p:spPr/>
        <p:txBody>
          <a:bodyPr/>
          <a:lstStyle/>
          <a:p>
            <a:pPr>
              <a:defRPr/>
            </a:pPr>
            <a:fld id="{098F27AE-F8A1-453E-8C2F-3FD5FC6AA2AE}" type="slidenum">
              <a:rPr lang="en-US" smtClean="0"/>
              <a:pPr>
                <a:defRPr/>
              </a:pPr>
              <a:t>13</a:t>
            </a:fld>
            <a:endParaRPr lang="en-US"/>
          </a:p>
        </p:txBody>
      </p:sp>
    </p:spTree>
    <p:extLst>
      <p:ext uri="{BB962C8B-B14F-4D97-AF65-F5344CB8AC3E}">
        <p14:creationId xmlns:p14="http://schemas.microsoft.com/office/powerpoint/2010/main" val="298146668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0F6A0D-E77A-5754-308E-0308BBD0876F}"/>
              </a:ext>
            </a:extLst>
          </p:cNvPr>
          <p:cNvSpPr txBox="1"/>
          <p:nvPr/>
        </p:nvSpPr>
        <p:spPr>
          <a:xfrm>
            <a:off x="1031872" y="5829336"/>
            <a:ext cx="2694641" cy="230832"/>
          </a:xfrm>
          <a:prstGeom prst="rect">
            <a:avLst/>
          </a:prstGeom>
          <a:noFill/>
        </p:spPr>
        <p:txBody>
          <a:bodyPr wrap="square" rtlCol="0">
            <a:spAutoFit/>
          </a:bodyPr>
          <a:lstStyle/>
          <a:p>
            <a:r>
              <a:rPr lang="en-US" sz="900" b="0" i="1">
                <a:solidFill>
                  <a:srgbClr val="3C3C3C"/>
                </a:solidFill>
                <a:latin typeface="Open Sans" panose="020B0606030504020204" pitchFamily="34" charset="0"/>
                <a:ea typeface="Open Sans" panose="020B0606030504020204" pitchFamily="34" charset="0"/>
                <a:cs typeface="Open Sans" panose="020B0606030504020204" pitchFamily="34" charset="0"/>
              </a:rPr>
              <a:t>Source: Cost of Care Survey, Genworth, 2022</a:t>
            </a:r>
          </a:p>
        </p:txBody>
      </p:sp>
      <p:sp>
        <p:nvSpPr>
          <p:cNvPr id="9" name="Google Shape;163;p19">
            <a:extLst>
              <a:ext uri="{FF2B5EF4-FFF2-40B4-BE49-F238E27FC236}">
                <a16:creationId xmlns:a16="http://schemas.microsoft.com/office/drawing/2014/main" id="{FC9A51BE-E2E4-DF22-E61D-99928A131F68}"/>
              </a:ext>
            </a:extLst>
          </p:cNvPr>
          <p:cNvSpPr/>
          <p:nvPr/>
        </p:nvSpPr>
        <p:spPr>
          <a:xfrm>
            <a:off x="9165778" y="4853284"/>
            <a:ext cx="2179209" cy="332399"/>
          </a:xfrm>
          <a:prstGeom prst="rect">
            <a:avLst/>
          </a:prstGeom>
          <a:noFill/>
          <a:ln>
            <a:noFill/>
          </a:ln>
        </p:spPr>
        <p:txBody>
          <a:bodyPr spcFirstLastPara="1" wrap="square" lIns="0" tIns="0" rIns="0" bIns="0" anchor="t" anchorCtr="0">
            <a:spAutoFit/>
          </a:bodyPr>
          <a:lstStyle/>
          <a:p>
            <a:pPr>
              <a:lnSpc>
                <a:spcPct val="120000"/>
              </a:lnSpc>
              <a:spcBef>
                <a:spcPts val="0"/>
              </a:spcBef>
              <a:spcAft>
                <a:spcPts val="0"/>
              </a:spcAft>
              <a:buClr>
                <a:srgbClr val="000000"/>
              </a:buClr>
              <a:buSzPts val="900"/>
              <a:buFont typeface="Arial"/>
              <a:buNone/>
            </a:pPr>
            <a:r>
              <a:rPr lang="en-US" sz="900" b="0" i="1">
                <a:solidFill>
                  <a:srgbClr val="1C2328"/>
                </a:solidFill>
                <a:latin typeface="Open Sans"/>
                <a:ea typeface="Open Sans"/>
                <a:cs typeface="Open Sans"/>
                <a:sym typeface="Open Sans"/>
              </a:rPr>
              <a:t>Source: What Is Memory Care? Costs, Benefits And More, Forbes, 2/20/23</a:t>
            </a:r>
          </a:p>
        </p:txBody>
      </p:sp>
      <p:sp>
        <p:nvSpPr>
          <p:cNvPr id="10" name="Google Shape;160;p19">
            <a:extLst>
              <a:ext uri="{FF2B5EF4-FFF2-40B4-BE49-F238E27FC236}">
                <a16:creationId xmlns:a16="http://schemas.microsoft.com/office/drawing/2014/main" id="{01C49F98-D1D4-17E2-3484-A6554F54A63A}"/>
              </a:ext>
            </a:extLst>
          </p:cNvPr>
          <p:cNvSpPr txBox="1"/>
          <p:nvPr/>
        </p:nvSpPr>
        <p:spPr>
          <a:xfrm>
            <a:off x="9247791" y="2807705"/>
            <a:ext cx="2266878" cy="2119883"/>
          </a:xfrm>
          <a:prstGeom prst="rect">
            <a:avLst/>
          </a:prstGeom>
          <a:noFill/>
          <a:ln>
            <a:noFill/>
          </a:ln>
        </p:spPr>
        <p:txBody>
          <a:bodyPr spcFirstLastPara="1" wrap="square" lIns="0" tIns="0" rIns="0" bIns="0" anchor="t" anchorCtr="0">
            <a:noAutofit/>
          </a:bodyPr>
          <a:lstStyle/>
          <a:p>
            <a:pPr>
              <a:spcBef>
                <a:spcPts val="0"/>
              </a:spcBef>
              <a:spcAft>
                <a:spcPts val="0"/>
              </a:spcAft>
              <a:buClr>
                <a:srgbClr val="598FE3"/>
              </a:buClr>
              <a:buSzPts val="8000"/>
              <a:buFont typeface="Calibri"/>
              <a:buNone/>
            </a:pPr>
            <a:r>
              <a:rPr lang="en-US" sz="4400" b="0">
                <a:solidFill>
                  <a:srgbClr val="598FE3"/>
                </a:solidFill>
                <a:latin typeface="Calibri" panose="020F0502020204030204" pitchFamily="34" charset="0"/>
                <a:ea typeface="Open Sans"/>
                <a:cs typeface="Calibri" panose="020F0502020204030204" pitchFamily="34" charset="0"/>
                <a:sym typeface="Open Sans"/>
              </a:rPr>
              <a:t>$12K to $48K</a:t>
            </a:r>
          </a:p>
        </p:txBody>
      </p:sp>
      <p:sp>
        <p:nvSpPr>
          <p:cNvPr id="11" name="Google Shape;161;p19">
            <a:extLst>
              <a:ext uri="{FF2B5EF4-FFF2-40B4-BE49-F238E27FC236}">
                <a16:creationId xmlns:a16="http://schemas.microsoft.com/office/drawing/2014/main" id="{405916CC-7B4D-84DB-09FB-38B292AD2C70}"/>
              </a:ext>
            </a:extLst>
          </p:cNvPr>
          <p:cNvSpPr txBox="1"/>
          <p:nvPr/>
        </p:nvSpPr>
        <p:spPr>
          <a:xfrm>
            <a:off x="9138790" y="2334229"/>
            <a:ext cx="2505522" cy="350825"/>
          </a:xfrm>
          <a:prstGeom prst="rect">
            <a:avLst/>
          </a:prstGeom>
          <a:noFill/>
          <a:ln>
            <a:noFill/>
          </a:ln>
        </p:spPr>
        <p:txBody>
          <a:bodyPr spcFirstLastPara="1" wrap="square" lIns="91425" tIns="45700" rIns="91425" bIns="45700" anchor="t" anchorCtr="0">
            <a:spAutoFit/>
          </a:bodyPr>
          <a:lstStyle/>
          <a:p>
            <a:pPr>
              <a:lnSpc>
                <a:spcPct val="120000"/>
              </a:lnSpc>
              <a:spcBef>
                <a:spcPts val="0"/>
              </a:spcBef>
              <a:spcAft>
                <a:spcPts val="0"/>
              </a:spcAft>
              <a:buClr>
                <a:srgbClr val="000000"/>
              </a:buClr>
              <a:buSzPts val="1600"/>
              <a:buFont typeface="Arial"/>
              <a:buNone/>
            </a:pPr>
            <a:r>
              <a:rPr lang="en-US" sz="1400" b="0">
                <a:solidFill>
                  <a:srgbClr val="0E203F"/>
                </a:solidFill>
                <a:latin typeface="Calibri" panose="020F0502020204030204" pitchFamily="34" charset="0"/>
                <a:ea typeface="Open Sans"/>
                <a:cs typeface="Calibri" panose="020F0502020204030204" pitchFamily="34" charset="0"/>
                <a:sym typeface="Open Sans"/>
              </a:rPr>
              <a:t>For memory care, add</a:t>
            </a:r>
          </a:p>
        </p:txBody>
      </p:sp>
      <p:sp>
        <p:nvSpPr>
          <p:cNvPr id="12" name="Google Shape;161;p19">
            <a:extLst>
              <a:ext uri="{FF2B5EF4-FFF2-40B4-BE49-F238E27FC236}">
                <a16:creationId xmlns:a16="http://schemas.microsoft.com/office/drawing/2014/main" id="{DDC8F4C1-7710-A1AE-25FA-29FEBAFA9F0B}"/>
              </a:ext>
            </a:extLst>
          </p:cNvPr>
          <p:cNvSpPr txBox="1"/>
          <p:nvPr/>
        </p:nvSpPr>
        <p:spPr>
          <a:xfrm>
            <a:off x="9138790" y="4250448"/>
            <a:ext cx="2505522" cy="350825"/>
          </a:xfrm>
          <a:prstGeom prst="rect">
            <a:avLst/>
          </a:prstGeom>
          <a:noFill/>
          <a:ln>
            <a:noFill/>
          </a:ln>
        </p:spPr>
        <p:txBody>
          <a:bodyPr spcFirstLastPara="1" wrap="square" lIns="91425" tIns="45700" rIns="91425" bIns="45700" anchor="t" anchorCtr="0">
            <a:spAutoFit/>
          </a:bodyPr>
          <a:lstStyle/>
          <a:p>
            <a:pPr>
              <a:lnSpc>
                <a:spcPct val="120000"/>
              </a:lnSpc>
              <a:spcBef>
                <a:spcPts val="0"/>
              </a:spcBef>
              <a:spcAft>
                <a:spcPts val="0"/>
              </a:spcAft>
              <a:buClr>
                <a:srgbClr val="000000"/>
              </a:buClr>
              <a:buSzPts val="1600"/>
              <a:buFont typeface="Arial"/>
              <a:buNone/>
            </a:pPr>
            <a:r>
              <a:rPr lang="en-US" sz="1400" b="0">
                <a:solidFill>
                  <a:srgbClr val="0E203F"/>
                </a:solidFill>
                <a:latin typeface="Calibri" panose="020F0502020204030204" pitchFamily="34" charset="0"/>
                <a:ea typeface="Open Sans"/>
                <a:cs typeface="Calibri" panose="020F0502020204030204" pitchFamily="34" charset="0"/>
                <a:sym typeface="Open Sans"/>
              </a:rPr>
              <a:t>to any of these prices</a:t>
            </a:r>
          </a:p>
        </p:txBody>
      </p:sp>
      <p:grpSp>
        <p:nvGrpSpPr>
          <p:cNvPr id="13" name="Group 12">
            <a:extLst>
              <a:ext uri="{FF2B5EF4-FFF2-40B4-BE49-F238E27FC236}">
                <a16:creationId xmlns:a16="http://schemas.microsoft.com/office/drawing/2014/main" id="{1019594F-4562-9104-3E5E-0B5839B4C8ED}"/>
              </a:ext>
            </a:extLst>
          </p:cNvPr>
          <p:cNvGrpSpPr/>
          <p:nvPr/>
        </p:nvGrpSpPr>
        <p:grpSpPr>
          <a:xfrm>
            <a:off x="1008321" y="2176681"/>
            <a:ext cx="7182629" cy="3474287"/>
            <a:chOff x="1020416" y="2043860"/>
            <a:chExt cx="7182629" cy="3474287"/>
          </a:xfrm>
        </p:grpSpPr>
        <p:graphicFrame>
          <p:nvGraphicFramePr>
            <p:cNvPr id="15" name="Chart 14" descr="bar chart showing Home Health Aid:$61,776, Assisted Living Facility: $54,000,&#10;Nursing Home: $108,405 &#10;">
              <a:extLst>
                <a:ext uri="{FF2B5EF4-FFF2-40B4-BE49-F238E27FC236}">
                  <a16:creationId xmlns:a16="http://schemas.microsoft.com/office/drawing/2014/main" id="{A02B8465-9297-062A-E2DF-A47C59220839}"/>
                </a:ext>
              </a:extLst>
            </p:cNvPr>
            <p:cNvGraphicFramePr/>
            <p:nvPr>
              <p:extLst>
                <p:ext uri="{D42A27DB-BD31-4B8C-83A1-F6EECF244321}">
                  <p14:modId xmlns:p14="http://schemas.microsoft.com/office/powerpoint/2010/main" val="294869442"/>
                </p:ext>
              </p:extLst>
            </p:nvPr>
          </p:nvGraphicFramePr>
          <p:xfrm>
            <a:off x="1020416" y="2043860"/>
            <a:ext cx="7182629" cy="3474287"/>
          </p:xfrm>
          <a:graphic>
            <a:graphicData uri="http://schemas.openxmlformats.org/drawingml/2006/chart">
              <c:chart xmlns:c="http://schemas.openxmlformats.org/drawingml/2006/chart" xmlns:r="http://schemas.openxmlformats.org/officeDocument/2006/relationships" r:id="rId3"/>
            </a:graphicData>
          </a:graphic>
        </p:graphicFrame>
        <p:sp>
          <p:nvSpPr>
            <p:cNvPr id="16" name="Oval 15">
              <a:extLst>
                <a:ext uri="{FF2B5EF4-FFF2-40B4-BE49-F238E27FC236}">
                  <a16:creationId xmlns:a16="http://schemas.microsoft.com/office/drawing/2014/main" id="{B9F5CF44-409F-C288-72FD-79CD9C87379B}"/>
                </a:ext>
              </a:extLst>
            </p:cNvPr>
            <p:cNvSpPr/>
            <p:nvPr/>
          </p:nvSpPr>
          <p:spPr bwMode="auto">
            <a:xfrm>
              <a:off x="1950643" y="4475947"/>
              <a:ext cx="749509" cy="749509"/>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sp>
          <p:nvSpPr>
            <p:cNvPr id="18" name="Oval 17">
              <a:extLst>
                <a:ext uri="{FF2B5EF4-FFF2-40B4-BE49-F238E27FC236}">
                  <a16:creationId xmlns:a16="http://schemas.microsoft.com/office/drawing/2014/main" id="{0EF6CB13-2198-D6D5-3360-114B6F3F7F6D}"/>
                </a:ext>
              </a:extLst>
            </p:cNvPr>
            <p:cNvSpPr/>
            <p:nvPr/>
          </p:nvSpPr>
          <p:spPr bwMode="auto">
            <a:xfrm>
              <a:off x="4198263" y="4475947"/>
              <a:ext cx="749509" cy="749509"/>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sp>
          <p:nvSpPr>
            <p:cNvPr id="20" name="Oval 19">
              <a:extLst>
                <a:ext uri="{FF2B5EF4-FFF2-40B4-BE49-F238E27FC236}">
                  <a16:creationId xmlns:a16="http://schemas.microsoft.com/office/drawing/2014/main" id="{AC07CF11-ACAD-D113-B847-97250D1AF095}"/>
                </a:ext>
              </a:extLst>
            </p:cNvPr>
            <p:cNvSpPr/>
            <p:nvPr/>
          </p:nvSpPr>
          <p:spPr bwMode="auto">
            <a:xfrm>
              <a:off x="6539691" y="4475947"/>
              <a:ext cx="749509" cy="749509"/>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pic>
          <p:nvPicPr>
            <p:cNvPr id="23" name="Picture 22">
              <a:extLst>
                <a:ext uri="{FF2B5EF4-FFF2-40B4-BE49-F238E27FC236}">
                  <a16:creationId xmlns:a16="http://schemas.microsoft.com/office/drawing/2014/main" id="{81270C37-9A61-D73F-44C1-5D34E82F800D}"/>
                </a:ext>
              </a:extLst>
            </p:cNvPr>
            <p:cNvPicPr>
              <a:picLocks noChangeAspect="1"/>
            </p:cNvPicPr>
            <p:nvPr/>
          </p:nvPicPr>
          <p:blipFill>
            <a:blip r:embed="rId4"/>
            <a:stretch>
              <a:fillRect/>
            </a:stretch>
          </p:blipFill>
          <p:spPr>
            <a:xfrm>
              <a:off x="4383944" y="4617897"/>
              <a:ext cx="419100" cy="419100"/>
            </a:xfrm>
            <a:prstGeom prst="rect">
              <a:avLst/>
            </a:prstGeom>
          </p:spPr>
        </p:pic>
        <p:pic>
          <p:nvPicPr>
            <p:cNvPr id="24" name="Picture 23">
              <a:extLst>
                <a:ext uri="{FF2B5EF4-FFF2-40B4-BE49-F238E27FC236}">
                  <a16:creationId xmlns:a16="http://schemas.microsoft.com/office/drawing/2014/main" id="{3C6247CB-9649-897C-883F-6C8DB125F25D}"/>
                </a:ext>
              </a:extLst>
            </p:cNvPr>
            <p:cNvPicPr>
              <a:picLocks noChangeAspect="1"/>
            </p:cNvPicPr>
            <p:nvPr/>
          </p:nvPicPr>
          <p:blipFill>
            <a:blip r:embed="rId5"/>
            <a:stretch>
              <a:fillRect/>
            </a:stretch>
          </p:blipFill>
          <p:spPr>
            <a:xfrm>
              <a:off x="2110850" y="4630597"/>
              <a:ext cx="419100" cy="406400"/>
            </a:xfrm>
            <a:prstGeom prst="rect">
              <a:avLst/>
            </a:prstGeom>
          </p:spPr>
        </p:pic>
        <p:pic>
          <p:nvPicPr>
            <p:cNvPr id="25" name="Picture 24">
              <a:extLst>
                <a:ext uri="{FF2B5EF4-FFF2-40B4-BE49-F238E27FC236}">
                  <a16:creationId xmlns:a16="http://schemas.microsoft.com/office/drawing/2014/main" id="{04263F97-E62F-4227-596A-6F6B66CA6547}"/>
                </a:ext>
              </a:extLst>
            </p:cNvPr>
            <p:cNvPicPr>
              <a:picLocks noChangeAspect="1"/>
            </p:cNvPicPr>
            <p:nvPr/>
          </p:nvPicPr>
          <p:blipFill>
            <a:blip r:embed="rId6"/>
            <a:stretch>
              <a:fillRect/>
            </a:stretch>
          </p:blipFill>
          <p:spPr>
            <a:xfrm>
              <a:off x="6698545" y="4605197"/>
              <a:ext cx="431800" cy="431800"/>
            </a:xfrm>
            <a:prstGeom prst="rect">
              <a:avLst/>
            </a:prstGeom>
          </p:spPr>
        </p:pic>
      </p:grpSp>
      <p:cxnSp>
        <p:nvCxnSpPr>
          <p:cNvPr id="26" name="Straight Connector 25">
            <a:extLst>
              <a:ext uri="{FF2B5EF4-FFF2-40B4-BE49-F238E27FC236}">
                <a16:creationId xmlns:a16="http://schemas.microsoft.com/office/drawing/2014/main" id="{3593EDB8-FD0E-3CE0-0FC7-00CA6F4B77DC}"/>
              </a:ext>
            </a:extLst>
          </p:cNvPr>
          <p:cNvCxnSpPr>
            <a:cxnSpLocks/>
          </p:cNvCxnSpPr>
          <p:nvPr/>
        </p:nvCxnSpPr>
        <p:spPr bwMode="auto">
          <a:xfrm>
            <a:off x="8832055" y="2182449"/>
            <a:ext cx="0" cy="3438862"/>
          </a:xfrm>
          <a:prstGeom prst="line">
            <a:avLst/>
          </a:prstGeom>
          <a:solidFill>
            <a:srgbClr val="598FE3"/>
          </a:solidFill>
          <a:ln w="25400" cap="flat" cmpd="sng" algn="ctr">
            <a:solidFill>
              <a:srgbClr val="FBAB18"/>
            </a:solidFill>
            <a:prstDash val="solid"/>
            <a:round/>
            <a:headEnd type="none" w="med" len="med"/>
            <a:tailEnd type="none" w="med" len="med"/>
          </a:ln>
          <a:effectLst/>
        </p:spPr>
      </p:cxnSp>
      <p:sp>
        <p:nvSpPr>
          <p:cNvPr id="27" name="Title 1">
            <a:extLst>
              <a:ext uri="{FF2B5EF4-FFF2-40B4-BE49-F238E27FC236}">
                <a16:creationId xmlns:a16="http://schemas.microsoft.com/office/drawing/2014/main" id="{D8923737-8183-3395-310A-85EB072CE69D}"/>
              </a:ext>
            </a:extLst>
          </p:cNvPr>
          <p:cNvSpPr txBox="1">
            <a:spLocks/>
          </p:cNvSpPr>
          <p:nvPr/>
        </p:nvSpPr>
        <p:spPr>
          <a:xfrm>
            <a:off x="1020416" y="1162528"/>
            <a:ext cx="7341844" cy="706886"/>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r>
              <a:rPr lang="en-US" sz="3400" b="0">
                <a:solidFill>
                  <a:srgbClr val="0E203F"/>
                </a:solidFill>
                <a:latin typeface="Calibri" panose="020F0502020204030204" pitchFamily="34" charset="0"/>
                <a:ea typeface="Open Sans" panose="020B0606030504020204" pitchFamily="34" charset="0"/>
                <a:cs typeface="Calibri" panose="020F0502020204030204" pitchFamily="34" charset="0"/>
              </a:rPr>
              <a:t>The Progression of Care Costs</a:t>
            </a:r>
            <a:endParaRPr lang="en-US" sz="3400" kern="0">
              <a:solidFill>
                <a:srgbClr val="0E203F"/>
              </a:solidFill>
              <a:latin typeface="Calibri" panose="020F0502020204030204" pitchFamily="34" charset="0"/>
              <a:ea typeface="Open Sans" panose="020B060603050402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32CE3887-8A56-7BD5-25AA-1E36A2007FE6}"/>
              </a:ext>
            </a:extLst>
          </p:cNvPr>
          <p:cNvSpPr txBox="1"/>
          <p:nvPr/>
        </p:nvSpPr>
        <p:spPr>
          <a:xfrm>
            <a:off x="1031872" y="1842049"/>
            <a:ext cx="8792658" cy="338554"/>
          </a:xfrm>
          <a:prstGeom prst="rect">
            <a:avLst/>
          </a:prstGeom>
          <a:noFill/>
        </p:spPr>
        <p:txBody>
          <a:bodyPr wrap="square">
            <a:spAutoFit/>
          </a:bodyPr>
          <a:lstStyle/>
          <a:p>
            <a:pPr>
              <a:defRPr/>
            </a:pPr>
            <a:r>
              <a:rPr lang="en-US" sz="1600" b="0">
                <a:latin typeface="Calibri" panose="020F0502020204030204" pitchFamily="34" charset="0"/>
                <a:ea typeface="Open Sans" panose="020B0606030504020204" pitchFamily="34" charset="0"/>
                <a:cs typeface="Calibri" panose="020F0502020204030204" pitchFamily="34" charset="0"/>
              </a:rPr>
              <a:t>Annual National Average Cost</a:t>
            </a:r>
          </a:p>
        </p:txBody>
      </p:sp>
      <p:sp>
        <p:nvSpPr>
          <p:cNvPr id="2" name="Slide Number Placeholder 1">
            <a:extLst>
              <a:ext uri="{FF2B5EF4-FFF2-40B4-BE49-F238E27FC236}">
                <a16:creationId xmlns:a16="http://schemas.microsoft.com/office/drawing/2014/main" id="{96558A04-E010-EDB2-BEB2-104B122B7A4B}"/>
              </a:ext>
            </a:extLst>
          </p:cNvPr>
          <p:cNvSpPr>
            <a:spLocks noGrp="1"/>
          </p:cNvSpPr>
          <p:nvPr>
            <p:ph type="sldNum" sz="quarter" idx="4"/>
          </p:nvPr>
        </p:nvSpPr>
        <p:spPr/>
        <p:txBody>
          <a:bodyPr/>
          <a:lstStyle/>
          <a:p>
            <a:pPr>
              <a:defRPr/>
            </a:pPr>
            <a:fld id="{098F27AE-F8A1-453E-8C2F-3FD5FC6AA2AE}" type="slidenum">
              <a:rPr lang="en-US" smtClean="0"/>
              <a:pPr>
                <a:defRPr/>
              </a:pPr>
              <a:t>14</a:t>
            </a:fld>
            <a:endParaRPr lang="en-US"/>
          </a:p>
        </p:txBody>
      </p:sp>
    </p:spTree>
    <p:extLst>
      <p:ext uri="{BB962C8B-B14F-4D97-AF65-F5344CB8AC3E}">
        <p14:creationId xmlns:p14="http://schemas.microsoft.com/office/powerpoint/2010/main" val="380940899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03C0EB-2E66-D253-F9B0-C409BD8D9948}"/>
              </a:ext>
            </a:extLst>
          </p:cNvPr>
          <p:cNvPicPr>
            <a:picLocks noChangeAspect="1"/>
          </p:cNvPicPr>
          <p:nvPr/>
        </p:nvPicPr>
        <p:blipFill>
          <a:blip r:embed="rId3"/>
          <a:stretch>
            <a:fillRect/>
          </a:stretch>
        </p:blipFill>
        <p:spPr>
          <a:xfrm>
            <a:off x="0" y="530820"/>
            <a:ext cx="12192000" cy="5722620"/>
          </a:xfrm>
          <a:prstGeom prst="rect">
            <a:avLst/>
          </a:prstGeom>
        </p:spPr>
      </p:pic>
      <p:sp>
        <p:nvSpPr>
          <p:cNvPr id="16" name="Rectangle 15">
            <a:extLst>
              <a:ext uri="{FF2B5EF4-FFF2-40B4-BE49-F238E27FC236}">
                <a16:creationId xmlns:a16="http://schemas.microsoft.com/office/drawing/2014/main" id="{01A26AEA-57A5-3EFC-FE25-9CA42993773B}"/>
              </a:ext>
            </a:extLst>
          </p:cNvPr>
          <p:cNvSpPr/>
          <p:nvPr/>
        </p:nvSpPr>
        <p:spPr bwMode="auto">
          <a:xfrm>
            <a:off x="-104172" y="1041722"/>
            <a:ext cx="6200172" cy="429420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5D7C6D3A-E262-4F4E-94D9-F0B9E918CE8D}"/>
              </a:ext>
            </a:extLst>
          </p:cNvPr>
          <p:cNvSpPr txBox="1"/>
          <p:nvPr/>
        </p:nvSpPr>
        <p:spPr>
          <a:xfrm>
            <a:off x="1250882" y="1555038"/>
            <a:ext cx="4018548" cy="1384995"/>
          </a:xfrm>
          <a:prstGeom prst="rect">
            <a:avLst/>
          </a:prstGeom>
          <a:noFill/>
        </p:spPr>
        <p:txBody>
          <a:bodyPr wrap="square">
            <a:spAutoFit/>
          </a:bodyPr>
          <a:lstStyle/>
          <a:p>
            <a:pPr marR="0" lvl="0" defTabSz="914400" rtl="0" eaLnBrk="1" fontAlgn="base" latinLnBrk="0" hangingPunct="1">
              <a:lnSpc>
                <a:spcPct val="100000"/>
              </a:lnSpc>
              <a:spcBef>
                <a:spcPct val="0"/>
              </a:spcBef>
              <a:spcAft>
                <a:spcPct val="0"/>
              </a:spcAft>
              <a:buClrTx/>
              <a:buSzTx/>
              <a:tabLst/>
              <a:defRPr/>
            </a:pPr>
            <a:r>
              <a:rPr kumimoji="0" lang="en-US" sz="28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Medicare</a:t>
            </a:r>
            <a: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a:t>
            </a:r>
            <a:r>
              <a:rPr lang="en-US" sz="2800" i="1" err="1">
                <a:solidFill>
                  <a:srgbClr val="000000"/>
                </a:solidFill>
                <a:latin typeface="Calibri" panose="020F0502020204030204" pitchFamily="34" charset="0"/>
                <a:cs typeface="Calibri" panose="020F0502020204030204" pitchFamily="34" charset="0"/>
              </a:rPr>
              <a:t>oesn’t</a:t>
            </a:r>
            <a:r>
              <a:rPr lang="en-US" sz="2800" b="0">
                <a:solidFill>
                  <a:srgbClr val="000000"/>
                </a:solidFill>
                <a:latin typeface="Calibri" panose="020F0502020204030204" pitchFamily="34" charset="0"/>
                <a:cs typeface="Calibri" panose="020F0502020204030204" pitchFamily="34" charset="0"/>
              </a:rPr>
              <a:t> pay for long-term nursing home stays</a:t>
            </a:r>
            <a:endPar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59AF5D54-3504-46B4-96A8-152CB9EBE890}"/>
              </a:ext>
            </a:extLst>
          </p:cNvPr>
          <p:cNvSpPr txBox="1"/>
          <p:nvPr/>
        </p:nvSpPr>
        <p:spPr>
          <a:xfrm>
            <a:off x="1224595" y="3295607"/>
            <a:ext cx="5217268" cy="1384995"/>
          </a:xfrm>
          <a:prstGeom prst="rect">
            <a:avLst/>
          </a:prstGeom>
          <a:noFill/>
        </p:spPr>
        <p:txBody>
          <a:bodyPr wrap="square">
            <a:spAutoFit/>
          </a:bodyPr>
          <a:lstStyle/>
          <a:p>
            <a:pPr marR="0" lvl="0" defTabSz="914400" rtl="0" eaLnBrk="1" fontAlgn="base" latinLnBrk="0" hangingPunct="1">
              <a:lnSpc>
                <a:spcPct val="100000"/>
              </a:lnSpc>
              <a:spcBef>
                <a:spcPct val="0"/>
              </a:spcBef>
              <a:spcAft>
                <a:spcPct val="0"/>
              </a:spcAft>
              <a:buClrTx/>
              <a:buSzTx/>
              <a:tabLst/>
              <a:defRPr/>
            </a:pPr>
            <a:r>
              <a:rPr kumimoji="0" lang="en-US" sz="28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Medicaid</a:t>
            </a:r>
            <a: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may</a:t>
            </a:r>
            <a: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pay for </a:t>
            </a:r>
            <a:b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long-term nursing home stays</a:t>
            </a:r>
            <a:b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(income and asset limits)</a:t>
            </a:r>
          </a:p>
        </p:txBody>
      </p:sp>
      <p:sp>
        <p:nvSpPr>
          <p:cNvPr id="6" name="Rectangle 5">
            <a:extLst>
              <a:ext uri="{FF2B5EF4-FFF2-40B4-BE49-F238E27FC236}">
                <a16:creationId xmlns:a16="http://schemas.microsoft.com/office/drawing/2014/main" id="{BB1ED9B2-2B6E-21AA-6FA2-52D890394BF1}"/>
              </a:ext>
            </a:extLst>
          </p:cNvPr>
          <p:cNvSpPr/>
          <p:nvPr/>
        </p:nvSpPr>
        <p:spPr bwMode="auto">
          <a:xfrm>
            <a:off x="643051" y="3360897"/>
            <a:ext cx="385650" cy="385650"/>
          </a:xfrm>
          <a:prstGeom prst="rect">
            <a:avLst/>
          </a:prstGeom>
          <a:solidFill>
            <a:schemeClr val="bg1"/>
          </a:solidFill>
          <a:ln w="2857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5426CC49-C212-2CC3-C41E-F1F28D0BE963}"/>
              </a:ext>
            </a:extLst>
          </p:cNvPr>
          <p:cNvSpPr/>
          <p:nvPr/>
        </p:nvSpPr>
        <p:spPr bwMode="auto">
          <a:xfrm>
            <a:off x="627170" y="1680699"/>
            <a:ext cx="385650" cy="385650"/>
          </a:xfrm>
          <a:prstGeom prst="rect">
            <a:avLst/>
          </a:prstGeom>
          <a:solidFill>
            <a:schemeClr val="bg1"/>
          </a:solidFill>
          <a:ln w="2857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3E7B71BB-1BBE-61F3-34D4-99CBB09ACE14}"/>
              </a:ext>
            </a:extLst>
          </p:cNvPr>
          <p:cNvSpPr txBox="1"/>
          <p:nvPr/>
        </p:nvSpPr>
        <p:spPr>
          <a:xfrm>
            <a:off x="576807" y="2989581"/>
            <a:ext cx="1009426" cy="923330"/>
          </a:xfrm>
          <a:prstGeom prst="rect">
            <a:avLst/>
          </a:prstGeom>
          <a:noFill/>
        </p:spPr>
        <p:txBody>
          <a:bodyPr wrap="square">
            <a:spAutoFit/>
          </a:bodyPr>
          <a:lstStyle/>
          <a:p>
            <a:r>
              <a:rPr lang="en-US" sz="5400">
                <a:solidFill>
                  <a:srgbClr val="00854B"/>
                </a:solidFill>
                <a:latin typeface="Calibri" panose="020F0502020204030204" pitchFamily="34" charset="0"/>
                <a:cs typeface="Calibri" panose="020F0502020204030204" pitchFamily="34" charset="0"/>
              </a:rPr>
              <a:t>?</a:t>
            </a:r>
          </a:p>
        </p:txBody>
      </p:sp>
      <p:sp>
        <p:nvSpPr>
          <p:cNvPr id="4" name="Slide Number Placeholder 3">
            <a:extLst>
              <a:ext uri="{FF2B5EF4-FFF2-40B4-BE49-F238E27FC236}">
                <a16:creationId xmlns:a16="http://schemas.microsoft.com/office/drawing/2014/main" id="{5D8B4DF8-70A2-EEEB-BA3F-211989D2EF5A}"/>
              </a:ext>
            </a:extLst>
          </p:cNvPr>
          <p:cNvSpPr>
            <a:spLocks noGrp="1"/>
          </p:cNvSpPr>
          <p:nvPr>
            <p:ph type="sldNum" sz="quarter" idx="4"/>
          </p:nvPr>
        </p:nvSpPr>
        <p:spPr/>
        <p:txBody>
          <a:bodyPr/>
          <a:lstStyle/>
          <a:p>
            <a:pPr>
              <a:defRPr/>
            </a:pPr>
            <a:fld id="{098F27AE-F8A1-453E-8C2F-3FD5FC6AA2AE}" type="slidenum">
              <a:rPr lang="en-US" smtClean="0"/>
              <a:pPr>
                <a:defRPr/>
              </a:pPr>
              <a:t>15</a:t>
            </a:fld>
            <a:endParaRPr lang="en-US"/>
          </a:p>
        </p:txBody>
      </p:sp>
      <p:pic>
        <p:nvPicPr>
          <p:cNvPr id="5" name="Picture 4" descr="A red x on a black background&#10;&#10;Description automatically generated">
            <a:extLst>
              <a:ext uri="{FF2B5EF4-FFF2-40B4-BE49-F238E27FC236}">
                <a16:creationId xmlns:a16="http://schemas.microsoft.com/office/drawing/2014/main" id="{3C55AEF2-2BAA-8457-42B6-8BE67508E6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955" y="1256605"/>
            <a:ext cx="1222250" cy="1283211"/>
          </a:xfrm>
          <a:prstGeom prst="rect">
            <a:avLst/>
          </a:prstGeom>
        </p:spPr>
      </p:pic>
    </p:spTree>
    <p:extLst>
      <p:ext uri="{BB962C8B-B14F-4D97-AF65-F5344CB8AC3E}">
        <p14:creationId xmlns:p14="http://schemas.microsoft.com/office/powerpoint/2010/main" val="319592342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751122-940B-E5DB-9D3B-F27D7794B6F6}"/>
              </a:ext>
            </a:extLst>
          </p:cNvPr>
          <p:cNvSpPr>
            <a:spLocks noGrp="1"/>
          </p:cNvSpPr>
          <p:nvPr>
            <p:ph type="title" idx="4294967295"/>
          </p:nvPr>
        </p:nvSpPr>
        <p:spPr>
          <a:xfrm>
            <a:off x="846406" y="1109200"/>
            <a:ext cx="10539004" cy="1564350"/>
          </a:xfrm>
          <a:prstGeom prst="rect">
            <a:avLst/>
          </a:prstGeom>
        </p:spPr>
        <p:txBody>
          <a:bodyPr/>
          <a:lstStyle/>
          <a:p>
            <a:pPr rtl="0" fontAlgn="base"/>
            <a:r>
              <a:rPr lang="en-US" sz="4400" b="0" kern="1200">
                <a:solidFill>
                  <a:srgbClr val="000000"/>
                </a:solidFill>
                <a:effectLst/>
                <a:latin typeface="Calibri" panose="020F0502020204030204" pitchFamily="34" charset="0"/>
                <a:ea typeface="+mn-ea"/>
                <a:cs typeface="Calibri" panose="020F0502020204030204" pitchFamily="34" charset="0"/>
              </a:rPr>
              <a:t>Estimated Lifetime Cost of Dementia Care</a:t>
            </a:r>
            <a:endParaRPr lang="en-US">
              <a:effectLst/>
            </a:endParaRPr>
          </a:p>
        </p:txBody>
      </p:sp>
      <p:sp>
        <p:nvSpPr>
          <p:cNvPr id="6" name="TextBox 5">
            <a:extLst>
              <a:ext uri="{FF2B5EF4-FFF2-40B4-BE49-F238E27FC236}">
                <a16:creationId xmlns:a16="http://schemas.microsoft.com/office/drawing/2014/main" id="{A5CE495F-2297-11A6-4CFC-F9330693F6A2}"/>
              </a:ext>
            </a:extLst>
          </p:cNvPr>
          <p:cNvSpPr txBox="1"/>
          <p:nvPr/>
        </p:nvSpPr>
        <p:spPr>
          <a:xfrm>
            <a:off x="865456" y="2362199"/>
            <a:ext cx="3716174" cy="3447098"/>
          </a:xfrm>
          <a:prstGeom prst="rect">
            <a:avLst/>
          </a:prstGeom>
          <a:noFill/>
        </p:spPr>
        <p:txBody>
          <a:bodyPr wrap="square" rtlCol="0">
            <a:spAutoFit/>
          </a:bodyPr>
          <a:lstStyle/>
          <a:p>
            <a:pPr marL="571500" indent="-571500">
              <a:spcAft>
                <a:spcPts val="1200"/>
              </a:spcAft>
              <a:buClr>
                <a:srgbClr val="598FE4"/>
              </a:buClr>
              <a:buFont typeface="Wingdings" panose="05000000000000000000" pitchFamily="2" charset="2"/>
              <a:buChar char="§"/>
            </a:pPr>
            <a:r>
              <a:rPr lang="en-US" sz="2400" b="0" i="0">
                <a:solidFill>
                  <a:srgbClr val="383838"/>
                </a:solidFill>
                <a:effectLst/>
                <a:latin typeface="Calibri" panose="020F0502020204030204" pitchFamily="34" charset="0"/>
                <a:cs typeface="Calibri" panose="020F0502020204030204" pitchFamily="34" charset="0"/>
              </a:rPr>
              <a:t>Medical expenses</a:t>
            </a:r>
          </a:p>
          <a:p>
            <a:pPr marL="571500" indent="-571500">
              <a:spcAft>
                <a:spcPts val="1200"/>
              </a:spcAft>
              <a:buClr>
                <a:srgbClr val="598FE4"/>
              </a:buClr>
              <a:buFont typeface="Wingdings" panose="05000000000000000000" pitchFamily="2" charset="2"/>
              <a:buChar char="§"/>
            </a:pPr>
            <a:r>
              <a:rPr lang="en-US" sz="2400" b="0">
                <a:solidFill>
                  <a:srgbClr val="383838"/>
                </a:solidFill>
                <a:latin typeface="Calibri" panose="020F0502020204030204" pitchFamily="34" charset="0"/>
                <a:cs typeface="Calibri" panose="020F0502020204030204" pitchFamily="34" charset="0"/>
              </a:rPr>
              <a:t>Caregiving </a:t>
            </a:r>
          </a:p>
          <a:p>
            <a:pPr marL="571500" indent="-571500">
              <a:spcAft>
                <a:spcPts val="1200"/>
              </a:spcAft>
              <a:buClr>
                <a:srgbClr val="598FE4"/>
              </a:buClr>
              <a:buFont typeface="Wingdings" panose="05000000000000000000" pitchFamily="2" charset="2"/>
              <a:buChar char="§"/>
            </a:pPr>
            <a:r>
              <a:rPr lang="en-US" sz="2400" b="0">
                <a:solidFill>
                  <a:srgbClr val="383838"/>
                </a:solidFill>
                <a:latin typeface="Calibri" panose="020F0502020204030204" pitchFamily="34" charset="0"/>
                <a:cs typeface="Calibri" panose="020F0502020204030204" pitchFamily="34" charset="0"/>
              </a:rPr>
              <a:t>Home modifications</a:t>
            </a:r>
          </a:p>
          <a:p>
            <a:pPr marL="571500" indent="-571500">
              <a:spcAft>
                <a:spcPts val="1200"/>
              </a:spcAft>
              <a:buClr>
                <a:srgbClr val="598FE4"/>
              </a:buClr>
              <a:buFont typeface="Wingdings" panose="05000000000000000000" pitchFamily="2" charset="2"/>
              <a:buChar char="§"/>
            </a:pPr>
            <a:r>
              <a:rPr lang="en-US" sz="2400" b="0">
                <a:solidFill>
                  <a:srgbClr val="383838"/>
                </a:solidFill>
                <a:latin typeface="Calibri" panose="020F0502020204030204" pitchFamily="34" charset="0"/>
                <a:cs typeface="Calibri" panose="020F0502020204030204" pitchFamily="34" charset="0"/>
              </a:rPr>
              <a:t>Lost income</a:t>
            </a:r>
          </a:p>
          <a:p>
            <a:pPr marL="571500" indent="-571500">
              <a:spcAft>
                <a:spcPts val="1200"/>
              </a:spcAft>
              <a:buClr>
                <a:srgbClr val="598FE4"/>
              </a:buClr>
              <a:buFont typeface="Wingdings" panose="05000000000000000000" pitchFamily="2" charset="2"/>
              <a:buChar char="§"/>
            </a:pPr>
            <a:r>
              <a:rPr lang="en-US" sz="2400" b="0">
                <a:solidFill>
                  <a:srgbClr val="383838"/>
                </a:solidFill>
                <a:latin typeface="Calibri" panose="020F0502020204030204" pitchFamily="34" charset="0"/>
                <a:cs typeface="Calibri" panose="020F0502020204030204" pitchFamily="34" charset="0"/>
              </a:rPr>
              <a:t>Legal fees</a:t>
            </a:r>
          </a:p>
          <a:p>
            <a:pPr marL="571500" indent="-571500">
              <a:spcAft>
                <a:spcPts val="1200"/>
              </a:spcAft>
              <a:buClr>
                <a:srgbClr val="598FE4"/>
              </a:buClr>
              <a:buFont typeface="Wingdings" panose="05000000000000000000" pitchFamily="2" charset="2"/>
              <a:buChar char="§"/>
            </a:pPr>
            <a:r>
              <a:rPr lang="en-US" sz="2400" b="0">
                <a:solidFill>
                  <a:srgbClr val="383838"/>
                </a:solidFill>
                <a:latin typeface="Calibri" panose="020F0502020204030204" pitchFamily="34" charset="0"/>
                <a:cs typeface="Calibri" panose="020F0502020204030204" pitchFamily="34" charset="0"/>
              </a:rPr>
              <a:t>Hospice and </a:t>
            </a:r>
            <a:br>
              <a:rPr lang="en-US" sz="2400" b="0">
                <a:solidFill>
                  <a:srgbClr val="383838"/>
                </a:solidFill>
                <a:latin typeface="Calibri" panose="020F0502020204030204" pitchFamily="34" charset="0"/>
                <a:cs typeface="Calibri" panose="020F0502020204030204" pitchFamily="34" charset="0"/>
              </a:rPr>
            </a:br>
            <a:r>
              <a:rPr lang="en-US" sz="2400" b="0">
                <a:solidFill>
                  <a:srgbClr val="383838"/>
                </a:solidFill>
                <a:latin typeface="Calibri" panose="020F0502020204030204" pitchFamily="34" charset="0"/>
                <a:cs typeface="Calibri" panose="020F0502020204030204" pitchFamily="34" charset="0"/>
              </a:rPr>
              <a:t>end-of-life care</a:t>
            </a:r>
            <a:endParaRPr lang="en-US" sz="2400" b="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3FFD11E-9C47-4A78-B32B-39133D3B87E5}"/>
              </a:ext>
            </a:extLst>
          </p:cNvPr>
          <p:cNvSpPr txBox="1"/>
          <p:nvPr/>
        </p:nvSpPr>
        <p:spPr>
          <a:xfrm>
            <a:off x="8229600" y="2265760"/>
            <a:ext cx="3557392" cy="646331"/>
          </a:xfrm>
          <a:prstGeom prst="rect">
            <a:avLst/>
          </a:prstGeom>
          <a:noFill/>
        </p:spPr>
        <p:txBody>
          <a:bodyPr wrap="square" rtlCol="0">
            <a:spAutoFit/>
          </a:bodyPr>
          <a:lstStyle/>
          <a:p>
            <a:pPr algn="ctr"/>
            <a:r>
              <a:rPr lang="en-US" sz="3600">
                <a:latin typeface="Calibri" panose="020F0502020204030204" pitchFamily="34" charset="0"/>
                <a:cs typeface="Calibri" panose="020F0502020204030204" pitchFamily="34" charset="0"/>
              </a:rPr>
              <a:t>$392,874</a:t>
            </a:r>
          </a:p>
        </p:txBody>
      </p:sp>
      <p:sp>
        <p:nvSpPr>
          <p:cNvPr id="2" name="TextBox 1">
            <a:extLst>
              <a:ext uri="{FF2B5EF4-FFF2-40B4-BE49-F238E27FC236}">
                <a16:creationId xmlns:a16="http://schemas.microsoft.com/office/drawing/2014/main" id="{2A22F817-C412-46D8-A1B9-5943F7892DEC}"/>
              </a:ext>
            </a:extLst>
          </p:cNvPr>
          <p:cNvSpPr txBox="1"/>
          <p:nvPr/>
        </p:nvSpPr>
        <p:spPr>
          <a:xfrm>
            <a:off x="5494420" y="5719402"/>
            <a:ext cx="6431093"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b="0">
                <a:latin typeface="Calibri" panose="020F0502020204030204" pitchFamily="34" charset="0"/>
                <a:cs typeface="Calibri" panose="020F0502020204030204" pitchFamily="34" charset="0"/>
              </a:rPr>
              <a:t>Source: 2023 Alzheimer’s Disease Facts and Figures Report: At a Glance Statistics</a:t>
            </a:r>
            <a:r>
              <a:rPr kumimoji="0" lang="en-US" sz="900" b="0" i="0" u="none" strike="noStrike" kern="1200" cap="none" spc="0" normalizeH="0" baseline="0" noProof="0">
                <a:ln>
                  <a:noFill/>
                </a:ln>
                <a:solidFill>
                  <a:srgbClr val="37383D"/>
                </a:solidFill>
                <a:effectLst/>
                <a:uLnTx/>
                <a:uFillTx/>
                <a:latin typeface="Calibri" panose="020F0502020204030204" pitchFamily="34" charset="0"/>
                <a:cs typeface="Calibri" panose="020F0502020204030204" pitchFamily="34" charset="0"/>
              </a:rPr>
              <a:t>, Alzheimer’s Association, 2023</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pic>
        <p:nvPicPr>
          <p:cNvPr id="10" name="Picture 9" descr="A blue flag with a dotted line&#10;&#10;Description automatically generated">
            <a:extLst>
              <a:ext uri="{FF2B5EF4-FFF2-40B4-BE49-F238E27FC236}">
                <a16:creationId xmlns:a16="http://schemas.microsoft.com/office/drawing/2014/main" id="{97ECF4F9-F76F-EA8E-5C22-97A205FC3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28" y="2271061"/>
            <a:ext cx="3251729" cy="3108543"/>
          </a:xfrm>
          <a:prstGeom prst="rect">
            <a:avLst/>
          </a:prstGeom>
        </p:spPr>
      </p:pic>
      <p:sp>
        <p:nvSpPr>
          <p:cNvPr id="7" name="Slide Number Placeholder 6">
            <a:extLst>
              <a:ext uri="{FF2B5EF4-FFF2-40B4-BE49-F238E27FC236}">
                <a16:creationId xmlns:a16="http://schemas.microsoft.com/office/drawing/2014/main" id="{4A193A15-EDED-7B70-F699-76BB56AD8B33}"/>
              </a:ext>
            </a:extLst>
          </p:cNvPr>
          <p:cNvSpPr>
            <a:spLocks noGrp="1"/>
          </p:cNvSpPr>
          <p:nvPr>
            <p:ph type="sldNum" sz="quarter" idx="4"/>
          </p:nvPr>
        </p:nvSpPr>
        <p:spPr/>
        <p:txBody>
          <a:bodyPr/>
          <a:lstStyle/>
          <a:p>
            <a:pPr>
              <a:defRPr/>
            </a:pPr>
            <a:fld id="{098F27AE-F8A1-453E-8C2F-3FD5FC6AA2AE}" type="slidenum">
              <a:rPr lang="en-US" smtClean="0"/>
              <a:pPr>
                <a:defRPr/>
              </a:pPr>
              <a:t>16</a:t>
            </a:fld>
            <a:endParaRPr lang="en-US"/>
          </a:p>
        </p:txBody>
      </p:sp>
    </p:spTree>
    <p:extLst>
      <p:ext uri="{BB962C8B-B14F-4D97-AF65-F5344CB8AC3E}">
        <p14:creationId xmlns:p14="http://schemas.microsoft.com/office/powerpoint/2010/main" val="380370729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15;p9">
            <a:extLst>
              <a:ext uri="{FF2B5EF4-FFF2-40B4-BE49-F238E27FC236}">
                <a16:creationId xmlns:a16="http://schemas.microsoft.com/office/drawing/2014/main" id="{9B8CB2B6-0830-F5D8-D2BF-A236ACF32566}"/>
              </a:ext>
            </a:extLst>
          </p:cNvPr>
          <p:cNvSpPr/>
          <p:nvPr/>
        </p:nvSpPr>
        <p:spPr>
          <a:xfrm>
            <a:off x="0" y="544010"/>
            <a:ext cx="12192000" cy="5717017"/>
          </a:xfrm>
          <a:prstGeom prst="rect">
            <a:avLst/>
          </a:prstGeom>
          <a:solidFill>
            <a:srgbClr val="0E20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 name="Title 4">
            <a:extLst>
              <a:ext uri="{FF2B5EF4-FFF2-40B4-BE49-F238E27FC236}">
                <a16:creationId xmlns:a16="http://schemas.microsoft.com/office/drawing/2014/main" id="{7751B076-BB0D-443E-C4B4-741548AB546A}"/>
              </a:ext>
            </a:extLst>
          </p:cNvPr>
          <p:cNvSpPr>
            <a:spLocks noGrp="1"/>
          </p:cNvSpPr>
          <p:nvPr>
            <p:ph type="title" idx="4294967295"/>
          </p:nvPr>
        </p:nvSpPr>
        <p:spPr>
          <a:xfrm>
            <a:off x="838200" y="2743200"/>
            <a:ext cx="10515600" cy="1459554"/>
          </a:xfrm>
          <a:prstGeom prst="rect">
            <a:avLst/>
          </a:prstGeom>
        </p:spPr>
        <p:txBody>
          <a:bodyPr/>
          <a:lstStyle/>
          <a:p>
            <a:pPr algn="ctr" rtl="0" fontAlgn="base"/>
            <a:r>
              <a:rPr lang="en-US" sz="4400" b="0" kern="1200">
                <a:effectLst/>
                <a:latin typeface="Calibri" panose="020F0502020204030204" pitchFamily="34" charset="0"/>
                <a:ea typeface="+mn-ea"/>
                <a:cs typeface="Calibri" panose="020F0502020204030204" pitchFamily="34" charset="0"/>
              </a:rPr>
              <a:t>Brain Health and Your Lifestyle</a:t>
            </a:r>
            <a:endParaRPr lang="en-US">
              <a:effectLst/>
            </a:endParaRPr>
          </a:p>
        </p:txBody>
      </p:sp>
      <p:sp>
        <p:nvSpPr>
          <p:cNvPr id="6" name="TextBox 5">
            <a:extLst>
              <a:ext uri="{FF2B5EF4-FFF2-40B4-BE49-F238E27FC236}">
                <a16:creationId xmlns:a16="http://schemas.microsoft.com/office/drawing/2014/main" id="{5EB39760-1A6E-4E00-AB54-19E8A8A33858}"/>
              </a:ext>
            </a:extLst>
          </p:cNvPr>
          <p:cNvSpPr txBox="1"/>
          <p:nvPr/>
        </p:nvSpPr>
        <p:spPr>
          <a:xfrm>
            <a:off x="3290892" y="3878885"/>
            <a:ext cx="6411106" cy="1459554"/>
          </a:xfrm>
          <a:prstGeom prst="rect">
            <a:avLst/>
          </a:prstGeom>
          <a:noFill/>
        </p:spPr>
        <p:txBody>
          <a:bodyPr wrap="square" numCol="2" rtlCol="0">
            <a:noAutofit/>
          </a:bodyPr>
          <a:lstStyle/>
          <a:p>
            <a:pPr marL="457200" indent="-457200">
              <a:spcAft>
                <a:spcPts val="1200"/>
              </a:spcAft>
              <a:buClr>
                <a:srgbClr val="598FE4"/>
              </a:buClr>
              <a:buFont typeface="Wingdings" panose="05000000000000000000" pitchFamily="2" charset="2"/>
              <a:buChar char="§"/>
            </a:pPr>
            <a:r>
              <a:rPr lang="en-US" sz="2400" b="0">
                <a:solidFill>
                  <a:schemeClr val="bg1"/>
                </a:solidFill>
                <a:latin typeface="Calibri" panose="020F0502020204030204" pitchFamily="34" charset="0"/>
                <a:cs typeface="Calibri" panose="020F0502020204030204" pitchFamily="34" charset="0"/>
              </a:rPr>
              <a:t>Traveling</a:t>
            </a:r>
          </a:p>
          <a:p>
            <a:pPr marL="457200" indent="-457200">
              <a:spcAft>
                <a:spcPts val="1200"/>
              </a:spcAft>
              <a:buClr>
                <a:srgbClr val="598FE4"/>
              </a:buClr>
              <a:buFont typeface="Wingdings" panose="05000000000000000000" pitchFamily="2" charset="2"/>
              <a:buChar char="§"/>
            </a:pPr>
            <a:r>
              <a:rPr lang="en-US" sz="2400" b="0">
                <a:solidFill>
                  <a:schemeClr val="bg1"/>
                </a:solidFill>
                <a:latin typeface="Calibri" panose="020F0502020204030204" pitchFamily="34" charset="0"/>
                <a:cs typeface="Calibri" panose="020F0502020204030204" pitchFamily="34" charset="0"/>
              </a:rPr>
              <a:t>Volunteering</a:t>
            </a:r>
          </a:p>
          <a:p>
            <a:pPr marL="457200" indent="-457200">
              <a:spcAft>
                <a:spcPts val="1200"/>
              </a:spcAft>
              <a:buClr>
                <a:srgbClr val="598FE4"/>
              </a:buClr>
              <a:buFont typeface="Wingdings" panose="05000000000000000000" pitchFamily="2" charset="2"/>
              <a:buChar char="§"/>
            </a:pPr>
            <a:r>
              <a:rPr lang="en-US" sz="2400" b="0">
                <a:solidFill>
                  <a:schemeClr val="bg1"/>
                </a:solidFill>
                <a:latin typeface="Calibri" panose="020F0502020204030204" pitchFamily="34" charset="0"/>
                <a:cs typeface="Calibri" panose="020F0502020204030204" pitchFamily="34" charset="0"/>
              </a:rPr>
              <a:t>Hobbies</a:t>
            </a:r>
          </a:p>
          <a:p>
            <a:pPr marL="457200" indent="-457200">
              <a:spcAft>
                <a:spcPts val="1200"/>
              </a:spcAft>
              <a:buClr>
                <a:srgbClr val="598FE4"/>
              </a:buClr>
              <a:buFont typeface="Wingdings" panose="05000000000000000000" pitchFamily="2" charset="2"/>
              <a:buChar char="§"/>
            </a:pPr>
            <a:r>
              <a:rPr lang="en-US" sz="2400" b="0">
                <a:solidFill>
                  <a:schemeClr val="bg1"/>
                </a:solidFill>
                <a:latin typeface="Calibri" panose="020F0502020204030204" pitchFamily="34" charset="0"/>
                <a:cs typeface="Calibri" panose="020F0502020204030204" pitchFamily="34" charset="0"/>
              </a:rPr>
              <a:t>Working</a:t>
            </a:r>
          </a:p>
          <a:p>
            <a:pPr marL="457200" indent="-457200">
              <a:spcAft>
                <a:spcPts val="1200"/>
              </a:spcAft>
              <a:buClr>
                <a:srgbClr val="598FE4"/>
              </a:buClr>
              <a:buFont typeface="Wingdings" panose="05000000000000000000" pitchFamily="2" charset="2"/>
              <a:buChar char="§"/>
            </a:pPr>
            <a:r>
              <a:rPr lang="en-US" sz="2400" b="0">
                <a:solidFill>
                  <a:schemeClr val="bg1"/>
                </a:solidFill>
                <a:latin typeface="Calibri" panose="020F0502020204030204" pitchFamily="34" charset="0"/>
                <a:cs typeface="Calibri" panose="020F0502020204030204" pitchFamily="34" charset="0"/>
              </a:rPr>
              <a:t>Socializing</a:t>
            </a:r>
          </a:p>
        </p:txBody>
      </p:sp>
      <p:pic>
        <p:nvPicPr>
          <p:cNvPr id="7" name="Picture 6">
            <a:extLst>
              <a:ext uri="{FF2B5EF4-FFF2-40B4-BE49-F238E27FC236}">
                <a16:creationId xmlns:a16="http://schemas.microsoft.com/office/drawing/2014/main" id="{FC5C7CA3-5096-807E-ADF7-B9DDED24DC61}"/>
              </a:ext>
            </a:extLst>
          </p:cNvPr>
          <p:cNvPicPr>
            <a:picLocks noChangeAspect="1"/>
          </p:cNvPicPr>
          <p:nvPr/>
        </p:nvPicPr>
        <p:blipFill rotWithShape="1">
          <a:blip r:embed="rId3">
            <a:extLst>
              <a:ext uri="{28A0092B-C50C-407E-A947-70E740481C1C}">
                <a14:useLocalDpi xmlns:a14="http://schemas.microsoft.com/office/drawing/2010/main" val="0"/>
              </a:ext>
            </a:extLst>
          </a:blip>
          <a:srcRect l="1" t="29039" r="82657" b="15025"/>
          <a:stretch/>
        </p:blipFill>
        <p:spPr>
          <a:xfrm>
            <a:off x="5484796" y="1007444"/>
            <a:ext cx="1068404" cy="2070090"/>
          </a:xfrm>
          <a:prstGeom prst="rect">
            <a:avLst/>
          </a:prstGeom>
        </p:spPr>
      </p:pic>
      <p:sp>
        <p:nvSpPr>
          <p:cNvPr id="2" name="Slide Number Placeholder 1">
            <a:extLst>
              <a:ext uri="{FF2B5EF4-FFF2-40B4-BE49-F238E27FC236}">
                <a16:creationId xmlns:a16="http://schemas.microsoft.com/office/drawing/2014/main" id="{69222D25-79BA-83E6-EB5D-C92726A7A814}"/>
              </a:ext>
            </a:extLst>
          </p:cNvPr>
          <p:cNvSpPr>
            <a:spLocks noGrp="1"/>
          </p:cNvSpPr>
          <p:nvPr>
            <p:ph type="sldNum" sz="quarter" idx="4"/>
          </p:nvPr>
        </p:nvSpPr>
        <p:spPr/>
        <p:txBody>
          <a:bodyPr/>
          <a:lstStyle/>
          <a:p>
            <a:pPr>
              <a:defRPr/>
            </a:pPr>
            <a:fld id="{098F27AE-F8A1-453E-8C2F-3FD5FC6AA2AE}" type="slidenum">
              <a:rPr lang="en-US" smtClean="0"/>
              <a:pPr>
                <a:defRPr/>
              </a:pPr>
              <a:t>17</a:t>
            </a:fld>
            <a:endParaRPr lang="en-US"/>
          </a:p>
        </p:txBody>
      </p:sp>
    </p:spTree>
    <p:extLst>
      <p:ext uri="{BB962C8B-B14F-4D97-AF65-F5344CB8AC3E}">
        <p14:creationId xmlns:p14="http://schemas.microsoft.com/office/powerpoint/2010/main" val="33859986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40103C-67A5-0315-630C-2131C8C19B67}"/>
              </a:ext>
            </a:extLst>
          </p:cNvPr>
          <p:cNvPicPr>
            <a:picLocks noChangeAspect="1"/>
          </p:cNvPicPr>
          <p:nvPr/>
        </p:nvPicPr>
        <p:blipFill>
          <a:blip r:embed="rId3"/>
          <a:stretch>
            <a:fillRect/>
          </a:stretch>
        </p:blipFill>
        <p:spPr>
          <a:xfrm>
            <a:off x="0" y="-23520"/>
            <a:ext cx="12192000" cy="6271920"/>
          </a:xfrm>
          <a:prstGeom prst="rect">
            <a:avLst/>
          </a:prstGeom>
        </p:spPr>
      </p:pic>
      <p:sp>
        <p:nvSpPr>
          <p:cNvPr id="3" name="Slide Number Placeholder 2">
            <a:extLst>
              <a:ext uri="{FF2B5EF4-FFF2-40B4-BE49-F238E27FC236}">
                <a16:creationId xmlns:a16="http://schemas.microsoft.com/office/drawing/2014/main" id="{64814A8C-A91A-F8D0-1E68-3907904AB828}"/>
              </a:ext>
            </a:extLst>
          </p:cNvPr>
          <p:cNvSpPr>
            <a:spLocks noGrp="1"/>
          </p:cNvSpPr>
          <p:nvPr>
            <p:ph type="sldNum" sz="quarter" idx="4"/>
          </p:nvPr>
        </p:nvSpPr>
        <p:spPr/>
        <p:txBody>
          <a:bodyPr/>
          <a:lstStyle/>
          <a:p>
            <a:fld id="{098F27AE-F8A1-453E-8C2F-3FD5FC6AA2AE}" type="slidenum">
              <a:rPr lang="en-US" smtClean="0"/>
              <a:pPr/>
              <a:t>18</a:t>
            </a:fld>
            <a:endParaRPr lang="en-US"/>
          </a:p>
        </p:txBody>
      </p:sp>
      <p:sp>
        <p:nvSpPr>
          <p:cNvPr id="5" name="Google Shape;115;p9">
            <a:extLst>
              <a:ext uri="{FF2B5EF4-FFF2-40B4-BE49-F238E27FC236}">
                <a16:creationId xmlns:a16="http://schemas.microsoft.com/office/drawing/2014/main" id="{2C3D8D84-FA7B-D0C6-774C-E6EC2BDEB025}"/>
              </a:ext>
            </a:extLst>
          </p:cNvPr>
          <p:cNvSpPr/>
          <p:nvPr/>
        </p:nvSpPr>
        <p:spPr>
          <a:xfrm>
            <a:off x="1140890" y="1324896"/>
            <a:ext cx="3477412" cy="3536475"/>
          </a:xfrm>
          <a:prstGeom prst="rect">
            <a:avLst/>
          </a:prstGeom>
          <a:solidFill>
            <a:srgbClr val="562A77"/>
          </a:solidFill>
          <a:ln>
            <a:noFill/>
          </a:ln>
        </p:spPr>
        <p:txBody>
          <a:bodyPr spcFirstLastPara="1" wrap="square" lIns="91425" tIns="45700" rIns="91425" bIns="45700" anchor="ctr" anchorCtr="0">
            <a:noAutofit/>
          </a:bodyPr>
          <a:lstStyle/>
          <a:p>
            <a:pPr algn="ctr">
              <a:spcBef>
                <a:spcPts val="0"/>
              </a:spcBef>
              <a:spcAft>
                <a:spcPts val="0"/>
              </a:spcAft>
            </a:pPr>
            <a:endParaRPr sz="1400" b="0">
              <a:solidFill>
                <a:prstClr val="white"/>
              </a:solidFill>
              <a:latin typeface="Arial"/>
              <a:ea typeface="Arial"/>
              <a:cs typeface="Arial"/>
              <a:sym typeface="Arial"/>
            </a:endParaRPr>
          </a:p>
        </p:txBody>
      </p:sp>
      <p:sp>
        <p:nvSpPr>
          <p:cNvPr id="7" name="Google Shape;116;p9">
            <a:extLst>
              <a:ext uri="{FF2B5EF4-FFF2-40B4-BE49-F238E27FC236}">
                <a16:creationId xmlns:a16="http://schemas.microsoft.com/office/drawing/2014/main" id="{DE271E79-37A0-373C-FED3-BE007A957647}"/>
              </a:ext>
            </a:extLst>
          </p:cNvPr>
          <p:cNvSpPr/>
          <p:nvPr/>
        </p:nvSpPr>
        <p:spPr>
          <a:xfrm>
            <a:off x="1605109" y="1782825"/>
            <a:ext cx="2492332" cy="2546111"/>
          </a:xfrm>
          <a:prstGeom prst="rect">
            <a:avLst/>
          </a:prstGeom>
          <a:noFill/>
          <a:ln w="25400" cap="flat" cmpd="sng">
            <a:solidFill>
              <a:srgbClr val="ED7D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white"/>
              </a:solidFill>
              <a:effectLst/>
              <a:uLnTx/>
              <a:uFillTx/>
              <a:latin typeface="Arial"/>
              <a:ea typeface="Arial"/>
              <a:cs typeface="Arial"/>
              <a:sym typeface="Arial"/>
            </a:endParaRPr>
          </a:p>
        </p:txBody>
      </p:sp>
      <p:sp>
        <p:nvSpPr>
          <p:cNvPr id="8" name="Google Shape;103;p2">
            <a:extLst>
              <a:ext uri="{FF2B5EF4-FFF2-40B4-BE49-F238E27FC236}">
                <a16:creationId xmlns:a16="http://schemas.microsoft.com/office/drawing/2014/main" id="{D21358D1-6781-27BD-3C21-73C26E83D8E9}"/>
              </a:ext>
            </a:extLst>
          </p:cNvPr>
          <p:cNvSpPr txBox="1">
            <a:spLocks/>
          </p:cNvSpPr>
          <p:nvPr/>
        </p:nvSpPr>
        <p:spPr>
          <a:xfrm>
            <a:off x="1535303" y="1743945"/>
            <a:ext cx="2133872" cy="1646955"/>
          </a:xfrm>
          <a:prstGeom prst="rect">
            <a:avLst/>
          </a:prstGeom>
          <a:solidFill>
            <a:srgbClr val="562A77"/>
          </a:solidFill>
          <a:ln>
            <a:noFill/>
          </a:ln>
        </p:spPr>
        <p:txBody>
          <a:bodyPr spcFirstLastPara="1" vert="horz" wrap="square" lIns="9144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Bef>
                <a:spcPts val="0"/>
              </a:spcBef>
              <a:spcAft>
                <a:spcPts val="0"/>
              </a:spcAft>
              <a:buClr>
                <a:srgbClr val="44546A"/>
              </a:buClr>
              <a:buSzPts val="2800"/>
              <a:buFont typeface="Calibri"/>
              <a:buNone/>
            </a:pPr>
            <a:r>
              <a:rPr lang="en-US" sz="3000">
                <a:solidFill>
                  <a:prstClr val="white"/>
                </a:solidFill>
                <a:latin typeface="Calibri Light" panose="020F0302020204030204"/>
                <a:ea typeface="Open Sans" panose="020B0606030504020204" pitchFamily="34" charset="0"/>
                <a:cs typeface="Open Sans" panose="020B0606030504020204" pitchFamily="34" charset="0"/>
              </a:rPr>
              <a:t>How to </a:t>
            </a:r>
            <a:br>
              <a:rPr lang="en-US" sz="3000">
                <a:solidFill>
                  <a:prstClr val="white"/>
                </a:solidFill>
                <a:latin typeface="Calibri Light" panose="020F0302020204030204"/>
                <a:ea typeface="Open Sans" panose="020B0606030504020204" pitchFamily="34" charset="0"/>
                <a:cs typeface="Open Sans" panose="020B0606030504020204" pitchFamily="34" charset="0"/>
              </a:rPr>
            </a:br>
            <a:r>
              <a:rPr lang="en-US" sz="3000">
                <a:solidFill>
                  <a:prstClr val="white"/>
                </a:solidFill>
                <a:latin typeface="Calibri Light" panose="020F0302020204030204"/>
                <a:ea typeface="Open Sans" panose="020B0606030504020204" pitchFamily="34" charset="0"/>
                <a:cs typeface="Open Sans" panose="020B0606030504020204" pitchFamily="34" charset="0"/>
              </a:rPr>
              <a:t>Age-Proof Your Brain</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85E9D0-0649-97A4-FE79-1F7CCEBD76B1}"/>
              </a:ext>
            </a:extLst>
          </p:cNvPr>
          <p:cNvPicPr>
            <a:picLocks noChangeAspect="1"/>
          </p:cNvPicPr>
          <p:nvPr/>
        </p:nvPicPr>
        <p:blipFill>
          <a:blip r:embed="rId3"/>
          <a:stretch>
            <a:fillRect/>
          </a:stretch>
        </p:blipFill>
        <p:spPr>
          <a:xfrm>
            <a:off x="6107483" y="545568"/>
            <a:ext cx="6080760" cy="5722620"/>
          </a:xfrm>
          <a:prstGeom prst="rect">
            <a:avLst/>
          </a:prstGeom>
        </p:spPr>
      </p:pic>
      <p:sp>
        <p:nvSpPr>
          <p:cNvPr id="5" name="Title 4">
            <a:extLst>
              <a:ext uri="{FF2B5EF4-FFF2-40B4-BE49-F238E27FC236}">
                <a16:creationId xmlns:a16="http://schemas.microsoft.com/office/drawing/2014/main" id="{706C3A02-FE5B-E350-8BA2-4ABF044191A2}"/>
              </a:ext>
            </a:extLst>
          </p:cNvPr>
          <p:cNvSpPr>
            <a:spLocks noGrp="1"/>
          </p:cNvSpPr>
          <p:nvPr>
            <p:ph type="title" idx="4294967295"/>
          </p:nvPr>
        </p:nvSpPr>
        <p:spPr>
          <a:xfrm>
            <a:off x="1327179" y="1910547"/>
            <a:ext cx="4189701" cy="2378075"/>
          </a:xfrm>
          <a:prstGeom prst="rect">
            <a:avLst/>
          </a:prstGeom>
        </p:spPr>
        <p:txBody>
          <a:bodyPr/>
          <a:lstStyle/>
          <a:p>
            <a:pPr rtl="0" fontAlgn="base">
              <a:lnSpc>
                <a:spcPts val="4000"/>
              </a:lnSpc>
              <a:spcBef>
                <a:spcPts val="600"/>
              </a:spcBef>
              <a:spcAft>
                <a:spcPts val="1800"/>
              </a:spcAft>
            </a:pPr>
            <a:r>
              <a:rPr lang="en-US" sz="3400" b="0" kern="1200">
                <a:solidFill>
                  <a:srgbClr val="000000"/>
                </a:solidFill>
                <a:effectLst/>
                <a:latin typeface="Calibri" panose="020F0502020204030204" pitchFamily="34" charset="0"/>
                <a:ea typeface="+mn-ea"/>
                <a:cs typeface="Calibri" panose="020F0502020204030204" pitchFamily="34" charset="0"/>
              </a:rPr>
              <a:t>Sleep: Your Greatest Ally in the Fight to Retain Your Brain</a:t>
            </a:r>
            <a:endParaRPr lang="en-US" sz="3400" b="0">
              <a:effectLst/>
            </a:endParaRPr>
          </a:p>
        </p:txBody>
      </p:sp>
      <p:sp>
        <p:nvSpPr>
          <p:cNvPr id="13" name="TextBox 12">
            <a:extLst>
              <a:ext uri="{FF2B5EF4-FFF2-40B4-BE49-F238E27FC236}">
                <a16:creationId xmlns:a16="http://schemas.microsoft.com/office/drawing/2014/main" id="{295FEAE4-288F-4698-AB05-97D114922993}"/>
              </a:ext>
            </a:extLst>
          </p:cNvPr>
          <p:cNvSpPr txBox="1"/>
          <p:nvPr/>
        </p:nvSpPr>
        <p:spPr>
          <a:xfrm>
            <a:off x="1357659" y="3690633"/>
            <a:ext cx="5422842" cy="1508105"/>
          </a:xfrm>
          <a:prstGeom prst="rect">
            <a:avLst/>
          </a:prstGeom>
          <a:noFill/>
        </p:spPr>
        <p:txBody>
          <a:bodyPr wrap="square" rtlCol="0">
            <a:spAutoFit/>
          </a:bodyPr>
          <a:lstStyle/>
          <a:p>
            <a:pPr marL="457200" indent="-457200">
              <a:spcAft>
                <a:spcPts val="1200"/>
              </a:spcAft>
              <a:buClr>
                <a:srgbClr val="562A77"/>
              </a:buClr>
              <a:buFont typeface="Wingdings" panose="05000000000000000000" pitchFamily="2" charset="2"/>
              <a:buChar char="§"/>
            </a:pPr>
            <a:r>
              <a:rPr lang="en-US" sz="2400" b="0">
                <a:latin typeface="Calibri" panose="020F0502020204030204" pitchFamily="34" charset="0"/>
                <a:cs typeface="Calibri" panose="020F0502020204030204" pitchFamily="34" charset="0"/>
              </a:rPr>
              <a:t>90 min. repeating cycles</a:t>
            </a:r>
          </a:p>
          <a:p>
            <a:pPr marL="457200" indent="-457200">
              <a:spcAft>
                <a:spcPts val="1200"/>
              </a:spcAft>
              <a:buClr>
                <a:srgbClr val="562A77"/>
              </a:buClr>
              <a:buFont typeface="Wingdings" panose="05000000000000000000" pitchFamily="2" charset="2"/>
              <a:buChar char="§"/>
            </a:pPr>
            <a:r>
              <a:rPr lang="en-US" sz="2400" b="0">
                <a:latin typeface="Calibri" panose="020F0502020204030204" pitchFamily="34" charset="0"/>
                <a:cs typeface="Calibri" panose="020F0502020204030204" pitchFamily="34" charset="0"/>
              </a:rPr>
              <a:t>7-9 hrs./night</a:t>
            </a:r>
          </a:p>
          <a:p>
            <a:pPr marL="457200" indent="-457200">
              <a:spcAft>
                <a:spcPts val="1200"/>
              </a:spcAft>
              <a:buClr>
                <a:srgbClr val="562A77"/>
              </a:buClr>
              <a:buFont typeface="Wingdings" panose="05000000000000000000" pitchFamily="2" charset="2"/>
              <a:buChar char="§"/>
            </a:pPr>
            <a:r>
              <a:rPr lang="en-US" sz="2400" b="0">
                <a:latin typeface="Calibri" panose="020F0502020204030204" pitchFamily="34" charset="0"/>
                <a:cs typeface="Calibri" panose="020F0502020204030204" pitchFamily="34" charset="0"/>
              </a:rPr>
              <a:t>Physical changes to the brain</a:t>
            </a:r>
          </a:p>
        </p:txBody>
      </p:sp>
      <p:sp>
        <p:nvSpPr>
          <p:cNvPr id="6" name="Rectangle 5">
            <a:extLst>
              <a:ext uri="{FF2B5EF4-FFF2-40B4-BE49-F238E27FC236}">
                <a16:creationId xmlns:a16="http://schemas.microsoft.com/office/drawing/2014/main" id="{FBE6865E-022B-2714-37F0-2DF18417EFB8}"/>
              </a:ext>
            </a:extLst>
          </p:cNvPr>
          <p:cNvSpPr/>
          <p:nvPr/>
        </p:nvSpPr>
        <p:spPr>
          <a:xfrm>
            <a:off x="672442" y="1260363"/>
            <a:ext cx="10847116" cy="4290060"/>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C5AFB4B5-CD75-2A34-C1AF-00D3016C6806}"/>
              </a:ext>
            </a:extLst>
          </p:cNvPr>
          <p:cNvSpPr/>
          <p:nvPr/>
        </p:nvSpPr>
        <p:spPr bwMode="auto">
          <a:xfrm>
            <a:off x="411817" y="813050"/>
            <a:ext cx="1087120" cy="11074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3ABB0812-ED3F-3AAD-F567-7A99B2869E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7489"/>
          <a:stretch/>
        </p:blipFill>
        <p:spPr>
          <a:xfrm flipH="1">
            <a:off x="581357" y="1202633"/>
            <a:ext cx="817858" cy="740468"/>
          </a:xfrm>
          <a:prstGeom prst="rect">
            <a:avLst/>
          </a:prstGeom>
        </p:spPr>
      </p:pic>
      <p:sp>
        <p:nvSpPr>
          <p:cNvPr id="2" name="Slide Number Placeholder 1">
            <a:extLst>
              <a:ext uri="{FF2B5EF4-FFF2-40B4-BE49-F238E27FC236}">
                <a16:creationId xmlns:a16="http://schemas.microsoft.com/office/drawing/2014/main" id="{18C278C8-4AEC-E1AA-3255-39D631AD9AFF}"/>
              </a:ext>
            </a:extLst>
          </p:cNvPr>
          <p:cNvSpPr>
            <a:spLocks noGrp="1"/>
          </p:cNvSpPr>
          <p:nvPr>
            <p:ph type="sldNum" sz="quarter" idx="4"/>
          </p:nvPr>
        </p:nvSpPr>
        <p:spPr/>
        <p:txBody>
          <a:bodyPr/>
          <a:lstStyle/>
          <a:p>
            <a:pPr>
              <a:defRPr/>
            </a:pPr>
            <a:fld id="{098F27AE-F8A1-453E-8C2F-3FD5FC6AA2AE}" type="slidenum">
              <a:rPr lang="en-US" smtClean="0"/>
              <a:pPr>
                <a:defRPr/>
              </a:pPr>
              <a:t>19</a:t>
            </a:fld>
            <a:endParaRPr lang="en-US"/>
          </a:p>
        </p:txBody>
      </p:sp>
    </p:spTree>
    <p:extLst>
      <p:ext uri="{BB962C8B-B14F-4D97-AF65-F5344CB8AC3E}">
        <p14:creationId xmlns:p14="http://schemas.microsoft.com/office/powerpoint/2010/main" val="45147590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41FDE6-02FF-1858-F540-481D974BC6B0}"/>
              </a:ext>
            </a:extLst>
          </p:cNvPr>
          <p:cNvSpPr/>
          <p:nvPr/>
        </p:nvSpPr>
        <p:spPr>
          <a:xfrm>
            <a:off x="1314694" y="805182"/>
            <a:ext cx="1075509" cy="101669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9D5CF97D-3BB7-69F9-F954-01920C8E1E55}"/>
              </a:ext>
            </a:extLst>
          </p:cNvPr>
          <p:cNvSpPr>
            <a:spLocks noGrp="1"/>
          </p:cNvSpPr>
          <p:nvPr>
            <p:ph type="sldNum" sz="quarter" idx="4"/>
          </p:nvPr>
        </p:nvSpPr>
        <p:spPr/>
        <p:txBody>
          <a:bodyPr/>
          <a:lstStyle/>
          <a:p>
            <a:pPr>
              <a:defRPr/>
            </a:pPr>
            <a:fld id="{098F27AE-F8A1-453E-8C2F-3FD5FC6AA2AE}" type="slidenum">
              <a:rPr lang="en-US" smtClean="0"/>
              <a:pPr>
                <a:defRPr/>
              </a:pPr>
              <a:t>2</a:t>
            </a:fld>
            <a:endParaRPr lang="en-US" dirty="0"/>
          </a:p>
        </p:txBody>
      </p:sp>
      <p:sp>
        <p:nvSpPr>
          <p:cNvPr id="2" name="TextBox 1">
            <a:extLst>
              <a:ext uri="{FF2B5EF4-FFF2-40B4-BE49-F238E27FC236}">
                <a16:creationId xmlns:a16="http://schemas.microsoft.com/office/drawing/2014/main" id="{A053FA91-C417-0376-3DB0-FE6C0E321A87}"/>
              </a:ext>
            </a:extLst>
          </p:cNvPr>
          <p:cNvSpPr txBox="1"/>
          <p:nvPr/>
        </p:nvSpPr>
        <p:spPr>
          <a:xfrm>
            <a:off x="685799" y="721104"/>
            <a:ext cx="10935182" cy="4042132"/>
          </a:xfrm>
          <a:prstGeom prst="rect">
            <a:avLst/>
          </a:prstGeom>
          <a:noFill/>
        </p:spPr>
        <p:txBody>
          <a:bodyPr wrap="square">
            <a:spAutoFit/>
          </a:bodyPr>
          <a:lstStyle/>
          <a:p>
            <a:pPr marL="91440" indent="-91440">
              <a:lnSpc>
                <a:spcPts val="1400"/>
              </a:lnSpc>
              <a:spcAft>
                <a:spcPts val="600"/>
              </a:spcAft>
              <a:buFont typeface="Arial" panose="020B0604020202020204" pitchFamily="34" charset="0"/>
              <a:buChar char="•"/>
            </a:pPr>
            <a:r>
              <a:rPr lang="en-US" sz="1300" b="0" dirty="0">
                <a:latin typeface="+mj-lt"/>
              </a:rPr>
              <a:t>Investing involves risk including possible loss of principal. Information is current as of the date of this material. </a:t>
            </a:r>
          </a:p>
          <a:p>
            <a:pPr marL="91440" indent="-91440">
              <a:lnSpc>
                <a:spcPts val="1400"/>
              </a:lnSpc>
              <a:spcAft>
                <a:spcPts val="600"/>
              </a:spcAft>
              <a:buFont typeface="Arial" panose="020B0604020202020204" pitchFamily="34" charset="0"/>
              <a:buChar char="•"/>
            </a:pPr>
            <a:r>
              <a:rPr lang="en-US" sz="1300" b="0" dirty="0">
                <a:latin typeface="+mj-lt"/>
              </a:rPr>
              <a:t>Any opinions expressed herein are from a third party and are given in good faith, are subject to change without notice, and are considered correct as of the stated date of their issue. </a:t>
            </a:r>
          </a:p>
          <a:p>
            <a:pPr marL="91440" indent="-91440">
              <a:lnSpc>
                <a:spcPts val="1400"/>
              </a:lnSpc>
              <a:spcAft>
                <a:spcPts val="600"/>
              </a:spcAft>
              <a:buFont typeface="Arial" panose="020B0604020202020204" pitchFamily="34" charset="0"/>
              <a:buChar char="•"/>
            </a:pPr>
            <a:r>
              <a:rPr lang="en-US" sz="1300" b="0" dirty="0">
                <a:latin typeface="+mj-lt"/>
              </a:rPr>
              <a:t>Merrill Lynch, Pierce, </a:t>
            </a:r>
            <a:r>
              <a:rPr lang="en-US" sz="1300" b="0" dirty="0" err="1">
                <a:latin typeface="+mj-lt"/>
              </a:rPr>
              <a:t>Fenner</a:t>
            </a:r>
            <a:r>
              <a:rPr lang="en-US" sz="1300" b="0" dirty="0">
                <a:latin typeface="+mj-lt"/>
              </a:rPr>
              <a:t> &amp; Smith Incorporated is not a tax or legal advisor. Clients should consult a personal tax or legal advisor prior to making any tax or legal related investment decisions. </a:t>
            </a:r>
          </a:p>
          <a:p>
            <a:pPr marL="91440" indent="-91440">
              <a:lnSpc>
                <a:spcPts val="1400"/>
              </a:lnSpc>
              <a:spcAft>
                <a:spcPts val="600"/>
              </a:spcAft>
              <a:buFont typeface="Arial" panose="020B0604020202020204" pitchFamily="34" charset="0"/>
              <a:buChar char="•"/>
            </a:pPr>
            <a:r>
              <a:rPr lang="en-US" sz="1300" b="0" dirty="0">
                <a:latin typeface="+mj-lt"/>
              </a:rPr>
              <a:t>Bank of America Corporation (“Bank of America”) is a financial holding company that, through its subsidiaries and affiliated companies, provides banking and investment products and other financial services . </a:t>
            </a:r>
          </a:p>
          <a:p>
            <a:pPr marL="91440" indent="-91440">
              <a:lnSpc>
                <a:spcPts val="1400"/>
              </a:lnSpc>
              <a:spcAft>
                <a:spcPts val="600"/>
              </a:spcAft>
              <a:buFont typeface="Arial" panose="020B0604020202020204" pitchFamily="34" charset="0"/>
              <a:buChar char="•"/>
            </a:pPr>
            <a:r>
              <a:rPr lang="en-US" sz="1300" b="0" dirty="0">
                <a:latin typeface="+mj-lt"/>
              </a:rPr>
              <a:t>Merrill Lynch, Pierce, </a:t>
            </a:r>
            <a:r>
              <a:rPr lang="en-US" sz="1300" b="0" dirty="0" err="1">
                <a:latin typeface="+mj-lt"/>
              </a:rPr>
              <a:t>Fenner</a:t>
            </a:r>
            <a:r>
              <a:rPr lang="en-US" sz="1300" b="0" dirty="0">
                <a:latin typeface="+mj-lt"/>
              </a:rPr>
              <a:t> &amp; Smith Incorporated (also referred to as “MLPF&amp;S” or “Merrill”) makes available certain investment products sponsored, managed, distributed or provided by companies that are affiliates of Bank of America Corporation (“</a:t>
            </a:r>
            <a:r>
              <a:rPr lang="en-US" sz="1300" b="0" dirty="0" err="1">
                <a:latin typeface="+mj-lt"/>
              </a:rPr>
              <a:t>BofA</a:t>
            </a:r>
            <a:r>
              <a:rPr lang="en-US" sz="1300" b="0" dirty="0">
                <a:latin typeface="+mj-lt"/>
              </a:rPr>
              <a:t> Corp.”). MLPF&amp;S is a registered broker-dealer, registered investment adviser, Member SIPC and a wholly owned subsidiary of </a:t>
            </a:r>
            <a:r>
              <a:rPr lang="en-US" sz="1300" b="0" dirty="0" err="1">
                <a:latin typeface="+mj-lt"/>
              </a:rPr>
              <a:t>BofA</a:t>
            </a:r>
            <a:r>
              <a:rPr lang="en-US" sz="1300" b="0" dirty="0">
                <a:latin typeface="+mj-lt"/>
              </a:rPr>
              <a:t> Corp. Merrill Lynch Life Agency Inc. (“MLLA”) is a licensed insurance agency and a wholly owned subsidiary of </a:t>
            </a:r>
            <a:r>
              <a:rPr lang="en-US" sz="1300" b="0" dirty="0" err="1">
                <a:latin typeface="+mj-lt"/>
              </a:rPr>
              <a:t>BofA</a:t>
            </a:r>
            <a:r>
              <a:rPr lang="en-US" sz="1300" b="0" dirty="0">
                <a:latin typeface="+mj-lt"/>
              </a:rPr>
              <a:t> Corp. </a:t>
            </a:r>
          </a:p>
          <a:p>
            <a:pPr marL="91440" indent="-91440">
              <a:lnSpc>
                <a:spcPts val="1400"/>
              </a:lnSpc>
              <a:spcAft>
                <a:spcPts val="600"/>
              </a:spcAft>
              <a:buFont typeface="Arial" panose="020B0604020202020204" pitchFamily="34" charset="0"/>
              <a:buChar char="•"/>
            </a:pPr>
            <a:r>
              <a:rPr lang="en-US" sz="1300" b="0" dirty="0">
                <a:latin typeface="+mj-lt"/>
              </a:rPr>
              <a:t>This material does not take into account a client’s particular investment objectives, financial situations, or needs and is not intended as a recommendation, offer or solicitation for the purchase or sale of any security or investment strategy. Merrill offers a broad range of brokerage, investment advisory (including financial planning) and other services. There are important differences between brokerage and investment advisory services, including the type of advice and assistance provided, the fees charged, and the rights and obligations of the parties. It is important to understand the differences, particularly when determining which service or services to select. For more information about these services and their differences, speak with your Merrill financial advisor. </a:t>
            </a:r>
          </a:p>
          <a:p>
            <a:pPr marL="91440" indent="-91440">
              <a:lnSpc>
                <a:spcPts val="1400"/>
              </a:lnSpc>
              <a:spcAft>
                <a:spcPts val="600"/>
              </a:spcAft>
              <a:buFont typeface="Arial" panose="020B0604020202020204" pitchFamily="34" charset="0"/>
              <a:buChar char="•"/>
            </a:pPr>
            <a:r>
              <a:rPr lang="en-US" sz="1300" b="0" dirty="0">
                <a:latin typeface="+mj-lt"/>
              </a:rPr>
              <a:t>Nothing discussed or suggested in these materials should be construed as permission to supersede or circumvent any Bank of America, Merrill Lynch, Pierce, </a:t>
            </a:r>
            <a:r>
              <a:rPr lang="en-US" sz="1300" b="0" dirty="0" err="1">
                <a:latin typeface="+mj-lt"/>
              </a:rPr>
              <a:t>Fenner</a:t>
            </a:r>
            <a:r>
              <a:rPr lang="en-US" sz="1300" b="0" dirty="0">
                <a:latin typeface="+mj-lt"/>
              </a:rPr>
              <a:t> &amp; Smith Incorporated policies, procedures, rules, and guidelines. </a:t>
            </a:r>
          </a:p>
          <a:p>
            <a:pPr marL="91440" indent="-91440">
              <a:lnSpc>
                <a:spcPts val="1400"/>
              </a:lnSpc>
              <a:spcAft>
                <a:spcPts val="600"/>
              </a:spcAft>
              <a:buFont typeface="Arial" panose="020B0604020202020204" pitchFamily="34" charset="0"/>
              <a:buChar char="•"/>
            </a:pPr>
            <a:r>
              <a:rPr lang="en-US" sz="1300" b="0" dirty="0">
                <a:latin typeface="+mj-lt"/>
              </a:rPr>
              <a:t>Investment products offered through MLPF&amp;S and insurance and annuity products offered through Merrill Lynch Life Agency Inc.: </a:t>
            </a:r>
          </a:p>
        </p:txBody>
      </p:sp>
      <p:graphicFrame>
        <p:nvGraphicFramePr>
          <p:cNvPr id="3" name="Table 2">
            <a:extLst>
              <a:ext uri="{FF2B5EF4-FFF2-40B4-BE49-F238E27FC236}">
                <a16:creationId xmlns:a16="http://schemas.microsoft.com/office/drawing/2014/main" id="{4BAFC8E7-A4D3-0D26-F929-7242C64E23EC}"/>
              </a:ext>
            </a:extLst>
          </p:cNvPr>
          <p:cNvGraphicFramePr>
            <a:graphicFrameLocks noGrp="1"/>
          </p:cNvGraphicFramePr>
          <p:nvPr/>
        </p:nvGraphicFramePr>
        <p:xfrm>
          <a:off x="928107" y="5086396"/>
          <a:ext cx="10588702" cy="807720"/>
        </p:xfrm>
        <a:graphic>
          <a:graphicData uri="http://schemas.openxmlformats.org/drawingml/2006/table">
            <a:tbl>
              <a:tblPr firstRow="1"/>
              <a:tblGrid>
                <a:gridCol w="3953722">
                  <a:extLst>
                    <a:ext uri="{9D8B030D-6E8A-4147-A177-3AD203B41FA5}">
                      <a16:colId xmlns:a16="http://schemas.microsoft.com/office/drawing/2014/main" val="20000"/>
                    </a:ext>
                  </a:extLst>
                </a:gridCol>
                <a:gridCol w="2595103">
                  <a:extLst>
                    <a:ext uri="{9D8B030D-6E8A-4147-A177-3AD203B41FA5}">
                      <a16:colId xmlns:a16="http://schemas.microsoft.com/office/drawing/2014/main" val="20001"/>
                    </a:ext>
                  </a:extLst>
                </a:gridCol>
                <a:gridCol w="4039877">
                  <a:extLst>
                    <a:ext uri="{9D8B030D-6E8A-4147-A177-3AD203B41FA5}">
                      <a16:colId xmlns:a16="http://schemas.microsoft.com/office/drawing/2014/main" val="20002"/>
                    </a:ext>
                  </a:extLst>
                </a:gridCol>
              </a:tblGrid>
              <a:tr h="274320">
                <a:tc>
                  <a:txBody>
                    <a:bodyPr/>
                    <a:lstStyle/>
                    <a:p>
                      <a:pPr marL="0" marR="0" indent="0" algn="ctr">
                        <a:lnSpc>
                          <a:spcPts val="1400"/>
                        </a:lnSpc>
                        <a:spcBef>
                          <a:spcPts val="1250"/>
                        </a:spcBef>
                        <a:spcAft>
                          <a:spcPts val="990"/>
                        </a:spcAft>
                      </a:pPr>
                      <a:r>
                        <a:rPr lang="en-US" sz="1200" b="1" spc="0" dirty="0">
                          <a:solidFill>
                            <a:srgbClr val="000000"/>
                          </a:solidFill>
                          <a:latin typeface="+mj-lt"/>
                        </a:rPr>
                        <a:t>Are Not FDIC Insured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0" marR="0" indent="0" algn="ctr">
                        <a:lnSpc>
                          <a:spcPts val="1400"/>
                        </a:lnSpc>
                        <a:spcBef>
                          <a:spcPts val="1250"/>
                        </a:spcBef>
                        <a:spcAft>
                          <a:spcPts val="990"/>
                        </a:spcAft>
                      </a:pPr>
                      <a:r>
                        <a:rPr lang="en-US" sz="1200" b="1" spc="0" dirty="0">
                          <a:solidFill>
                            <a:srgbClr val="000000"/>
                          </a:solidFill>
                          <a:latin typeface="+mj-lt"/>
                        </a:rPr>
                        <a:t>May Lose Value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0" marR="0" indent="0" algn="ctr">
                        <a:lnSpc>
                          <a:spcPts val="1400"/>
                        </a:lnSpc>
                        <a:spcBef>
                          <a:spcPts val="1250"/>
                        </a:spcBef>
                        <a:spcAft>
                          <a:spcPts val="990"/>
                        </a:spcAft>
                      </a:pPr>
                      <a:r>
                        <a:rPr lang="en-US" sz="1200" b="1" spc="0" dirty="0">
                          <a:solidFill>
                            <a:srgbClr val="000000"/>
                          </a:solidFill>
                          <a:latin typeface="+mj-lt"/>
                        </a:rPr>
                        <a:t>Are Not Bank Guaranteed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0"/>
                  </a:ext>
                </a:extLst>
              </a:tr>
              <a:tr h="533400">
                <a:tc>
                  <a:txBody>
                    <a:bodyPr/>
                    <a:lstStyle/>
                    <a:p>
                      <a:pPr marL="0" marR="0" indent="0" algn="ctr">
                        <a:lnSpc>
                          <a:spcPts val="1400"/>
                        </a:lnSpc>
                        <a:spcBef>
                          <a:spcPts val="665"/>
                        </a:spcBef>
                        <a:spcAft>
                          <a:spcPts val="655"/>
                        </a:spcAft>
                      </a:pPr>
                      <a:r>
                        <a:rPr lang="en-US" sz="1200" b="1" spc="0" dirty="0">
                          <a:solidFill>
                            <a:srgbClr val="000000"/>
                          </a:solidFill>
                          <a:latin typeface="+mj-lt"/>
                        </a:rPr>
                        <a:t>Are Not Insured by Any Federal </a:t>
                      </a:r>
                      <a:br>
                        <a:rPr b="1" dirty="0">
                          <a:latin typeface="+mj-lt"/>
                        </a:rPr>
                      </a:br>
                      <a:r>
                        <a:rPr lang="en-US" sz="1200" b="1" spc="0" dirty="0">
                          <a:solidFill>
                            <a:srgbClr val="000000"/>
                          </a:solidFill>
                          <a:latin typeface="+mj-lt"/>
                        </a:rPr>
                        <a:t>Government Agency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0" marR="0" indent="0" algn="ctr">
                        <a:lnSpc>
                          <a:spcPts val="1400"/>
                        </a:lnSpc>
                        <a:spcBef>
                          <a:spcPts val="1445"/>
                        </a:spcBef>
                        <a:spcAft>
                          <a:spcPts val="1375"/>
                        </a:spcAft>
                      </a:pPr>
                      <a:r>
                        <a:rPr lang="en-US" sz="1200" b="1" spc="0" dirty="0">
                          <a:solidFill>
                            <a:srgbClr val="000000"/>
                          </a:solidFill>
                          <a:latin typeface="+mj-lt"/>
                        </a:rPr>
                        <a:t>Are Not Deposits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0" marR="0" indent="0" algn="ctr">
                        <a:lnSpc>
                          <a:spcPts val="1400"/>
                        </a:lnSpc>
                        <a:spcBef>
                          <a:spcPts val="665"/>
                        </a:spcBef>
                        <a:spcAft>
                          <a:spcPts val="655"/>
                        </a:spcAft>
                      </a:pPr>
                      <a:r>
                        <a:rPr lang="en-US" sz="1200" b="1" spc="0" dirty="0">
                          <a:solidFill>
                            <a:srgbClr val="000000"/>
                          </a:solidFill>
                          <a:latin typeface="+mj-lt"/>
                        </a:rPr>
                        <a:t>Are Not a Condition to Any </a:t>
                      </a:r>
                      <a:br>
                        <a:rPr b="1" dirty="0">
                          <a:latin typeface="+mj-lt"/>
                        </a:rPr>
                      </a:br>
                      <a:r>
                        <a:rPr lang="en-US" sz="1200" b="1" spc="0" dirty="0">
                          <a:solidFill>
                            <a:srgbClr val="000000"/>
                          </a:solidFill>
                          <a:latin typeface="+mj-lt"/>
                        </a:rPr>
                        <a:t>Banking Service or Activity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3693362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BFEA88-C033-98A9-F24A-E1215EC7B37E}"/>
              </a:ext>
            </a:extLst>
          </p:cNvPr>
          <p:cNvPicPr>
            <a:picLocks noChangeAspect="1"/>
          </p:cNvPicPr>
          <p:nvPr/>
        </p:nvPicPr>
        <p:blipFill>
          <a:blip r:embed="rId3" cstate="print">
            <a:extLst>
              <a:ext uri="{28A0092B-C50C-407E-A947-70E740481C1C}">
                <a14:useLocalDpi xmlns:a14="http://schemas.microsoft.com/office/drawing/2010/main" val="0"/>
              </a:ext>
            </a:extLst>
          </a:blip>
          <a:srcRect l="21240" t="-1" r="15504" b="2131"/>
          <a:stretch/>
        </p:blipFill>
        <p:spPr>
          <a:xfrm>
            <a:off x="0" y="533400"/>
            <a:ext cx="6553200" cy="5703270"/>
          </a:xfrm>
          <a:prstGeom prst="rect">
            <a:avLst/>
          </a:prstGeom>
        </p:spPr>
      </p:pic>
      <p:sp>
        <p:nvSpPr>
          <p:cNvPr id="4" name="Slide Number Placeholder 3">
            <a:extLst>
              <a:ext uri="{FF2B5EF4-FFF2-40B4-BE49-F238E27FC236}">
                <a16:creationId xmlns:a16="http://schemas.microsoft.com/office/drawing/2014/main" id="{B3518D86-1ECD-E484-2B4A-C0538C571576}"/>
              </a:ext>
            </a:extLst>
          </p:cNvPr>
          <p:cNvSpPr>
            <a:spLocks noGrp="1"/>
          </p:cNvSpPr>
          <p:nvPr>
            <p:ph type="sldNum" sz="quarter" idx="4"/>
          </p:nvPr>
        </p:nvSpPr>
        <p:spPr/>
        <p:txBody>
          <a:bodyPr/>
          <a:lstStyle/>
          <a:p>
            <a:pPr>
              <a:defRPr/>
            </a:pPr>
            <a:fld id="{098F27AE-F8A1-453E-8C2F-3FD5FC6AA2AE}" type="slidenum">
              <a:rPr lang="en-US" smtClean="0"/>
              <a:pPr>
                <a:defRPr/>
              </a:pPr>
              <a:t>20</a:t>
            </a:fld>
            <a:endParaRPr lang="en-US"/>
          </a:p>
        </p:txBody>
      </p:sp>
      <p:sp>
        <p:nvSpPr>
          <p:cNvPr id="9" name="TextBox 8">
            <a:extLst>
              <a:ext uri="{FF2B5EF4-FFF2-40B4-BE49-F238E27FC236}">
                <a16:creationId xmlns:a16="http://schemas.microsoft.com/office/drawing/2014/main" id="{483D3496-773D-F3DD-E8BD-FFB3E2CE93CB}"/>
              </a:ext>
            </a:extLst>
          </p:cNvPr>
          <p:cNvSpPr txBox="1"/>
          <p:nvPr/>
        </p:nvSpPr>
        <p:spPr>
          <a:xfrm>
            <a:off x="8582635" y="1949110"/>
            <a:ext cx="2844801" cy="3231654"/>
          </a:xfrm>
          <a:prstGeom prst="rect">
            <a:avLst/>
          </a:prstGeom>
          <a:noFill/>
        </p:spPr>
        <p:txBody>
          <a:bodyPr wrap="square">
            <a:spAutoFit/>
          </a:bodyPr>
          <a:lstStyle/>
          <a:p>
            <a:pPr>
              <a:spcAft>
                <a:spcPts val="3600"/>
              </a:spcAft>
            </a:pPr>
            <a:r>
              <a:rPr lang="en-US" sz="2400" b="0" i="0">
                <a:solidFill>
                  <a:srgbClr val="363636"/>
                </a:solidFill>
                <a:effectLst/>
                <a:latin typeface="Calibri" panose="020F0502020204030204" pitchFamily="34" charset="0"/>
                <a:cs typeface="Calibri" panose="020F0502020204030204" pitchFamily="34" charset="0"/>
              </a:rPr>
              <a:t>Sleep in True Darkness</a:t>
            </a:r>
          </a:p>
          <a:p>
            <a:pPr>
              <a:spcAft>
                <a:spcPts val="3600"/>
              </a:spcAft>
            </a:pPr>
            <a:r>
              <a:rPr lang="en-US" sz="2400" b="0">
                <a:latin typeface="Calibri" panose="020F0502020204030204" pitchFamily="34" charset="0"/>
                <a:ea typeface="Batang" panose="02030600000101010101" pitchFamily="18" charset="-127"/>
                <a:cs typeface="Calibri" panose="020F0502020204030204" pitchFamily="34" charset="0"/>
              </a:rPr>
              <a:t>Get Some Natural Light Early</a:t>
            </a:r>
          </a:p>
          <a:p>
            <a:pPr>
              <a:spcAft>
                <a:spcPts val="3600"/>
              </a:spcAft>
            </a:pPr>
            <a:r>
              <a:rPr lang="en-US" sz="2400" b="0">
                <a:latin typeface="Calibri" panose="020F0502020204030204" pitchFamily="34" charset="0"/>
                <a:ea typeface="Batang" panose="02030600000101010101" pitchFamily="18" charset="-127"/>
                <a:cs typeface="Calibri" panose="020F0502020204030204" pitchFamily="34" charset="0"/>
              </a:rPr>
              <a:t>Chill Out for </a:t>
            </a:r>
            <a:br>
              <a:rPr lang="en-US" sz="2400" b="0">
                <a:latin typeface="Calibri" panose="020F0502020204030204" pitchFamily="34" charset="0"/>
                <a:ea typeface="Batang" panose="02030600000101010101" pitchFamily="18" charset="-127"/>
                <a:cs typeface="Calibri" panose="020F0502020204030204" pitchFamily="34" charset="0"/>
              </a:rPr>
            </a:br>
            <a:r>
              <a:rPr lang="en-US" sz="2400" b="0">
                <a:latin typeface="Calibri" panose="020F0502020204030204" pitchFamily="34" charset="0"/>
                <a:ea typeface="Batang" panose="02030600000101010101" pitchFamily="18" charset="-127"/>
                <a:cs typeface="Calibri" panose="020F0502020204030204" pitchFamily="34" charset="0"/>
              </a:rPr>
              <a:t>Better Sleep</a:t>
            </a:r>
            <a:r>
              <a:rPr lang="en-US" sz="2400" b="0" baseline="30000">
                <a:latin typeface="Calibri" panose="020F0502020204030204" pitchFamily="34" charset="0"/>
                <a:ea typeface="Batang" panose="02030600000101010101" pitchFamily="18" charset="-127"/>
                <a:cs typeface="Calibri" panose="020F0502020204030204" pitchFamily="34" charset="0"/>
              </a:rPr>
              <a:t> </a:t>
            </a:r>
            <a:endParaRPr lang="en-US" sz="2400" b="0">
              <a:latin typeface="Calibri" panose="020F0502020204030204" pitchFamily="34" charset="0"/>
              <a:cs typeface="Calibri" panose="020F0502020204030204" pitchFamily="34" charset="0"/>
            </a:endParaRPr>
          </a:p>
        </p:txBody>
      </p:sp>
      <p:pic>
        <p:nvPicPr>
          <p:cNvPr id="7" name="Picture 6" descr="A blue lightning bolt on a black background&#10;&#10;Description automatically generated">
            <a:extLst>
              <a:ext uri="{FF2B5EF4-FFF2-40B4-BE49-F238E27FC236}">
                <a16:creationId xmlns:a16="http://schemas.microsoft.com/office/drawing/2014/main" id="{C919E139-4410-BBEA-E20E-F98878803C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1075"/>
          <a:stretch/>
        </p:blipFill>
        <p:spPr>
          <a:xfrm>
            <a:off x="7807352" y="3142278"/>
            <a:ext cx="702117" cy="909592"/>
          </a:xfrm>
          <a:prstGeom prst="rect">
            <a:avLst/>
          </a:prstGeom>
        </p:spPr>
      </p:pic>
      <p:pic>
        <p:nvPicPr>
          <p:cNvPr id="8" name="Picture 7" descr="A blue lightning bolt on a black background&#10;&#10;Description automatically generated">
            <a:extLst>
              <a:ext uri="{FF2B5EF4-FFF2-40B4-BE49-F238E27FC236}">
                <a16:creationId xmlns:a16="http://schemas.microsoft.com/office/drawing/2014/main" id="{B800435F-6F8A-154A-0E2B-F99A190EB7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374" b="1"/>
          <a:stretch/>
        </p:blipFill>
        <p:spPr>
          <a:xfrm>
            <a:off x="7825105" y="4313582"/>
            <a:ext cx="666612" cy="794921"/>
          </a:xfrm>
          <a:prstGeom prst="rect">
            <a:avLst/>
          </a:prstGeom>
        </p:spPr>
      </p:pic>
      <p:pic>
        <p:nvPicPr>
          <p:cNvPr id="10" name="Picture 9" descr="A blue lightning bolt on a black background&#10;&#10;Description automatically generated">
            <a:extLst>
              <a:ext uri="{FF2B5EF4-FFF2-40B4-BE49-F238E27FC236}">
                <a16:creationId xmlns:a16="http://schemas.microsoft.com/office/drawing/2014/main" id="{75AC603F-056C-0B63-8905-328312781D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9557" r="7422" b="35725"/>
          <a:stretch/>
        </p:blipFill>
        <p:spPr>
          <a:xfrm>
            <a:off x="7845492" y="1844037"/>
            <a:ext cx="617136" cy="1036529"/>
          </a:xfrm>
          <a:prstGeom prst="rect">
            <a:avLst/>
          </a:prstGeom>
        </p:spPr>
      </p:pic>
    </p:spTree>
    <p:extLst>
      <p:ext uri="{BB962C8B-B14F-4D97-AF65-F5344CB8AC3E}">
        <p14:creationId xmlns:p14="http://schemas.microsoft.com/office/powerpoint/2010/main" val="333612166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78149-A879-6AC8-4C5F-0D191701028F}"/>
              </a:ext>
            </a:extLst>
          </p:cNvPr>
          <p:cNvPicPr>
            <a:picLocks noChangeAspect="1"/>
          </p:cNvPicPr>
          <p:nvPr/>
        </p:nvPicPr>
        <p:blipFill>
          <a:blip r:embed="rId3"/>
          <a:stretch>
            <a:fillRect/>
          </a:stretch>
        </p:blipFill>
        <p:spPr>
          <a:xfrm>
            <a:off x="6096000" y="540774"/>
            <a:ext cx="6096000" cy="5707380"/>
          </a:xfrm>
          <a:prstGeom prst="rect">
            <a:avLst/>
          </a:prstGeom>
        </p:spPr>
      </p:pic>
      <p:sp>
        <p:nvSpPr>
          <p:cNvPr id="14" name="TextBox 13">
            <a:extLst>
              <a:ext uri="{FF2B5EF4-FFF2-40B4-BE49-F238E27FC236}">
                <a16:creationId xmlns:a16="http://schemas.microsoft.com/office/drawing/2014/main" id="{A1DB849C-1053-42B2-9CFA-0F4FCE6A883B}"/>
              </a:ext>
            </a:extLst>
          </p:cNvPr>
          <p:cNvSpPr txBox="1"/>
          <p:nvPr/>
        </p:nvSpPr>
        <p:spPr>
          <a:xfrm>
            <a:off x="1193800" y="2911133"/>
            <a:ext cx="4312920" cy="2246769"/>
          </a:xfrm>
          <a:prstGeom prst="rect">
            <a:avLst/>
          </a:prstGeom>
          <a:noFill/>
        </p:spPr>
        <p:txBody>
          <a:bodyPr wrap="square" rtlCol="0">
            <a:spAutoFit/>
          </a:bodyPr>
          <a:lstStyle/>
          <a:p>
            <a:pPr marL="457200" indent="-457200">
              <a:spcAft>
                <a:spcPts val="1200"/>
              </a:spcAft>
              <a:buClr>
                <a:srgbClr val="562A77"/>
              </a:buClr>
              <a:buFont typeface="Wingdings" panose="05000000000000000000" pitchFamily="2" charset="2"/>
              <a:buChar char="§"/>
            </a:pPr>
            <a:r>
              <a:rPr lang="en-US" sz="2400" b="0">
                <a:latin typeface="Calibri" panose="020F0502020204030204" pitchFamily="34" charset="0"/>
                <a:cs typeface="Calibri" panose="020F0502020204030204" pitchFamily="34" charset="0"/>
              </a:rPr>
              <a:t>The gut-brain connection</a:t>
            </a:r>
          </a:p>
          <a:p>
            <a:pPr marL="457200" indent="-457200">
              <a:spcAft>
                <a:spcPts val="1200"/>
              </a:spcAft>
              <a:buClr>
                <a:srgbClr val="562A77"/>
              </a:buClr>
              <a:buFont typeface="Wingdings" panose="05000000000000000000" pitchFamily="2" charset="2"/>
              <a:buChar char="§"/>
            </a:pPr>
            <a:r>
              <a:rPr lang="en-US" sz="2400" b="0">
                <a:latin typeface="Calibri" panose="020F0502020204030204" pitchFamily="34" charset="0"/>
                <a:cs typeface="Calibri" panose="020F0502020204030204" pitchFamily="34" charset="0"/>
              </a:rPr>
              <a:t>Can affect mood, sleep, and brain health</a:t>
            </a:r>
          </a:p>
          <a:p>
            <a:pPr marL="457200" indent="-457200">
              <a:spcAft>
                <a:spcPts val="1200"/>
              </a:spcAft>
              <a:buClr>
                <a:srgbClr val="562A77"/>
              </a:buClr>
              <a:buFont typeface="Wingdings" panose="05000000000000000000" pitchFamily="2" charset="2"/>
              <a:buChar char="§"/>
            </a:pPr>
            <a:r>
              <a:rPr lang="en-US" sz="2400" b="0">
                <a:latin typeface="Calibri" panose="020F0502020204030204" pitchFamily="34" charset="0"/>
                <a:cs typeface="Calibri" panose="020F0502020204030204" pitchFamily="34" charset="0"/>
              </a:rPr>
              <a:t>Certain foods can lower the risk of dementia</a:t>
            </a:r>
          </a:p>
        </p:txBody>
      </p:sp>
      <p:sp>
        <p:nvSpPr>
          <p:cNvPr id="5" name="Rectangle 4">
            <a:extLst>
              <a:ext uri="{FF2B5EF4-FFF2-40B4-BE49-F238E27FC236}">
                <a16:creationId xmlns:a16="http://schemas.microsoft.com/office/drawing/2014/main" id="{D5E5F725-2B19-88B0-3F96-9C2A8A2BE432}"/>
              </a:ext>
            </a:extLst>
          </p:cNvPr>
          <p:cNvSpPr/>
          <p:nvPr/>
        </p:nvSpPr>
        <p:spPr>
          <a:xfrm>
            <a:off x="672442" y="1144613"/>
            <a:ext cx="10847116" cy="4290060"/>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21BC50E-2955-F0ED-F83D-A62472DEA775}"/>
              </a:ext>
            </a:extLst>
          </p:cNvPr>
          <p:cNvSpPr/>
          <p:nvPr/>
        </p:nvSpPr>
        <p:spPr bwMode="auto">
          <a:xfrm>
            <a:off x="411817" y="813050"/>
            <a:ext cx="1087120" cy="11074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7F3AD91F-57BC-01E0-8EDE-9D426F24E2F6}"/>
              </a:ext>
            </a:extLst>
          </p:cNvPr>
          <p:cNvSpPr>
            <a:spLocks noGrp="1"/>
          </p:cNvSpPr>
          <p:nvPr>
            <p:ph type="title" idx="4294967295"/>
          </p:nvPr>
        </p:nvSpPr>
        <p:spPr>
          <a:xfrm>
            <a:off x="1131441" y="1600343"/>
            <a:ext cx="5257800" cy="1658747"/>
          </a:xfrm>
          <a:prstGeom prst="rect">
            <a:avLst/>
          </a:prstGeom>
        </p:spPr>
        <p:txBody>
          <a:bodyPr/>
          <a:lstStyle/>
          <a:p>
            <a:pPr rtl="0" fontAlgn="base"/>
            <a:r>
              <a:rPr lang="en-US" sz="3400" b="0" kern="1200">
                <a:solidFill>
                  <a:srgbClr val="000000"/>
                </a:solidFill>
                <a:effectLst/>
                <a:latin typeface="Calibri" panose="020F0502020204030204" pitchFamily="34" charset="0"/>
                <a:ea typeface="+mn-ea"/>
                <a:cs typeface="Calibri" panose="020F0502020204030204" pitchFamily="34" charset="0"/>
              </a:rPr>
              <a:t>You Are What You Eat </a:t>
            </a:r>
            <a:br>
              <a:rPr lang="en-US" sz="3400" b="0" kern="1200">
                <a:solidFill>
                  <a:srgbClr val="000000"/>
                </a:solidFill>
                <a:effectLst/>
                <a:latin typeface="Calibri" panose="020F0502020204030204" pitchFamily="34" charset="0"/>
                <a:ea typeface="+mn-ea"/>
                <a:cs typeface="Calibri" panose="020F0502020204030204" pitchFamily="34" charset="0"/>
              </a:rPr>
            </a:br>
            <a:r>
              <a:rPr lang="en-US" sz="3400" b="0" kern="1200">
                <a:solidFill>
                  <a:srgbClr val="000000"/>
                </a:solidFill>
                <a:effectLst/>
                <a:latin typeface="Calibri" panose="020F0502020204030204" pitchFamily="34" charset="0"/>
                <a:ea typeface="+mn-ea"/>
                <a:cs typeface="Calibri" panose="020F0502020204030204" pitchFamily="34" charset="0"/>
              </a:rPr>
              <a:t>(And So Is Your Brain)</a:t>
            </a:r>
            <a:endParaRPr lang="en-US" sz="3400">
              <a:effectLst/>
            </a:endParaRPr>
          </a:p>
        </p:txBody>
      </p:sp>
      <p:sp>
        <p:nvSpPr>
          <p:cNvPr id="6" name="Slide Number Placeholder 5">
            <a:extLst>
              <a:ext uri="{FF2B5EF4-FFF2-40B4-BE49-F238E27FC236}">
                <a16:creationId xmlns:a16="http://schemas.microsoft.com/office/drawing/2014/main" id="{F0357278-A9B1-847B-72DB-4AE8EA318C2A}"/>
              </a:ext>
            </a:extLst>
          </p:cNvPr>
          <p:cNvSpPr>
            <a:spLocks noGrp="1"/>
          </p:cNvSpPr>
          <p:nvPr>
            <p:ph type="sldNum" sz="quarter" idx="4"/>
          </p:nvPr>
        </p:nvSpPr>
        <p:spPr/>
        <p:txBody>
          <a:bodyPr/>
          <a:lstStyle/>
          <a:p>
            <a:pPr>
              <a:defRPr/>
            </a:pPr>
            <a:fld id="{098F27AE-F8A1-453E-8C2F-3FD5FC6AA2AE}" type="slidenum">
              <a:rPr lang="en-US" smtClean="0"/>
              <a:pPr>
                <a:defRPr/>
              </a:pPr>
              <a:t>21</a:t>
            </a:fld>
            <a:endParaRPr lang="en-US"/>
          </a:p>
        </p:txBody>
      </p:sp>
      <p:pic>
        <p:nvPicPr>
          <p:cNvPr id="4" name="Picture 3">
            <a:extLst>
              <a:ext uri="{FF2B5EF4-FFF2-40B4-BE49-F238E27FC236}">
                <a16:creationId xmlns:a16="http://schemas.microsoft.com/office/drawing/2014/main" id="{AEF0091A-289B-B52C-AB14-DD16C902C2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7489"/>
          <a:stretch/>
        </p:blipFill>
        <p:spPr>
          <a:xfrm flipH="1">
            <a:off x="562307" y="1107383"/>
            <a:ext cx="817858" cy="740468"/>
          </a:xfrm>
          <a:prstGeom prst="rect">
            <a:avLst/>
          </a:prstGeom>
        </p:spPr>
      </p:pic>
    </p:spTree>
    <p:extLst>
      <p:ext uri="{BB962C8B-B14F-4D97-AF65-F5344CB8AC3E}">
        <p14:creationId xmlns:p14="http://schemas.microsoft.com/office/powerpoint/2010/main" val="26595787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2C1598-7AD4-3FF5-123B-BE09F36E62FF}"/>
              </a:ext>
            </a:extLst>
          </p:cNvPr>
          <p:cNvSpPr>
            <a:spLocks noGrp="1"/>
          </p:cNvSpPr>
          <p:nvPr>
            <p:ph type="sldNum" sz="quarter" idx="4"/>
          </p:nvPr>
        </p:nvSpPr>
        <p:spPr/>
        <p:txBody>
          <a:bodyPr/>
          <a:lstStyle/>
          <a:p>
            <a:pPr>
              <a:defRPr/>
            </a:pPr>
            <a:fld id="{098F27AE-F8A1-453E-8C2F-3FD5FC6AA2AE}" type="slidenum">
              <a:rPr lang="en-US" smtClean="0"/>
              <a:pPr>
                <a:defRPr/>
              </a:pPr>
              <a:t>22</a:t>
            </a:fld>
            <a:endParaRPr lang="en-US"/>
          </a:p>
        </p:txBody>
      </p:sp>
      <p:sp>
        <p:nvSpPr>
          <p:cNvPr id="4" name="TextBox 3">
            <a:extLst>
              <a:ext uri="{FF2B5EF4-FFF2-40B4-BE49-F238E27FC236}">
                <a16:creationId xmlns:a16="http://schemas.microsoft.com/office/drawing/2014/main" id="{183157C2-E0EE-40D7-F811-894F5643D322}"/>
              </a:ext>
            </a:extLst>
          </p:cNvPr>
          <p:cNvSpPr txBox="1"/>
          <p:nvPr/>
        </p:nvSpPr>
        <p:spPr>
          <a:xfrm>
            <a:off x="7692208" y="929118"/>
            <a:ext cx="4027628" cy="600164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3600"/>
              </a:spcAft>
              <a:buClrTx/>
              <a:buSzTx/>
              <a:buFontTx/>
              <a:buNone/>
              <a:tabLst/>
              <a:defRPr/>
            </a:pPr>
            <a:r>
              <a:rPr kumimoji="0" lang="en-US" b="1" i="0" u="none" strike="noStrike" kern="1200" cap="none" spc="0" normalizeH="0" baseline="0" noProof="0">
                <a:ln>
                  <a:noFill/>
                </a:ln>
                <a:solidFill>
                  <a:srgbClr val="363636"/>
                </a:solidFill>
                <a:effectLst/>
                <a:uLnTx/>
                <a:uFillTx/>
                <a:latin typeface="Calibri" panose="020F0502020204030204" pitchFamily="34" charset="0"/>
                <a:ea typeface="+mn-ea"/>
                <a:cs typeface="Calibri" panose="020F0502020204030204" pitchFamily="34" charset="0"/>
              </a:rPr>
              <a:t>Fish: </a:t>
            </a:r>
            <a:r>
              <a:rPr kumimoji="0" lang="en-US" b="0" i="0" u="none" strike="noStrike" kern="1200" cap="none" spc="0" normalizeH="0" baseline="0" noProof="0">
                <a:ln>
                  <a:noFill/>
                </a:ln>
                <a:solidFill>
                  <a:srgbClr val="363636"/>
                </a:solidFill>
                <a:effectLst/>
                <a:uLnTx/>
                <a:uFillTx/>
                <a:latin typeface="Calibri" panose="020F0502020204030204" pitchFamily="34" charset="0"/>
                <a:ea typeface="+mn-ea"/>
                <a:cs typeface="Calibri" panose="020F0502020204030204" pitchFamily="34" charset="0"/>
              </a:rPr>
              <a:t>Cold water fish: Salmon, herring, mackerel, cod, trout, tuna</a:t>
            </a:r>
          </a:p>
          <a:p>
            <a:pPr marL="0" marR="0" lvl="0" indent="0" algn="l" defTabSz="914400" rtl="0" eaLnBrk="1" fontAlgn="base" latinLnBrk="0" hangingPunct="1">
              <a:lnSpc>
                <a:spcPct val="100000"/>
              </a:lnSpc>
              <a:spcBef>
                <a:spcPct val="0"/>
              </a:spcBef>
              <a:spcAft>
                <a:spcPts val="3600"/>
              </a:spcAft>
              <a:buClrTx/>
              <a:buSzTx/>
              <a:buFontTx/>
              <a:buNone/>
              <a:tabLst/>
              <a:defRPr/>
            </a:pPr>
            <a:r>
              <a:rPr kumimoji="0" lang="en-US" b="1" i="0" u="none" strike="noStrike" kern="1200" cap="none" spc="0" normalizeH="0" baseline="0" noProof="0">
                <a:ln>
                  <a:noFill/>
                </a:ln>
                <a:solidFill>
                  <a:srgbClr val="363636"/>
                </a:solidFill>
                <a:effectLst/>
                <a:uLnTx/>
                <a:uFillTx/>
                <a:latin typeface="Calibri" panose="020F0502020204030204" pitchFamily="34" charset="0"/>
                <a:ea typeface="+mn-ea"/>
                <a:cs typeface="+mn-cs"/>
              </a:rPr>
              <a:t>Extra Virgin Olive Oil</a:t>
            </a:r>
          </a:p>
          <a:p>
            <a:pPr marL="0" marR="0" lvl="0" indent="0" algn="l" defTabSz="914400" rtl="0" eaLnBrk="1" fontAlgn="base" latinLnBrk="0" hangingPunct="1">
              <a:lnSpc>
                <a:spcPct val="100000"/>
              </a:lnSpc>
              <a:spcBef>
                <a:spcPct val="0"/>
              </a:spcBef>
              <a:spcAft>
                <a:spcPts val="3600"/>
              </a:spcAft>
              <a:buClrTx/>
              <a:buSzTx/>
              <a:buFontTx/>
              <a:buNone/>
              <a:tabLst/>
              <a:defRPr/>
            </a:pPr>
            <a:r>
              <a:rPr kumimoji="0" lang="en-US" b="1" i="0" u="none" strike="noStrike" kern="1200" cap="none" spc="0" normalizeH="0" baseline="0" noProof="0">
                <a:ln>
                  <a:noFill/>
                </a:ln>
                <a:solidFill>
                  <a:srgbClr val="363636"/>
                </a:solidFill>
                <a:effectLst/>
                <a:uLnTx/>
                <a:uFillTx/>
                <a:latin typeface="Calibri" panose="020F0502020204030204" pitchFamily="34" charset="0"/>
                <a:ea typeface="+mn-ea"/>
                <a:cs typeface="Calibri" panose="020F0502020204030204" pitchFamily="34" charset="0"/>
              </a:rPr>
              <a:t>Nuts: </a:t>
            </a:r>
            <a:r>
              <a:rPr kumimoji="0" lang="en-US" b="0" i="0" u="none" strike="noStrike" kern="1200" cap="none" spc="0" normalizeH="0" baseline="0" noProof="0">
                <a:ln>
                  <a:noFill/>
                </a:ln>
                <a:solidFill>
                  <a:srgbClr val="363636"/>
                </a:solidFill>
                <a:effectLst/>
                <a:uLnTx/>
                <a:uFillTx/>
                <a:latin typeface="Calibri" panose="020F0502020204030204" pitchFamily="34" charset="0"/>
                <a:ea typeface="+mn-ea"/>
                <a:cs typeface="Calibri" panose="020F0502020204030204" pitchFamily="34" charset="0"/>
              </a:rPr>
              <a:t>Walnuts, pine nuts, pistachios, and almonds</a:t>
            </a:r>
          </a:p>
          <a:p>
            <a:pPr marL="0" marR="0" lvl="0" indent="0" algn="l" defTabSz="914400" rtl="0" eaLnBrk="1" fontAlgn="base" latinLnBrk="0" hangingPunct="1">
              <a:lnSpc>
                <a:spcPct val="100000"/>
              </a:lnSpc>
              <a:spcBef>
                <a:spcPct val="0"/>
              </a:spcBef>
              <a:spcAft>
                <a:spcPts val="3600"/>
              </a:spcAft>
              <a:buClrTx/>
              <a:buSzTx/>
              <a:buFontTx/>
              <a:buNone/>
              <a:tabLst/>
              <a:defRPr/>
            </a:pPr>
            <a:r>
              <a:rPr kumimoji="0" lang="en-US" b="1" i="0" u="none" strike="noStrike" kern="1200" cap="none" spc="0" normalizeH="0" baseline="0" noProof="0">
                <a:ln>
                  <a:noFill/>
                </a:ln>
                <a:solidFill>
                  <a:srgbClr val="363636"/>
                </a:solidFill>
                <a:effectLst/>
                <a:uLnTx/>
                <a:uFillTx/>
                <a:latin typeface="Calibri" panose="020F0502020204030204" pitchFamily="34" charset="0"/>
                <a:ea typeface="+mn-ea"/>
                <a:cs typeface="+mn-cs"/>
              </a:rPr>
              <a:t>Beans: </a:t>
            </a:r>
            <a:r>
              <a:rPr kumimoji="0" lang="en-US" b="0" i="0" u="none" strike="noStrike" kern="1200" cap="none" spc="0" normalizeH="0" baseline="0" noProof="0">
                <a:ln>
                  <a:noFill/>
                </a:ln>
                <a:solidFill>
                  <a:srgbClr val="363636"/>
                </a:solidFill>
                <a:effectLst/>
                <a:uLnTx/>
                <a:uFillTx/>
                <a:latin typeface="Calibri" panose="020F0502020204030204" pitchFamily="34" charset="0"/>
                <a:ea typeface="+mn-ea"/>
                <a:cs typeface="+mn-cs"/>
              </a:rPr>
              <a:t>Red kidney beans and pinto beans </a:t>
            </a:r>
          </a:p>
          <a:p>
            <a:pPr>
              <a:spcAft>
                <a:spcPts val="3600"/>
              </a:spcAft>
              <a:defRPr/>
            </a:pPr>
            <a:r>
              <a:rPr lang="en-US" b="1" i="0">
                <a:solidFill>
                  <a:srgbClr val="363636"/>
                </a:solidFill>
                <a:effectLst/>
                <a:latin typeface="Calibri" panose="020F0502020204030204" pitchFamily="34" charset="0"/>
                <a:cs typeface="Calibri" panose="020F0502020204030204" pitchFamily="34" charset="0"/>
              </a:rPr>
              <a:t>Fruits and Vegetables: </a:t>
            </a:r>
            <a:r>
              <a:rPr lang="en-US" b="0" i="0">
                <a:solidFill>
                  <a:srgbClr val="363636"/>
                </a:solidFill>
                <a:effectLst/>
                <a:latin typeface="Calibri" panose="020F0502020204030204" pitchFamily="34" charset="0"/>
                <a:cs typeface="Calibri" panose="020F0502020204030204" pitchFamily="34" charset="0"/>
              </a:rPr>
              <a:t>Leafy greens like kale, spinach, brussels sprouts</a:t>
            </a:r>
            <a:r>
              <a:rPr lang="en-US" b="0">
                <a:solidFill>
                  <a:srgbClr val="363636"/>
                </a:solidFill>
                <a:latin typeface="Calibri" panose="020F0502020204030204" pitchFamily="34" charset="0"/>
                <a:cs typeface="Calibri" panose="020F0502020204030204" pitchFamily="34" charset="0"/>
              </a:rPr>
              <a:t>. C</a:t>
            </a:r>
            <a:r>
              <a:rPr lang="en-US" b="0" i="0">
                <a:solidFill>
                  <a:srgbClr val="363636"/>
                </a:solidFill>
                <a:effectLst/>
                <a:latin typeface="Calibri" panose="020F0502020204030204" pitchFamily="34" charset="0"/>
                <a:cs typeface="Calibri" panose="020F0502020204030204" pitchFamily="34" charset="0"/>
              </a:rPr>
              <a:t>olorful produce like eggplant, bell peppers, tomatoes, blueberries, strawberries, and blackberries</a:t>
            </a:r>
          </a:p>
          <a:p>
            <a:pPr marL="0" marR="0" lvl="0" indent="0" algn="l" defTabSz="914400" rtl="0" eaLnBrk="1" fontAlgn="base" latinLnBrk="0" hangingPunct="1">
              <a:lnSpc>
                <a:spcPct val="100000"/>
              </a:lnSpc>
              <a:spcBef>
                <a:spcPct val="0"/>
              </a:spcBef>
              <a:spcAft>
                <a:spcPts val="3600"/>
              </a:spcAft>
              <a:buClrTx/>
              <a:buSzTx/>
              <a:buFontTx/>
              <a:buNone/>
              <a:tabLst/>
              <a:defRPr/>
            </a:pPr>
            <a:endPar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B3DE28DC-3C7C-CD4D-2B59-91AB6AE1A1C9}"/>
              </a:ext>
            </a:extLst>
          </p:cNvPr>
          <p:cNvPicPr>
            <a:picLocks noChangeAspect="1"/>
          </p:cNvPicPr>
          <p:nvPr/>
        </p:nvPicPr>
        <p:blipFill rotWithShape="1">
          <a:blip r:embed="rId3"/>
          <a:srcRect l="11547" r="11873"/>
          <a:stretch/>
        </p:blipFill>
        <p:spPr>
          <a:xfrm>
            <a:off x="0" y="548148"/>
            <a:ext cx="6509454" cy="5669280"/>
          </a:xfrm>
          <a:prstGeom prst="rect">
            <a:avLst/>
          </a:prstGeom>
        </p:spPr>
      </p:pic>
      <p:pic>
        <p:nvPicPr>
          <p:cNvPr id="11" name="Picture 10" descr="A screenshot of a game&#10;&#10;Description automatically generated">
            <a:extLst>
              <a:ext uri="{FF2B5EF4-FFF2-40B4-BE49-F238E27FC236}">
                <a16:creationId xmlns:a16="http://schemas.microsoft.com/office/drawing/2014/main" id="{2EF027F0-3275-4FCB-B758-C92C2E8287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0482" r="71762" b="43147"/>
          <a:stretch/>
        </p:blipFill>
        <p:spPr>
          <a:xfrm>
            <a:off x="7080827" y="4653417"/>
            <a:ext cx="515979" cy="548640"/>
          </a:xfrm>
          <a:prstGeom prst="rect">
            <a:avLst/>
          </a:prstGeom>
        </p:spPr>
      </p:pic>
      <p:pic>
        <p:nvPicPr>
          <p:cNvPr id="12" name="Picture 11" descr="A screenshot of a game&#10;&#10;Description automatically generated">
            <a:extLst>
              <a:ext uri="{FF2B5EF4-FFF2-40B4-BE49-F238E27FC236}">
                <a16:creationId xmlns:a16="http://schemas.microsoft.com/office/drawing/2014/main" id="{B7337465-85B7-D645-FCB2-3B0D1CA5CE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47" t="-3174" r="67115" b="86803"/>
          <a:stretch/>
        </p:blipFill>
        <p:spPr>
          <a:xfrm>
            <a:off x="7093016" y="929118"/>
            <a:ext cx="515979" cy="548640"/>
          </a:xfrm>
          <a:prstGeom prst="rect">
            <a:avLst/>
          </a:prstGeom>
        </p:spPr>
      </p:pic>
      <p:pic>
        <p:nvPicPr>
          <p:cNvPr id="13" name="Picture 12" descr="A screenshot of a game&#10;&#10;Description automatically generated">
            <a:extLst>
              <a:ext uri="{FF2B5EF4-FFF2-40B4-BE49-F238E27FC236}">
                <a16:creationId xmlns:a16="http://schemas.microsoft.com/office/drawing/2014/main" id="{C3C4AC07-FBD7-1A8F-2DA5-8F6C1AE6B1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76" t="66987" r="67486" b="16642"/>
          <a:stretch/>
        </p:blipFill>
        <p:spPr>
          <a:xfrm>
            <a:off x="7093015" y="1895460"/>
            <a:ext cx="515979" cy="548640"/>
          </a:xfrm>
          <a:prstGeom prst="rect">
            <a:avLst/>
          </a:prstGeom>
        </p:spPr>
      </p:pic>
      <p:pic>
        <p:nvPicPr>
          <p:cNvPr id="14" name="Picture 13" descr="A screenshot of a game&#10;&#10;Description automatically generated">
            <a:extLst>
              <a:ext uri="{FF2B5EF4-FFF2-40B4-BE49-F238E27FC236}">
                <a16:creationId xmlns:a16="http://schemas.microsoft.com/office/drawing/2014/main" id="{1C3FF1AF-2320-93A2-F30F-A483744270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77" t="18876" r="68385" b="64753"/>
          <a:stretch/>
        </p:blipFill>
        <p:spPr>
          <a:xfrm>
            <a:off x="7082475" y="2616849"/>
            <a:ext cx="601975" cy="640080"/>
          </a:xfrm>
          <a:prstGeom prst="rect">
            <a:avLst/>
          </a:prstGeom>
        </p:spPr>
      </p:pic>
      <p:pic>
        <p:nvPicPr>
          <p:cNvPr id="15" name="Picture 14" descr="A screenshot of a game&#10;&#10;Description automatically generated">
            <a:extLst>
              <a:ext uri="{FF2B5EF4-FFF2-40B4-BE49-F238E27FC236}">
                <a16:creationId xmlns:a16="http://schemas.microsoft.com/office/drawing/2014/main" id="{4EE33B5E-82F1-4C34-A251-B1E42A12EE0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57" t="86150" r="71405" b="-2521"/>
          <a:stretch/>
        </p:blipFill>
        <p:spPr>
          <a:xfrm>
            <a:off x="7080769" y="3623258"/>
            <a:ext cx="601975" cy="640080"/>
          </a:xfrm>
          <a:prstGeom prst="rect">
            <a:avLst/>
          </a:prstGeom>
        </p:spPr>
      </p:pic>
    </p:spTree>
    <p:extLst>
      <p:ext uri="{BB962C8B-B14F-4D97-AF65-F5344CB8AC3E}">
        <p14:creationId xmlns:p14="http://schemas.microsoft.com/office/powerpoint/2010/main" val="306163193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A4A6F4-F97F-4FEF-28E2-91B4D6EC7418}"/>
              </a:ext>
            </a:extLst>
          </p:cNvPr>
          <p:cNvPicPr>
            <a:picLocks noChangeAspect="1"/>
          </p:cNvPicPr>
          <p:nvPr/>
        </p:nvPicPr>
        <p:blipFill>
          <a:blip r:embed="rId3"/>
          <a:stretch>
            <a:fillRect/>
          </a:stretch>
        </p:blipFill>
        <p:spPr>
          <a:xfrm>
            <a:off x="5822846" y="540774"/>
            <a:ext cx="6370320" cy="5707380"/>
          </a:xfrm>
          <a:prstGeom prst="rect">
            <a:avLst/>
          </a:prstGeom>
        </p:spPr>
      </p:pic>
      <p:sp>
        <p:nvSpPr>
          <p:cNvPr id="7" name="Rectangle 6">
            <a:extLst>
              <a:ext uri="{FF2B5EF4-FFF2-40B4-BE49-F238E27FC236}">
                <a16:creationId xmlns:a16="http://schemas.microsoft.com/office/drawing/2014/main" id="{7DBA5176-34EA-B360-1300-E5B76BA4A462}"/>
              </a:ext>
            </a:extLst>
          </p:cNvPr>
          <p:cNvSpPr/>
          <p:nvPr/>
        </p:nvSpPr>
        <p:spPr>
          <a:xfrm>
            <a:off x="672442" y="1276965"/>
            <a:ext cx="10847116" cy="4290060"/>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FC0FEAFF-EDD1-EACF-0800-DDF23FBA01A6}"/>
              </a:ext>
            </a:extLst>
          </p:cNvPr>
          <p:cNvSpPr/>
          <p:nvPr/>
        </p:nvSpPr>
        <p:spPr bwMode="auto">
          <a:xfrm>
            <a:off x="411817" y="945402"/>
            <a:ext cx="1087120" cy="11074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80D53893-BB36-4016-0E0D-45228BE565A6}"/>
              </a:ext>
            </a:extLst>
          </p:cNvPr>
          <p:cNvSpPr>
            <a:spLocks noGrp="1"/>
          </p:cNvSpPr>
          <p:nvPr>
            <p:ph type="title" idx="4294967295"/>
          </p:nvPr>
        </p:nvSpPr>
        <p:spPr>
          <a:xfrm>
            <a:off x="1313688" y="1892957"/>
            <a:ext cx="4782312" cy="719963"/>
          </a:xfrm>
          <a:prstGeom prst="rect">
            <a:avLst/>
          </a:prstGeom>
        </p:spPr>
        <p:txBody>
          <a:bodyPr/>
          <a:lstStyle/>
          <a:p>
            <a:pPr rtl="0" fontAlgn="base"/>
            <a:r>
              <a:rPr lang="en-US" sz="3400" b="0" kern="1200">
                <a:solidFill>
                  <a:srgbClr val="000000"/>
                </a:solidFill>
                <a:effectLst/>
                <a:latin typeface="Calibri" panose="020F0502020204030204" pitchFamily="34" charset="0"/>
                <a:ea typeface="+mn-ea"/>
                <a:cs typeface="Calibri" panose="020F0502020204030204" pitchFamily="34" charset="0"/>
              </a:rPr>
              <a:t>The Stress Surprise</a:t>
            </a:r>
            <a:endParaRPr lang="en-US" sz="3400">
              <a:effectLst/>
            </a:endParaRPr>
          </a:p>
        </p:txBody>
      </p:sp>
      <p:sp>
        <p:nvSpPr>
          <p:cNvPr id="6" name="TextBox 5">
            <a:extLst>
              <a:ext uri="{FF2B5EF4-FFF2-40B4-BE49-F238E27FC236}">
                <a16:creationId xmlns:a16="http://schemas.microsoft.com/office/drawing/2014/main" id="{968763B8-F2B5-4659-ABA4-21ABED1E5113}"/>
              </a:ext>
            </a:extLst>
          </p:cNvPr>
          <p:cNvSpPr txBox="1"/>
          <p:nvPr/>
        </p:nvSpPr>
        <p:spPr>
          <a:xfrm>
            <a:off x="1313688" y="2812962"/>
            <a:ext cx="3867912" cy="1877437"/>
          </a:xfrm>
          <a:prstGeom prst="rect">
            <a:avLst/>
          </a:prstGeom>
          <a:noFill/>
        </p:spPr>
        <p:txBody>
          <a:bodyPr wrap="square" rtlCol="0">
            <a:spAutoFit/>
          </a:bodyPr>
          <a:lstStyle/>
          <a:p>
            <a:pPr marL="457200" indent="-457200">
              <a:spcAft>
                <a:spcPts val="1200"/>
              </a:spcAft>
              <a:buClr>
                <a:srgbClr val="562A77"/>
              </a:buClr>
              <a:buFont typeface="Wingdings" panose="05000000000000000000" pitchFamily="2" charset="2"/>
              <a:buChar char="§"/>
            </a:pPr>
            <a:r>
              <a:rPr lang="en-US" sz="2400" b="0">
                <a:latin typeface="Calibri" panose="020F0502020204030204" pitchFamily="34" charset="0"/>
                <a:cs typeface="Calibri" panose="020F0502020204030204" pitchFamily="34" charset="0"/>
              </a:rPr>
              <a:t>Some stress is good</a:t>
            </a:r>
          </a:p>
          <a:p>
            <a:pPr marL="457200" indent="-457200">
              <a:spcAft>
                <a:spcPts val="1200"/>
              </a:spcAft>
              <a:buClr>
                <a:srgbClr val="562A77"/>
              </a:buClr>
              <a:buFont typeface="Wingdings" panose="05000000000000000000" pitchFamily="2" charset="2"/>
              <a:buChar char="§"/>
            </a:pPr>
            <a:r>
              <a:rPr lang="en-US" sz="2400" b="0">
                <a:latin typeface="Calibri" panose="020F0502020204030204" pitchFamily="34" charset="0"/>
                <a:cs typeface="Calibri" panose="020F0502020204030204" pitchFamily="34" charset="0"/>
              </a:rPr>
              <a:t>Boost happiness to manage stress</a:t>
            </a:r>
          </a:p>
          <a:p>
            <a:pPr marL="457200" indent="-457200">
              <a:spcAft>
                <a:spcPts val="1200"/>
              </a:spcAft>
              <a:buClr>
                <a:srgbClr val="562A77"/>
              </a:buClr>
              <a:buFont typeface="Wingdings" panose="05000000000000000000" pitchFamily="2" charset="2"/>
              <a:buChar char="§"/>
            </a:pPr>
            <a:r>
              <a:rPr lang="en-US" sz="2400" b="0">
                <a:latin typeface="Calibri" panose="020F0502020204030204" pitchFamily="34" charset="0"/>
                <a:cs typeface="Calibri" panose="020F0502020204030204" pitchFamily="34" charset="0"/>
              </a:rPr>
              <a:t>Find the right amount</a:t>
            </a:r>
          </a:p>
        </p:txBody>
      </p:sp>
      <p:sp>
        <p:nvSpPr>
          <p:cNvPr id="11" name="Slide Number Placeholder 10">
            <a:extLst>
              <a:ext uri="{FF2B5EF4-FFF2-40B4-BE49-F238E27FC236}">
                <a16:creationId xmlns:a16="http://schemas.microsoft.com/office/drawing/2014/main" id="{E821B831-89E5-7EA0-5EC1-8B9B26654F15}"/>
              </a:ext>
            </a:extLst>
          </p:cNvPr>
          <p:cNvSpPr>
            <a:spLocks noGrp="1"/>
          </p:cNvSpPr>
          <p:nvPr>
            <p:ph type="sldNum" sz="quarter" idx="4"/>
          </p:nvPr>
        </p:nvSpPr>
        <p:spPr/>
        <p:txBody>
          <a:bodyPr/>
          <a:lstStyle/>
          <a:p>
            <a:pPr>
              <a:defRPr/>
            </a:pPr>
            <a:fld id="{098F27AE-F8A1-453E-8C2F-3FD5FC6AA2AE}" type="slidenum">
              <a:rPr lang="en-US" smtClean="0"/>
              <a:pPr>
                <a:defRPr/>
              </a:pPr>
              <a:t>23</a:t>
            </a:fld>
            <a:endParaRPr lang="en-US"/>
          </a:p>
        </p:txBody>
      </p:sp>
      <p:pic>
        <p:nvPicPr>
          <p:cNvPr id="4" name="Picture 3">
            <a:extLst>
              <a:ext uri="{FF2B5EF4-FFF2-40B4-BE49-F238E27FC236}">
                <a16:creationId xmlns:a16="http://schemas.microsoft.com/office/drawing/2014/main" id="{0ADC791F-2CC6-891A-0A01-AE706C6B17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7489"/>
          <a:stretch/>
        </p:blipFill>
        <p:spPr>
          <a:xfrm flipH="1">
            <a:off x="581357" y="1202633"/>
            <a:ext cx="817858" cy="740468"/>
          </a:xfrm>
          <a:prstGeom prst="rect">
            <a:avLst/>
          </a:prstGeom>
        </p:spPr>
      </p:pic>
    </p:spTree>
    <p:extLst>
      <p:ext uri="{BB962C8B-B14F-4D97-AF65-F5344CB8AC3E}">
        <p14:creationId xmlns:p14="http://schemas.microsoft.com/office/powerpoint/2010/main" val="12731368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339ACF9-70BF-44AB-A725-6FCDB6AB778F}"/>
              </a:ext>
            </a:extLst>
          </p:cNvPr>
          <p:cNvSpPr txBox="1"/>
          <p:nvPr/>
        </p:nvSpPr>
        <p:spPr>
          <a:xfrm>
            <a:off x="664402" y="1850632"/>
            <a:ext cx="3798554" cy="830997"/>
          </a:xfrm>
          <a:prstGeom prst="rect">
            <a:avLst/>
          </a:prstGeom>
          <a:noFill/>
        </p:spPr>
        <p:txBody>
          <a:bodyPr wrap="square">
            <a:spAutoFit/>
          </a:bodyPr>
          <a:lstStyle/>
          <a:p>
            <a:r>
              <a:rPr lang="en-US" sz="2400" b="0">
                <a:latin typeface="Calibri" panose="020F0502020204030204" pitchFamily="34" charset="0"/>
                <a:ea typeface="Batang" panose="02030600000101010101" pitchFamily="18" charset="-127"/>
                <a:cs typeface="Calibri" panose="020F0502020204030204" pitchFamily="34" charset="0"/>
              </a:rPr>
              <a:t>Breathing </a:t>
            </a:r>
            <a:br>
              <a:rPr lang="en-US" sz="2400" b="0">
                <a:latin typeface="Calibri" panose="020F0502020204030204" pitchFamily="34" charset="0"/>
                <a:ea typeface="Batang" panose="02030600000101010101" pitchFamily="18" charset="-127"/>
                <a:cs typeface="Calibri" panose="020F0502020204030204" pitchFamily="34" charset="0"/>
              </a:rPr>
            </a:br>
            <a:r>
              <a:rPr lang="en-US" sz="2400" b="0">
                <a:latin typeface="Calibri" panose="020F0502020204030204" pitchFamily="34" charset="0"/>
                <a:ea typeface="Batang" panose="02030600000101010101" pitchFamily="18" charset="-127"/>
                <a:cs typeface="Calibri" panose="020F0502020204030204" pitchFamily="34" charset="0"/>
              </a:rPr>
              <a:t>Exercise</a:t>
            </a:r>
            <a:endParaRPr lang="en-US" sz="2400" b="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FC34960-8466-4632-9BE7-982F1BCDEEFA}"/>
              </a:ext>
            </a:extLst>
          </p:cNvPr>
          <p:cNvSpPr txBox="1"/>
          <p:nvPr/>
        </p:nvSpPr>
        <p:spPr>
          <a:xfrm>
            <a:off x="674954" y="4401951"/>
            <a:ext cx="1991569" cy="1200329"/>
          </a:xfrm>
          <a:prstGeom prst="rect">
            <a:avLst/>
          </a:prstGeom>
          <a:noFill/>
        </p:spPr>
        <p:txBody>
          <a:bodyPr wrap="square">
            <a:spAutoFit/>
          </a:bodyPr>
          <a:lstStyle/>
          <a:p>
            <a:r>
              <a:rPr lang="en-US" sz="2400" b="0">
                <a:latin typeface="Calibri" panose="020F0502020204030204" pitchFamily="34" charset="0"/>
                <a:ea typeface="Batang" panose="02030600000101010101" pitchFamily="18" charset="-127"/>
                <a:cs typeface="Calibri" panose="020F0502020204030204" pitchFamily="34" charset="0"/>
              </a:rPr>
              <a:t>Change </a:t>
            </a:r>
            <a:br>
              <a:rPr lang="en-US" sz="2400" b="0">
                <a:latin typeface="Calibri" panose="020F0502020204030204" pitchFamily="34" charset="0"/>
                <a:ea typeface="Batang" panose="02030600000101010101" pitchFamily="18" charset="-127"/>
                <a:cs typeface="Calibri" panose="020F0502020204030204" pitchFamily="34" charset="0"/>
              </a:rPr>
            </a:br>
            <a:r>
              <a:rPr lang="en-US" sz="2400" b="0">
                <a:latin typeface="Calibri" panose="020F0502020204030204" pitchFamily="34" charset="0"/>
                <a:ea typeface="Batang" panose="02030600000101010101" pitchFamily="18" charset="-127"/>
                <a:cs typeface="Calibri" panose="020F0502020204030204" pitchFamily="34" charset="0"/>
              </a:rPr>
              <a:t>Your Perspective</a:t>
            </a:r>
            <a:endParaRPr lang="en-US" sz="2400" b="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28331BB-8484-47EF-B6C1-2E4C2939C7E5}"/>
              </a:ext>
            </a:extLst>
          </p:cNvPr>
          <p:cNvSpPr txBox="1"/>
          <p:nvPr/>
        </p:nvSpPr>
        <p:spPr>
          <a:xfrm>
            <a:off x="7075138" y="752827"/>
            <a:ext cx="4145386" cy="461665"/>
          </a:xfrm>
          <a:prstGeom prst="rect">
            <a:avLst/>
          </a:prstGeom>
          <a:noFill/>
        </p:spPr>
        <p:txBody>
          <a:bodyPr wrap="square">
            <a:spAutoFit/>
          </a:bodyPr>
          <a:lstStyle/>
          <a:p>
            <a:pPr algn="ctr"/>
            <a:r>
              <a:rPr lang="en-US" sz="2400" b="0">
                <a:latin typeface="Calibri" panose="020F0502020204030204" pitchFamily="34" charset="0"/>
                <a:ea typeface="Batang" panose="02030600000101010101" pitchFamily="18" charset="-127"/>
                <a:cs typeface="Calibri" panose="020F0502020204030204" pitchFamily="34" charset="0"/>
              </a:rPr>
              <a:t>Rose, Thorn, Bud</a:t>
            </a:r>
            <a:endParaRPr lang="en-US" sz="2400" b="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014AD9F-09EE-EF98-68FC-A739FFDB88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58440" y="840129"/>
            <a:ext cx="3794760" cy="5394960"/>
          </a:xfrm>
          <a:prstGeom prst="rect">
            <a:avLst/>
          </a:prstGeom>
        </p:spPr>
      </p:pic>
      <p:sp>
        <p:nvSpPr>
          <p:cNvPr id="4" name="Slide Number Placeholder 3">
            <a:extLst>
              <a:ext uri="{FF2B5EF4-FFF2-40B4-BE49-F238E27FC236}">
                <a16:creationId xmlns:a16="http://schemas.microsoft.com/office/drawing/2014/main" id="{BE2C0F91-AC25-A346-2774-B5CB825DB533}"/>
              </a:ext>
            </a:extLst>
          </p:cNvPr>
          <p:cNvSpPr>
            <a:spLocks noGrp="1"/>
          </p:cNvSpPr>
          <p:nvPr>
            <p:ph type="sldNum" sz="quarter" idx="4"/>
          </p:nvPr>
        </p:nvSpPr>
        <p:spPr/>
        <p:txBody>
          <a:bodyPr/>
          <a:lstStyle/>
          <a:p>
            <a:pPr>
              <a:defRPr/>
            </a:pPr>
            <a:fld id="{098F27AE-F8A1-453E-8C2F-3FD5FC6AA2AE}" type="slidenum">
              <a:rPr lang="en-US" smtClean="0"/>
              <a:pPr>
                <a:defRPr/>
              </a:pPr>
              <a:t>24</a:t>
            </a:fld>
            <a:endParaRPr lang="en-US"/>
          </a:p>
        </p:txBody>
      </p:sp>
      <p:pic>
        <p:nvPicPr>
          <p:cNvPr id="3" name="Picture 2">
            <a:extLst>
              <a:ext uri="{FF2B5EF4-FFF2-40B4-BE49-F238E27FC236}">
                <a16:creationId xmlns:a16="http://schemas.microsoft.com/office/drawing/2014/main" id="{9480ECC3-77C7-D325-5622-39698E57B87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9992" y="4863489"/>
            <a:ext cx="2057400" cy="1371600"/>
          </a:xfrm>
          <a:prstGeom prst="rect">
            <a:avLst/>
          </a:prstGeom>
        </p:spPr>
      </p:pic>
      <p:pic>
        <p:nvPicPr>
          <p:cNvPr id="5" name="Picture 4">
            <a:extLst>
              <a:ext uri="{FF2B5EF4-FFF2-40B4-BE49-F238E27FC236}">
                <a16:creationId xmlns:a16="http://schemas.microsoft.com/office/drawing/2014/main" id="{D74CC36F-1F36-1CE7-788F-9BDE9B8DE81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992" y="1520286"/>
            <a:ext cx="2057400" cy="1371600"/>
          </a:xfrm>
          <a:prstGeom prst="rect">
            <a:avLst/>
          </a:prstGeom>
        </p:spPr>
      </p:pic>
      <p:pic>
        <p:nvPicPr>
          <p:cNvPr id="7" name="Picture 6">
            <a:extLst>
              <a:ext uri="{FF2B5EF4-FFF2-40B4-BE49-F238E27FC236}">
                <a16:creationId xmlns:a16="http://schemas.microsoft.com/office/drawing/2014/main" id="{851ADF8F-4757-587C-4A8F-2F835E3A83D1}"/>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992" y="3197680"/>
            <a:ext cx="2057400" cy="1367401"/>
          </a:xfrm>
          <a:prstGeom prst="rect">
            <a:avLst/>
          </a:prstGeom>
        </p:spPr>
      </p:pic>
    </p:spTree>
    <p:extLst>
      <p:ext uri="{BB962C8B-B14F-4D97-AF65-F5344CB8AC3E}">
        <p14:creationId xmlns:p14="http://schemas.microsoft.com/office/powerpoint/2010/main" val="187376136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3EF699-93A6-6232-477E-EF4584A645A3}"/>
              </a:ext>
            </a:extLst>
          </p:cNvPr>
          <p:cNvPicPr>
            <a:picLocks noChangeAspect="1"/>
          </p:cNvPicPr>
          <p:nvPr/>
        </p:nvPicPr>
        <p:blipFill>
          <a:blip r:embed="rId3"/>
          <a:stretch>
            <a:fillRect/>
          </a:stretch>
        </p:blipFill>
        <p:spPr>
          <a:xfrm>
            <a:off x="5828903" y="530505"/>
            <a:ext cx="6370320" cy="5722620"/>
          </a:xfrm>
          <a:prstGeom prst="rect">
            <a:avLst/>
          </a:prstGeom>
        </p:spPr>
      </p:pic>
      <p:sp>
        <p:nvSpPr>
          <p:cNvPr id="2" name="Title 1">
            <a:extLst>
              <a:ext uri="{FF2B5EF4-FFF2-40B4-BE49-F238E27FC236}">
                <a16:creationId xmlns:a16="http://schemas.microsoft.com/office/drawing/2014/main" id="{9FA5CDF3-2056-8BFD-573E-231B96E9C060}"/>
              </a:ext>
            </a:extLst>
          </p:cNvPr>
          <p:cNvSpPr>
            <a:spLocks noGrp="1"/>
          </p:cNvSpPr>
          <p:nvPr>
            <p:ph type="title" idx="4294967295"/>
          </p:nvPr>
        </p:nvSpPr>
        <p:spPr>
          <a:xfrm>
            <a:off x="13503561" y="1804956"/>
            <a:ext cx="3258312" cy="902843"/>
          </a:xfrm>
          <a:prstGeom prst="rect">
            <a:avLst/>
          </a:prstGeom>
        </p:spPr>
        <p:txBody>
          <a:bodyPr/>
          <a:lstStyle/>
          <a:p>
            <a:pPr rtl="0" fontAlgn="base"/>
            <a:r>
              <a:rPr lang="en-US" sz="4400" b="0" kern="1200">
                <a:solidFill>
                  <a:srgbClr val="000000"/>
                </a:solidFill>
                <a:effectLst/>
                <a:latin typeface="Calibri" panose="020F0502020204030204" pitchFamily="34" charset="0"/>
                <a:ea typeface="+mn-ea"/>
                <a:cs typeface="Calibri" panose="020F0502020204030204" pitchFamily="34" charset="0"/>
              </a:rPr>
              <a:t>Get Moving</a:t>
            </a:r>
            <a:endParaRPr lang="en-US">
              <a:effectLst/>
            </a:endParaRPr>
          </a:p>
        </p:txBody>
      </p:sp>
      <p:sp>
        <p:nvSpPr>
          <p:cNvPr id="4" name="TextBox 3">
            <a:extLst>
              <a:ext uri="{FF2B5EF4-FFF2-40B4-BE49-F238E27FC236}">
                <a16:creationId xmlns:a16="http://schemas.microsoft.com/office/drawing/2014/main" id="{1B04535C-B9DC-4C18-BEBE-78117C0C4EEB}"/>
              </a:ext>
            </a:extLst>
          </p:cNvPr>
          <p:cNvSpPr txBox="1"/>
          <p:nvPr/>
        </p:nvSpPr>
        <p:spPr>
          <a:xfrm>
            <a:off x="13503561" y="2707799"/>
            <a:ext cx="4313720" cy="2677656"/>
          </a:xfrm>
          <a:prstGeom prst="rect">
            <a:avLst/>
          </a:prstGeom>
          <a:noFill/>
        </p:spPr>
        <p:txBody>
          <a:bodyPr wrap="square" rtlCol="0">
            <a:spAutoFit/>
          </a:bodyPr>
          <a:lstStyle/>
          <a:p>
            <a:pPr marL="457200" indent="-457200">
              <a:buClr>
                <a:srgbClr val="76BC46"/>
              </a:buClr>
              <a:buFont typeface="Wingdings" panose="05000000000000000000" pitchFamily="2" charset="2"/>
              <a:buChar char="§"/>
            </a:pPr>
            <a:r>
              <a:rPr lang="en-US" sz="2800" b="0">
                <a:latin typeface="Calibri" panose="020F0502020204030204" pitchFamily="34" charset="0"/>
                <a:cs typeface="Calibri" panose="020F0502020204030204" pitchFamily="34" charset="0"/>
              </a:rPr>
              <a:t>Improves memory and lowers risk of dementia</a:t>
            </a:r>
          </a:p>
          <a:p>
            <a:pPr marL="457200" indent="-457200">
              <a:buClr>
                <a:srgbClr val="76BC46"/>
              </a:buClr>
              <a:buFont typeface="Wingdings" panose="05000000000000000000" pitchFamily="2" charset="2"/>
              <a:buChar char="§"/>
            </a:pPr>
            <a:r>
              <a:rPr lang="en-US" sz="2800" b="0">
                <a:latin typeface="Calibri" panose="020F0502020204030204" pitchFamily="34" charset="0"/>
                <a:cs typeface="Calibri" panose="020F0502020204030204" pitchFamily="34" charset="0"/>
              </a:rPr>
              <a:t>Small changes can make a big impact</a:t>
            </a:r>
          </a:p>
          <a:p>
            <a:pPr marL="457200" indent="-457200">
              <a:buClr>
                <a:srgbClr val="76BC46"/>
              </a:buClr>
              <a:buFont typeface="Wingdings" panose="05000000000000000000" pitchFamily="2" charset="2"/>
              <a:buChar char="§"/>
            </a:pPr>
            <a:r>
              <a:rPr lang="en-US" sz="2800" b="0">
                <a:latin typeface="Calibri" panose="020F0502020204030204" pitchFamily="34" charset="0"/>
                <a:cs typeface="Calibri" panose="020F0502020204030204" pitchFamily="34" charset="0"/>
              </a:rPr>
              <a:t>Boosts brain cell communication</a:t>
            </a:r>
          </a:p>
        </p:txBody>
      </p:sp>
      <p:sp>
        <p:nvSpPr>
          <p:cNvPr id="12" name="Rectangle 11">
            <a:extLst>
              <a:ext uri="{FF2B5EF4-FFF2-40B4-BE49-F238E27FC236}">
                <a16:creationId xmlns:a16="http://schemas.microsoft.com/office/drawing/2014/main" id="{D4FB73A3-90E4-410E-F0DA-4D6514002953}"/>
              </a:ext>
            </a:extLst>
          </p:cNvPr>
          <p:cNvSpPr/>
          <p:nvPr/>
        </p:nvSpPr>
        <p:spPr>
          <a:xfrm>
            <a:off x="672442" y="1216805"/>
            <a:ext cx="10847116" cy="4290060"/>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B5DB4710-7714-D450-A6A5-900BB207ADFB}"/>
              </a:ext>
            </a:extLst>
          </p:cNvPr>
          <p:cNvSpPr/>
          <p:nvPr/>
        </p:nvSpPr>
        <p:spPr bwMode="auto">
          <a:xfrm>
            <a:off x="411817" y="885242"/>
            <a:ext cx="1087120" cy="11074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 name="Title 2">
            <a:extLst>
              <a:ext uri="{FF2B5EF4-FFF2-40B4-BE49-F238E27FC236}">
                <a16:creationId xmlns:a16="http://schemas.microsoft.com/office/drawing/2014/main" id="{88A21FCD-649E-8DDD-0440-E273B40814AD}"/>
              </a:ext>
            </a:extLst>
          </p:cNvPr>
          <p:cNvSpPr txBox="1">
            <a:spLocks/>
          </p:cNvSpPr>
          <p:nvPr/>
        </p:nvSpPr>
        <p:spPr>
          <a:xfrm>
            <a:off x="1132779" y="1674800"/>
            <a:ext cx="4295747" cy="649445"/>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r>
              <a:rPr lang="en-US" sz="3400" b="0" kern="1200">
                <a:solidFill>
                  <a:srgbClr val="000000"/>
                </a:solidFill>
                <a:latin typeface="Calibri" panose="020F0502020204030204" pitchFamily="34" charset="0"/>
                <a:ea typeface="+mn-ea"/>
                <a:cs typeface="Calibri" panose="020F0502020204030204" pitchFamily="34" charset="0"/>
              </a:rPr>
              <a:t>Get Moving</a:t>
            </a:r>
            <a:endParaRPr lang="en-US" sz="3400" kern="0"/>
          </a:p>
        </p:txBody>
      </p:sp>
      <p:sp>
        <p:nvSpPr>
          <p:cNvPr id="16" name="TextBox 15">
            <a:extLst>
              <a:ext uri="{FF2B5EF4-FFF2-40B4-BE49-F238E27FC236}">
                <a16:creationId xmlns:a16="http://schemas.microsoft.com/office/drawing/2014/main" id="{C6AE772E-DEA0-5E8A-71A5-602D2E06D44B}"/>
              </a:ext>
            </a:extLst>
          </p:cNvPr>
          <p:cNvSpPr txBox="1"/>
          <p:nvPr/>
        </p:nvSpPr>
        <p:spPr>
          <a:xfrm>
            <a:off x="1088017" y="2546965"/>
            <a:ext cx="4550783" cy="2092881"/>
          </a:xfrm>
          <a:prstGeom prst="rect">
            <a:avLst/>
          </a:prstGeom>
          <a:noFill/>
        </p:spPr>
        <p:txBody>
          <a:bodyPr wrap="square" rtlCol="0">
            <a:spAutoFit/>
          </a:bodyPr>
          <a:lstStyle/>
          <a:p>
            <a:pPr marL="274320" indent="-274320">
              <a:spcAft>
                <a:spcPts val="600"/>
              </a:spcAft>
              <a:buClr>
                <a:srgbClr val="562A77"/>
              </a:buClr>
              <a:buFont typeface="Wingdings" panose="05000000000000000000" pitchFamily="2" charset="2"/>
              <a:buChar char="§"/>
            </a:pPr>
            <a:r>
              <a:rPr lang="en-US" sz="2400" b="0">
                <a:latin typeface="Calibri" panose="020F0502020204030204" pitchFamily="34" charset="0"/>
                <a:cs typeface="Calibri" panose="020F0502020204030204" pitchFamily="34" charset="0"/>
              </a:rPr>
              <a:t>Improves memory and lowers risk of dementia</a:t>
            </a:r>
          </a:p>
          <a:p>
            <a:pPr marL="274320" indent="-274320">
              <a:spcAft>
                <a:spcPts val="600"/>
              </a:spcAft>
              <a:buClr>
                <a:srgbClr val="562A77"/>
              </a:buClr>
              <a:buFont typeface="Wingdings" panose="05000000000000000000" pitchFamily="2" charset="2"/>
              <a:buChar char="§"/>
            </a:pPr>
            <a:r>
              <a:rPr lang="en-US" sz="2400" b="0">
                <a:latin typeface="Calibri" panose="020F0502020204030204" pitchFamily="34" charset="0"/>
                <a:cs typeface="Calibri" panose="020F0502020204030204" pitchFamily="34" charset="0"/>
              </a:rPr>
              <a:t>Small changes can make a big impact</a:t>
            </a:r>
          </a:p>
          <a:p>
            <a:pPr marL="274320" indent="-274320">
              <a:spcAft>
                <a:spcPts val="600"/>
              </a:spcAft>
              <a:buClr>
                <a:srgbClr val="562A77"/>
              </a:buClr>
              <a:buFont typeface="Wingdings" panose="05000000000000000000" pitchFamily="2" charset="2"/>
              <a:buChar char="§"/>
            </a:pPr>
            <a:r>
              <a:rPr lang="en-US" sz="2400" b="0">
                <a:latin typeface="Calibri" panose="020F0502020204030204" pitchFamily="34" charset="0"/>
                <a:cs typeface="Calibri" panose="020F0502020204030204" pitchFamily="34" charset="0"/>
              </a:rPr>
              <a:t>Boosts brain cell communication</a:t>
            </a:r>
          </a:p>
        </p:txBody>
      </p:sp>
      <p:sp>
        <p:nvSpPr>
          <p:cNvPr id="6" name="Slide Number Placeholder 5">
            <a:extLst>
              <a:ext uri="{FF2B5EF4-FFF2-40B4-BE49-F238E27FC236}">
                <a16:creationId xmlns:a16="http://schemas.microsoft.com/office/drawing/2014/main" id="{72E46538-BCBE-C971-CBBC-368B3727B601}"/>
              </a:ext>
            </a:extLst>
          </p:cNvPr>
          <p:cNvSpPr>
            <a:spLocks noGrp="1"/>
          </p:cNvSpPr>
          <p:nvPr>
            <p:ph type="sldNum" sz="quarter" idx="4"/>
          </p:nvPr>
        </p:nvSpPr>
        <p:spPr/>
        <p:txBody>
          <a:bodyPr/>
          <a:lstStyle/>
          <a:p>
            <a:pPr>
              <a:defRPr/>
            </a:pPr>
            <a:fld id="{098F27AE-F8A1-453E-8C2F-3FD5FC6AA2AE}" type="slidenum">
              <a:rPr lang="en-US" smtClean="0"/>
              <a:pPr>
                <a:defRPr/>
              </a:pPr>
              <a:t>25</a:t>
            </a:fld>
            <a:endParaRPr lang="en-US"/>
          </a:p>
        </p:txBody>
      </p:sp>
      <p:pic>
        <p:nvPicPr>
          <p:cNvPr id="5" name="Picture 4">
            <a:extLst>
              <a:ext uri="{FF2B5EF4-FFF2-40B4-BE49-F238E27FC236}">
                <a16:creationId xmlns:a16="http://schemas.microsoft.com/office/drawing/2014/main" id="{065D56F3-75B9-C1A7-1D41-ED5219088D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7489"/>
          <a:stretch/>
        </p:blipFill>
        <p:spPr>
          <a:xfrm flipH="1">
            <a:off x="581357" y="1202633"/>
            <a:ext cx="817858" cy="740468"/>
          </a:xfrm>
          <a:prstGeom prst="rect">
            <a:avLst/>
          </a:prstGeom>
        </p:spPr>
      </p:pic>
    </p:spTree>
    <p:extLst>
      <p:ext uri="{BB962C8B-B14F-4D97-AF65-F5344CB8AC3E}">
        <p14:creationId xmlns:p14="http://schemas.microsoft.com/office/powerpoint/2010/main" val="269077230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erial view of a parking lot with many cars&#10;&#10;Description automatically generated">
            <a:extLst>
              <a:ext uri="{FF2B5EF4-FFF2-40B4-BE49-F238E27FC236}">
                <a16:creationId xmlns:a16="http://schemas.microsoft.com/office/drawing/2014/main" id="{2EE1AD0F-F214-2B0C-DE55-3BE44405BF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23" t="3668" r="5402" b="16094"/>
          <a:stretch/>
        </p:blipFill>
        <p:spPr>
          <a:xfrm>
            <a:off x="7897203" y="927999"/>
            <a:ext cx="3086143" cy="2024413"/>
          </a:xfrm>
          <a:prstGeom prst="rect">
            <a:avLst/>
          </a:prstGeom>
        </p:spPr>
      </p:pic>
      <p:sp>
        <p:nvSpPr>
          <p:cNvPr id="2" name="Title 1">
            <a:extLst>
              <a:ext uri="{FF2B5EF4-FFF2-40B4-BE49-F238E27FC236}">
                <a16:creationId xmlns:a16="http://schemas.microsoft.com/office/drawing/2014/main" id="{DD1723B7-ECD8-480B-7736-3CC8F99EF1A6}"/>
              </a:ext>
            </a:extLst>
          </p:cNvPr>
          <p:cNvSpPr>
            <a:spLocks noGrp="1"/>
          </p:cNvSpPr>
          <p:nvPr>
            <p:ph type="title" idx="4294967295"/>
          </p:nvPr>
        </p:nvSpPr>
        <p:spPr>
          <a:xfrm>
            <a:off x="1100138" y="2181783"/>
            <a:ext cx="2519362" cy="3414395"/>
          </a:xfrm>
          <a:prstGeom prst="rect">
            <a:avLst/>
          </a:prstGeom>
        </p:spPr>
        <p:txBody>
          <a:bodyPr/>
          <a:lstStyle/>
          <a:p>
            <a:pPr rtl="0" fontAlgn="base"/>
            <a:r>
              <a:rPr lang="en-US" sz="3400" b="0" i="0" kern="1200">
                <a:solidFill>
                  <a:srgbClr val="000000"/>
                </a:solidFill>
                <a:effectLst/>
                <a:latin typeface="Calibri" panose="020F0502020204030204" pitchFamily="34" charset="0"/>
                <a:ea typeface="+mn-ea"/>
                <a:cs typeface="Calibri" panose="020F0502020204030204" pitchFamily="34" charset="0"/>
              </a:rPr>
              <a:t>Make Exercise a Habit With CARS</a:t>
            </a:r>
            <a:endParaRPr lang="en-US" sz="3400">
              <a:effectLst/>
            </a:endParaRPr>
          </a:p>
        </p:txBody>
      </p:sp>
      <p:sp>
        <p:nvSpPr>
          <p:cNvPr id="10" name="TextBox 9">
            <a:extLst>
              <a:ext uri="{FF2B5EF4-FFF2-40B4-BE49-F238E27FC236}">
                <a16:creationId xmlns:a16="http://schemas.microsoft.com/office/drawing/2014/main" id="{F85A0AF6-7490-49E4-9C01-A4753BD403EA}"/>
              </a:ext>
            </a:extLst>
          </p:cNvPr>
          <p:cNvSpPr txBox="1"/>
          <p:nvPr/>
        </p:nvSpPr>
        <p:spPr>
          <a:xfrm>
            <a:off x="4379252" y="2970265"/>
            <a:ext cx="3305673" cy="340417"/>
          </a:xfrm>
          <a:prstGeom prst="rect">
            <a:avLst/>
          </a:prstGeom>
          <a:noFill/>
        </p:spPr>
        <p:txBody>
          <a:bodyPr wrap="square">
            <a:spAutoFit/>
          </a:bodyPr>
          <a:lstStyle/>
          <a:p>
            <a:pPr algn="ctr"/>
            <a:r>
              <a:rPr lang="en-US">
                <a:latin typeface="Calibri" panose="020F0502020204030204" pitchFamily="34" charset="0"/>
                <a:ea typeface="Batang" panose="02030600000101010101" pitchFamily="18" charset="-127"/>
                <a:cs typeface="Calibri" panose="020F0502020204030204" pitchFamily="34" charset="0"/>
              </a:rPr>
              <a:t>C</a:t>
            </a:r>
            <a:r>
              <a:rPr lang="en-US" b="0">
                <a:latin typeface="Calibri" panose="020F0502020204030204" pitchFamily="34" charset="0"/>
                <a:ea typeface="Batang" panose="02030600000101010101" pitchFamily="18" charset="-127"/>
                <a:cs typeface="Calibri" panose="020F0502020204030204" pitchFamily="34" charset="0"/>
              </a:rPr>
              <a:t>ue: Setup visual reminders </a:t>
            </a:r>
            <a:endParaRPr lang="en-US" b="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2924758-A9F1-4F10-A050-39D811F815D2}"/>
              </a:ext>
            </a:extLst>
          </p:cNvPr>
          <p:cNvSpPr txBox="1"/>
          <p:nvPr/>
        </p:nvSpPr>
        <p:spPr>
          <a:xfrm>
            <a:off x="7786189" y="2970265"/>
            <a:ext cx="3305673" cy="340417"/>
          </a:xfrm>
          <a:prstGeom prst="rect">
            <a:avLst/>
          </a:prstGeom>
          <a:noFill/>
        </p:spPr>
        <p:txBody>
          <a:bodyPr wrap="square">
            <a:spAutoFit/>
          </a:bodyPr>
          <a:lstStyle/>
          <a:p>
            <a:pPr algn="ctr"/>
            <a:r>
              <a:rPr lang="en-US">
                <a:latin typeface="Calibri" panose="020F0502020204030204" pitchFamily="34" charset="0"/>
                <a:ea typeface="Batang" panose="02030600000101010101" pitchFamily="18" charset="-127"/>
                <a:cs typeface="Calibri" panose="020F0502020204030204" pitchFamily="34" charset="0"/>
              </a:rPr>
              <a:t>A</a:t>
            </a:r>
            <a:r>
              <a:rPr lang="en-US" b="0">
                <a:latin typeface="Calibri" panose="020F0502020204030204" pitchFamily="34" charset="0"/>
                <a:ea typeface="Batang" panose="02030600000101010101" pitchFamily="18" charset="-127"/>
                <a:cs typeface="Calibri" panose="020F0502020204030204" pitchFamily="34" charset="0"/>
              </a:rPr>
              <a:t>ction: e.g., Park farther away</a:t>
            </a:r>
            <a:endParaRPr lang="en-US" b="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AEECA91-2069-4098-8749-4CC706F0ADC4}"/>
              </a:ext>
            </a:extLst>
          </p:cNvPr>
          <p:cNvSpPr txBox="1"/>
          <p:nvPr/>
        </p:nvSpPr>
        <p:spPr>
          <a:xfrm>
            <a:off x="4379252" y="5612157"/>
            <a:ext cx="3305673" cy="340417"/>
          </a:xfrm>
          <a:prstGeom prst="rect">
            <a:avLst/>
          </a:prstGeom>
          <a:noFill/>
        </p:spPr>
        <p:txBody>
          <a:bodyPr wrap="square">
            <a:spAutoFit/>
          </a:bodyPr>
          <a:lstStyle/>
          <a:p>
            <a:pPr algn="ctr"/>
            <a:r>
              <a:rPr lang="en-US">
                <a:latin typeface="Calibri" panose="020F0502020204030204" pitchFamily="34" charset="0"/>
                <a:ea typeface="Batang" panose="02030600000101010101" pitchFamily="18" charset="-127"/>
                <a:cs typeface="Calibri" panose="020F0502020204030204" pitchFamily="34" charset="0"/>
              </a:rPr>
              <a:t>R</a:t>
            </a:r>
            <a:r>
              <a:rPr lang="en-US" b="0">
                <a:latin typeface="Calibri" panose="020F0502020204030204" pitchFamily="34" charset="0"/>
                <a:ea typeface="Batang" panose="02030600000101010101" pitchFamily="18" charset="-127"/>
                <a:cs typeface="Calibri" panose="020F0502020204030204" pitchFamily="34" charset="0"/>
              </a:rPr>
              <a:t>eward: Do something you enjoy</a:t>
            </a:r>
            <a:endParaRPr lang="en-US" b="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FAB69E85-AEB8-4F43-ACF9-88F74E972242}"/>
              </a:ext>
            </a:extLst>
          </p:cNvPr>
          <p:cNvSpPr txBox="1"/>
          <p:nvPr/>
        </p:nvSpPr>
        <p:spPr>
          <a:xfrm>
            <a:off x="7766708" y="5612157"/>
            <a:ext cx="3305673" cy="340417"/>
          </a:xfrm>
          <a:prstGeom prst="rect">
            <a:avLst/>
          </a:prstGeom>
          <a:noFill/>
        </p:spPr>
        <p:txBody>
          <a:bodyPr wrap="square">
            <a:spAutoFit/>
          </a:bodyPr>
          <a:lstStyle/>
          <a:p>
            <a:pPr algn="ctr"/>
            <a:r>
              <a:rPr lang="en-US">
                <a:latin typeface="Calibri" panose="020F0502020204030204" pitchFamily="34" charset="0"/>
                <a:ea typeface="Batang" panose="02030600000101010101" pitchFamily="18" charset="-127"/>
                <a:cs typeface="Calibri" panose="020F0502020204030204" pitchFamily="34" charset="0"/>
              </a:rPr>
              <a:t>S</a:t>
            </a:r>
            <a:r>
              <a:rPr lang="en-US" b="0">
                <a:latin typeface="Calibri" panose="020F0502020204030204" pitchFamily="34" charset="0"/>
                <a:ea typeface="Batang" panose="02030600000101010101" pitchFamily="18" charset="-127"/>
                <a:cs typeface="Calibri" panose="020F0502020204030204" pitchFamily="34" charset="0"/>
              </a:rPr>
              <a:t>upport: Find a workout buddy</a:t>
            </a:r>
            <a:endParaRPr lang="en-US" b="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E22D55D-0447-49FE-9FF1-9B7388817864}"/>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9078" t="23947" r="4806" b="-64"/>
          <a:stretch/>
        </p:blipFill>
        <p:spPr>
          <a:xfrm>
            <a:off x="4530860" y="905426"/>
            <a:ext cx="3086142" cy="2055408"/>
          </a:xfrm>
          <a:prstGeom prst="rect">
            <a:avLst/>
          </a:prstGeom>
        </p:spPr>
      </p:pic>
      <p:pic>
        <p:nvPicPr>
          <p:cNvPr id="17" name="Picture 16">
            <a:extLst>
              <a:ext uri="{FF2B5EF4-FFF2-40B4-BE49-F238E27FC236}">
                <a16:creationId xmlns:a16="http://schemas.microsoft.com/office/drawing/2014/main" id="{1E9DCB1E-F69C-40DE-A182-2F5A4043129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0859" y="3514514"/>
            <a:ext cx="3086142" cy="2079791"/>
          </a:xfrm>
          <a:prstGeom prst="rect">
            <a:avLst/>
          </a:prstGeom>
        </p:spPr>
      </p:pic>
      <p:pic>
        <p:nvPicPr>
          <p:cNvPr id="23" name="Picture 22">
            <a:extLst>
              <a:ext uri="{FF2B5EF4-FFF2-40B4-BE49-F238E27FC236}">
                <a16:creationId xmlns:a16="http://schemas.microsoft.com/office/drawing/2014/main" id="{DD461BD9-0788-4AB4-9303-4CDA6FF52A4A}"/>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6901" r="10589"/>
          <a:stretch/>
        </p:blipFill>
        <p:spPr>
          <a:xfrm>
            <a:off x="7931995" y="3514514"/>
            <a:ext cx="3051351" cy="2079790"/>
          </a:xfrm>
          <a:prstGeom prst="rect">
            <a:avLst/>
          </a:prstGeom>
        </p:spPr>
      </p:pic>
      <p:sp>
        <p:nvSpPr>
          <p:cNvPr id="6" name="Slide Number Placeholder 5">
            <a:extLst>
              <a:ext uri="{FF2B5EF4-FFF2-40B4-BE49-F238E27FC236}">
                <a16:creationId xmlns:a16="http://schemas.microsoft.com/office/drawing/2014/main" id="{B3D8A939-03C6-AE6C-1EDC-B89B8FF366C0}"/>
              </a:ext>
            </a:extLst>
          </p:cNvPr>
          <p:cNvSpPr>
            <a:spLocks noGrp="1"/>
          </p:cNvSpPr>
          <p:nvPr>
            <p:ph type="sldNum" sz="quarter" idx="4"/>
          </p:nvPr>
        </p:nvSpPr>
        <p:spPr>
          <a:xfrm>
            <a:off x="9178258" y="6264674"/>
            <a:ext cx="2844800" cy="581751"/>
          </a:xfrm>
        </p:spPr>
        <p:txBody>
          <a:bodyPr/>
          <a:lstStyle/>
          <a:p>
            <a:pPr>
              <a:defRPr/>
            </a:pPr>
            <a:fld id="{098F27AE-F8A1-453E-8C2F-3FD5FC6AA2AE}" type="slidenum">
              <a:rPr lang="en-US" smtClean="0"/>
              <a:pPr>
                <a:defRPr/>
              </a:pPr>
              <a:t>26</a:t>
            </a:fld>
            <a:endParaRPr lang="en-US"/>
          </a:p>
        </p:txBody>
      </p:sp>
    </p:spTree>
    <p:extLst>
      <p:ext uri="{BB962C8B-B14F-4D97-AF65-F5344CB8AC3E}">
        <p14:creationId xmlns:p14="http://schemas.microsoft.com/office/powerpoint/2010/main" val="286944086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920124-B3B0-B67B-E21F-C2E337C66FDF}"/>
              </a:ext>
            </a:extLst>
          </p:cNvPr>
          <p:cNvPicPr>
            <a:picLocks noChangeAspect="1"/>
          </p:cNvPicPr>
          <p:nvPr/>
        </p:nvPicPr>
        <p:blipFill>
          <a:blip r:embed="rId3"/>
          <a:stretch>
            <a:fillRect/>
          </a:stretch>
        </p:blipFill>
        <p:spPr>
          <a:xfrm>
            <a:off x="6087888" y="533400"/>
            <a:ext cx="6118860" cy="5715000"/>
          </a:xfrm>
          <a:prstGeom prst="rect">
            <a:avLst/>
          </a:prstGeom>
        </p:spPr>
      </p:pic>
      <p:sp>
        <p:nvSpPr>
          <p:cNvPr id="7" name="Rectangle 6">
            <a:extLst>
              <a:ext uri="{FF2B5EF4-FFF2-40B4-BE49-F238E27FC236}">
                <a16:creationId xmlns:a16="http://schemas.microsoft.com/office/drawing/2014/main" id="{6A2387D1-CD1C-7350-8621-18A86B9D3399}"/>
              </a:ext>
            </a:extLst>
          </p:cNvPr>
          <p:cNvSpPr/>
          <p:nvPr/>
        </p:nvSpPr>
        <p:spPr>
          <a:xfrm>
            <a:off x="672442" y="1225638"/>
            <a:ext cx="10847116" cy="4290060"/>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9B10C255-C3BB-60A9-AAAA-DC399BE2EBC9}"/>
              </a:ext>
            </a:extLst>
          </p:cNvPr>
          <p:cNvSpPr/>
          <p:nvPr/>
        </p:nvSpPr>
        <p:spPr bwMode="auto">
          <a:xfrm>
            <a:off x="411817" y="894075"/>
            <a:ext cx="1087120" cy="11074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 name="Title 2">
            <a:extLst>
              <a:ext uri="{FF2B5EF4-FFF2-40B4-BE49-F238E27FC236}">
                <a16:creationId xmlns:a16="http://schemas.microsoft.com/office/drawing/2014/main" id="{F6242EC8-E858-CAF6-CD45-CCC9C27F6470}"/>
              </a:ext>
            </a:extLst>
          </p:cNvPr>
          <p:cNvSpPr>
            <a:spLocks noGrp="1"/>
          </p:cNvSpPr>
          <p:nvPr>
            <p:ph type="title" idx="4294967295"/>
          </p:nvPr>
        </p:nvSpPr>
        <p:spPr>
          <a:xfrm>
            <a:off x="1132779" y="1683633"/>
            <a:ext cx="4295747" cy="1427099"/>
          </a:xfrm>
          <a:prstGeom prst="rect">
            <a:avLst/>
          </a:prstGeom>
        </p:spPr>
        <p:txBody>
          <a:bodyPr/>
          <a:lstStyle/>
          <a:p>
            <a:pPr rtl="0" fontAlgn="base"/>
            <a:r>
              <a:rPr lang="en-US" sz="3400" b="0" kern="1200">
                <a:solidFill>
                  <a:srgbClr val="000000"/>
                </a:solidFill>
                <a:effectLst/>
                <a:latin typeface="Calibri" panose="020F0502020204030204" pitchFamily="34" charset="0"/>
                <a:ea typeface="+mn-ea"/>
                <a:cs typeface="Calibri" panose="020F0502020204030204" pitchFamily="34" charset="0"/>
              </a:rPr>
              <a:t>Cross Training </a:t>
            </a:r>
            <a:br>
              <a:rPr lang="en-US" sz="3400" b="0" kern="1200">
                <a:solidFill>
                  <a:srgbClr val="000000"/>
                </a:solidFill>
                <a:effectLst/>
                <a:latin typeface="Calibri" panose="020F0502020204030204" pitchFamily="34" charset="0"/>
                <a:ea typeface="+mn-ea"/>
                <a:cs typeface="Calibri" panose="020F0502020204030204" pitchFamily="34" charset="0"/>
              </a:rPr>
            </a:br>
            <a:r>
              <a:rPr lang="en-US" sz="3400" b="0" kern="1200">
                <a:solidFill>
                  <a:srgbClr val="000000"/>
                </a:solidFill>
                <a:effectLst/>
                <a:latin typeface="Calibri" panose="020F0502020204030204" pitchFamily="34" charset="0"/>
                <a:ea typeface="+mn-ea"/>
                <a:cs typeface="Calibri" panose="020F0502020204030204" pitchFamily="34" charset="0"/>
              </a:rPr>
              <a:t>Your Brain</a:t>
            </a:r>
            <a:endParaRPr lang="en-US" sz="3400">
              <a:effectLst/>
            </a:endParaRPr>
          </a:p>
        </p:txBody>
      </p:sp>
      <p:sp>
        <p:nvSpPr>
          <p:cNvPr id="16" name="TextBox 15">
            <a:extLst>
              <a:ext uri="{FF2B5EF4-FFF2-40B4-BE49-F238E27FC236}">
                <a16:creationId xmlns:a16="http://schemas.microsoft.com/office/drawing/2014/main" id="{F7B38573-56C4-4200-8831-0BEF63A5859C}"/>
              </a:ext>
            </a:extLst>
          </p:cNvPr>
          <p:cNvSpPr txBox="1"/>
          <p:nvPr/>
        </p:nvSpPr>
        <p:spPr>
          <a:xfrm>
            <a:off x="1088017" y="3032048"/>
            <a:ext cx="4733346" cy="1877437"/>
          </a:xfrm>
          <a:prstGeom prst="rect">
            <a:avLst/>
          </a:prstGeom>
          <a:noFill/>
        </p:spPr>
        <p:txBody>
          <a:bodyPr wrap="square" rtlCol="0">
            <a:spAutoFit/>
          </a:bodyPr>
          <a:lstStyle/>
          <a:p>
            <a:pPr marL="274320" indent="-274320">
              <a:spcAft>
                <a:spcPts val="1200"/>
              </a:spcAft>
              <a:buClr>
                <a:srgbClr val="562A77"/>
              </a:buClr>
              <a:buFont typeface="Wingdings" panose="05000000000000000000" pitchFamily="2" charset="2"/>
              <a:buChar char="§"/>
            </a:pPr>
            <a:r>
              <a:rPr lang="en-US" sz="2400" b="0">
                <a:latin typeface="Calibri" panose="020F0502020204030204" pitchFamily="34" charset="0"/>
                <a:cs typeface="Calibri" panose="020F0502020204030204" pitchFamily="34" charset="0"/>
              </a:rPr>
              <a:t>Norepinephrine takes out the trash</a:t>
            </a:r>
          </a:p>
          <a:p>
            <a:pPr marL="274320" indent="-274320">
              <a:spcAft>
                <a:spcPts val="1200"/>
              </a:spcAft>
              <a:buClr>
                <a:srgbClr val="562A77"/>
              </a:buClr>
              <a:buFont typeface="Wingdings" panose="05000000000000000000" pitchFamily="2" charset="2"/>
              <a:buChar char="§"/>
            </a:pPr>
            <a:r>
              <a:rPr lang="en-US" sz="2400" b="0">
                <a:latin typeface="Calibri" panose="020F0502020204030204" pitchFamily="34" charset="0"/>
                <a:cs typeface="Calibri" panose="020F0502020204030204" pitchFamily="34" charset="0"/>
              </a:rPr>
              <a:t>Myelination speeds up processing</a:t>
            </a:r>
          </a:p>
          <a:p>
            <a:pPr marL="274320" indent="-274320">
              <a:spcAft>
                <a:spcPts val="1200"/>
              </a:spcAft>
              <a:buClr>
                <a:srgbClr val="562A77"/>
              </a:buClr>
              <a:buFont typeface="Wingdings" panose="05000000000000000000" pitchFamily="2" charset="2"/>
              <a:buChar char="§"/>
            </a:pPr>
            <a:r>
              <a:rPr lang="en-US" sz="2400" b="0">
                <a:latin typeface="Calibri" panose="020F0502020204030204" pitchFamily="34" charset="0"/>
                <a:cs typeface="Calibri" panose="020F0502020204030204" pitchFamily="34" charset="0"/>
              </a:rPr>
              <a:t>Embrace that feeling of frustration</a:t>
            </a:r>
          </a:p>
        </p:txBody>
      </p:sp>
      <p:sp>
        <p:nvSpPr>
          <p:cNvPr id="6" name="Slide Number Placeholder 5">
            <a:extLst>
              <a:ext uri="{FF2B5EF4-FFF2-40B4-BE49-F238E27FC236}">
                <a16:creationId xmlns:a16="http://schemas.microsoft.com/office/drawing/2014/main" id="{4C6B91AA-1D7A-2D8B-02F2-071D5B8997D4}"/>
              </a:ext>
            </a:extLst>
          </p:cNvPr>
          <p:cNvSpPr>
            <a:spLocks noGrp="1"/>
          </p:cNvSpPr>
          <p:nvPr>
            <p:ph type="sldNum" sz="quarter" idx="4"/>
          </p:nvPr>
        </p:nvSpPr>
        <p:spPr/>
        <p:txBody>
          <a:bodyPr/>
          <a:lstStyle/>
          <a:p>
            <a:pPr>
              <a:defRPr/>
            </a:pPr>
            <a:fld id="{098F27AE-F8A1-453E-8C2F-3FD5FC6AA2AE}" type="slidenum">
              <a:rPr lang="en-US" smtClean="0"/>
              <a:pPr>
                <a:defRPr/>
              </a:pPr>
              <a:t>27</a:t>
            </a:fld>
            <a:endParaRPr lang="en-US"/>
          </a:p>
        </p:txBody>
      </p:sp>
      <p:pic>
        <p:nvPicPr>
          <p:cNvPr id="4" name="Picture 3">
            <a:extLst>
              <a:ext uri="{FF2B5EF4-FFF2-40B4-BE49-F238E27FC236}">
                <a16:creationId xmlns:a16="http://schemas.microsoft.com/office/drawing/2014/main" id="{43515A39-ED37-AF14-46DA-1775885CEC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7489"/>
          <a:stretch/>
        </p:blipFill>
        <p:spPr>
          <a:xfrm flipH="1">
            <a:off x="581357" y="1202633"/>
            <a:ext cx="817858" cy="740468"/>
          </a:xfrm>
          <a:prstGeom prst="rect">
            <a:avLst/>
          </a:prstGeom>
        </p:spPr>
      </p:pic>
    </p:spTree>
    <p:extLst>
      <p:ext uri="{BB962C8B-B14F-4D97-AF65-F5344CB8AC3E}">
        <p14:creationId xmlns:p14="http://schemas.microsoft.com/office/powerpoint/2010/main" val="248391987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E1C3-147F-3C46-63F1-A334265D3312}"/>
              </a:ext>
            </a:extLst>
          </p:cNvPr>
          <p:cNvSpPr>
            <a:spLocks noGrp="1"/>
          </p:cNvSpPr>
          <p:nvPr>
            <p:ph type="title" idx="4294967295"/>
          </p:nvPr>
        </p:nvSpPr>
        <p:spPr>
          <a:xfrm>
            <a:off x="6809521" y="930478"/>
            <a:ext cx="5473158" cy="945289"/>
          </a:xfrm>
          <a:prstGeom prst="rect">
            <a:avLst/>
          </a:prstGeom>
        </p:spPr>
        <p:txBody>
          <a:bodyPr/>
          <a:lstStyle/>
          <a:p>
            <a:pPr rtl="0" fontAlgn="base"/>
            <a:r>
              <a:rPr lang="en-US" sz="3400" b="0" kern="1200">
                <a:solidFill>
                  <a:srgbClr val="000000"/>
                </a:solidFill>
                <a:effectLst/>
                <a:latin typeface="Calibri" panose="020F0502020204030204" pitchFamily="34" charset="0"/>
                <a:ea typeface="+mn-ea"/>
                <a:cs typeface="Calibri" panose="020F0502020204030204" pitchFamily="34" charset="0"/>
              </a:rPr>
              <a:t>Learn Something New</a:t>
            </a:r>
            <a:endParaRPr lang="en-US" sz="3400">
              <a:effectLst/>
            </a:endParaRPr>
          </a:p>
        </p:txBody>
      </p:sp>
      <p:sp>
        <p:nvSpPr>
          <p:cNvPr id="17" name="TextBox 16">
            <a:extLst>
              <a:ext uri="{FF2B5EF4-FFF2-40B4-BE49-F238E27FC236}">
                <a16:creationId xmlns:a16="http://schemas.microsoft.com/office/drawing/2014/main" id="{D54AC490-07D7-4D36-AE4C-6F4F914E5D30}"/>
              </a:ext>
            </a:extLst>
          </p:cNvPr>
          <p:cNvSpPr txBox="1"/>
          <p:nvPr/>
        </p:nvSpPr>
        <p:spPr>
          <a:xfrm>
            <a:off x="6904925" y="1802573"/>
            <a:ext cx="4657422" cy="4247317"/>
          </a:xfrm>
          <a:prstGeom prst="rect">
            <a:avLst/>
          </a:prstGeom>
          <a:noFill/>
        </p:spPr>
        <p:txBody>
          <a:bodyPr wrap="square">
            <a:spAutoFit/>
          </a:bodyPr>
          <a:lstStyle/>
          <a:p>
            <a:pPr>
              <a:spcBef>
                <a:spcPts val="0"/>
              </a:spcBef>
              <a:spcAft>
                <a:spcPts val="2400"/>
              </a:spcAft>
            </a:pPr>
            <a:r>
              <a:rPr lang="en-US" sz="2400" b="1">
                <a:solidFill>
                  <a:srgbClr val="0E101A"/>
                </a:solidFill>
                <a:latin typeface="Calibri" panose="020F0502020204030204" pitchFamily="34" charset="0"/>
                <a:ea typeface="Times New Roman" panose="02020603050405020304" pitchFamily="18" charset="0"/>
                <a:cs typeface="Calibri" panose="020F0502020204030204" pitchFamily="34" charset="0"/>
              </a:rPr>
              <a:t>Mix it up</a:t>
            </a:r>
            <a:endParaRPr lang="en-US" sz="2400">
              <a:solidFill>
                <a:srgbClr val="0E101A"/>
              </a:solidFill>
              <a:latin typeface="Calibri" panose="020F0502020204030204" pitchFamily="34" charset="0"/>
              <a:ea typeface="Times New Roman" panose="02020603050405020304" pitchFamily="18" charset="0"/>
              <a:cs typeface="Calibri" panose="020F0502020204030204" pitchFamily="34" charset="0"/>
            </a:endParaRPr>
          </a:p>
          <a:p>
            <a:pPr marL="822960" indent="-822960">
              <a:spcBef>
                <a:spcPts val="0"/>
              </a:spcBef>
              <a:spcAft>
                <a:spcPts val="3000"/>
              </a:spcAft>
              <a:buClr>
                <a:schemeClr val="bg1"/>
              </a:buClr>
              <a:buFont typeface="Wingdings" panose="05000000000000000000" pitchFamily="2" charset="2"/>
              <a:buChar char="§"/>
            </a:pPr>
            <a:r>
              <a:rPr lang="en-US" b="0">
                <a:latin typeface="Calibri" panose="020F0502020204030204" pitchFamily="34" charset="0"/>
                <a:cs typeface="Calibri" panose="020F0502020204030204" pitchFamily="34" charset="0"/>
              </a:rPr>
              <a:t>Try different physical activities</a:t>
            </a:r>
          </a:p>
          <a:p>
            <a:pPr marL="822960" indent="-822960">
              <a:spcBef>
                <a:spcPts val="0"/>
              </a:spcBef>
              <a:spcAft>
                <a:spcPts val="3000"/>
              </a:spcAft>
              <a:buClr>
                <a:schemeClr val="bg1"/>
              </a:buClr>
              <a:buFont typeface="Wingdings" panose="05000000000000000000" pitchFamily="2" charset="2"/>
              <a:buChar char="§"/>
            </a:pPr>
            <a:r>
              <a:rPr lang="en-US" b="0">
                <a:latin typeface="Calibri" panose="020F0502020204030204" pitchFamily="34" charset="0"/>
                <a:cs typeface="Calibri" panose="020F0502020204030204" pitchFamily="34" charset="0"/>
              </a:rPr>
              <a:t>L</a:t>
            </a:r>
            <a:r>
              <a:rPr lang="en-US" sz="1800" b="0">
                <a:latin typeface="Calibri" panose="020F0502020204030204" pitchFamily="34" charset="0"/>
                <a:cs typeface="Calibri" panose="020F0502020204030204" pitchFamily="34" charset="0"/>
              </a:rPr>
              <a:t>earn a new song to sing or play </a:t>
            </a:r>
          </a:p>
          <a:p>
            <a:pPr marL="822960" indent="-822960">
              <a:spcBef>
                <a:spcPts val="0"/>
              </a:spcBef>
              <a:spcAft>
                <a:spcPts val="3000"/>
              </a:spcAft>
              <a:buClr>
                <a:schemeClr val="bg1"/>
              </a:buClr>
              <a:buFont typeface="Wingdings" panose="05000000000000000000" pitchFamily="2" charset="2"/>
              <a:buChar char="§"/>
            </a:pPr>
            <a:r>
              <a:rPr lang="en-US" sz="1800" b="0">
                <a:latin typeface="Calibri" panose="020F0502020204030204" pitchFamily="34" charset="0"/>
                <a:cs typeface="Calibri" panose="020F0502020204030204" pitchFamily="34" charset="0"/>
              </a:rPr>
              <a:t>Try your hand at a new language </a:t>
            </a:r>
          </a:p>
          <a:p>
            <a:pPr marL="822960" indent="-822960">
              <a:spcBef>
                <a:spcPts val="0"/>
              </a:spcBef>
              <a:spcAft>
                <a:spcPts val="3000"/>
              </a:spcAft>
              <a:buClr>
                <a:schemeClr val="bg1"/>
              </a:buClr>
              <a:buFont typeface="Wingdings" panose="05000000000000000000" pitchFamily="2" charset="2"/>
              <a:buChar char="§"/>
            </a:pPr>
            <a:r>
              <a:rPr lang="en-US" b="0">
                <a:latin typeface="Calibri" panose="020F0502020204030204" pitchFamily="34" charset="0"/>
                <a:cs typeface="Calibri" panose="020F0502020204030204" pitchFamily="34" charset="0"/>
              </a:rPr>
              <a:t>R</a:t>
            </a:r>
            <a:r>
              <a:rPr lang="en-US" sz="1800" b="0">
                <a:latin typeface="Calibri" panose="020F0502020204030204" pitchFamily="34" charset="0"/>
                <a:cs typeface="Calibri" panose="020F0502020204030204" pitchFamily="34" charset="0"/>
              </a:rPr>
              <a:t>ead a book on a subject you’re not familiar with</a:t>
            </a:r>
          </a:p>
          <a:p>
            <a:pPr marL="822960" indent="-822960">
              <a:spcBef>
                <a:spcPts val="0"/>
              </a:spcBef>
              <a:spcAft>
                <a:spcPts val="3000"/>
              </a:spcAft>
              <a:buClr>
                <a:schemeClr val="bg1"/>
              </a:buClr>
              <a:buFont typeface="Wingdings" panose="05000000000000000000" pitchFamily="2" charset="2"/>
              <a:buChar char="§"/>
            </a:pPr>
            <a:r>
              <a:rPr lang="en-US" b="0">
                <a:latin typeface="Calibri" panose="020F0502020204030204" pitchFamily="34" charset="0"/>
                <a:cs typeface="Calibri" panose="020F0502020204030204" pitchFamily="34" charset="0"/>
              </a:rPr>
              <a:t>Socialize with friends and meet new people</a:t>
            </a:r>
          </a:p>
        </p:txBody>
      </p:sp>
      <p:pic>
        <p:nvPicPr>
          <p:cNvPr id="20" name="Picture 19">
            <a:extLst>
              <a:ext uri="{FF2B5EF4-FFF2-40B4-BE49-F238E27FC236}">
                <a16:creationId xmlns:a16="http://schemas.microsoft.com/office/drawing/2014/main" id="{61EF5924-E36C-4518-B11D-39337A9F751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24139" y="2859714"/>
            <a:ext cx="2643041" cy="2622064"/>
          </a:xfrm>
          <a:prstGeom prst="rect">
            <a:avLst/>
          </a:prstGeom>
        </p:spPr>
      </p:pic>
      <p:pic>
        <p:nvPicPr>
          <p:cNvPr id="18" name="Picture 17">
            <a:extLst>
              <a:ext uri="{FF2B5EF4-FFF2-40B4-BE49-F238E27FC236}">
                <a16:creationId xmlns:a16="http://schemas.microsoft.com/office/drawing/2014/main" id="{24866EC6-F906-D47F-1CD2-9C586B4A7C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797" t="-7696" r="-737" b="-17220"/>
          <a:stretch/>
        </p:blipFill>
        <p:spPr>
          <a:xfrm>
            <a:off x="6952761" y="4534496"/>
            <a:ext cx="679705" cy="544533"/>
          </a:xfrm>
          <a:prstGeom prst="rect">
            <a:avLst/>
          </a:prstGeom>
        </p:spPr>
      </p:pic>
      <p:pic>
        <p:nvPicPr>
          <p:cNvPr id="22" name="Picture 21">
            <a:extLst>
              <a:ext uri="{FF2B5EF4-FFF2-40B4-BE49-F238E27FC236}">
                <a16:creationId xmlns:a16="http://schemas.microsoft.com/office/drawing/2014/main" id="{13D96F49-9A2B-459D-4B23-8A337985BD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5684" t="-25940" r="-23722" b="-52256"/>
          <a:stretch/>
        </p:blipFill>
        <p:spPr>
          <a:xfrm>
            <a:off x="6758283" y="2374752"/>
            <a:ext cx="1060680" cy="640080"/>
          </a:xfrm>
          <a:prstGeom prst="rect">
            <a:avLst/>
          </a:prstGeom>
        </p:spPr>
      </p:pic>
      <p:pic>
        <p:nvPicPr>
          <p:cNvPr id="24" name="Picture 23">
            <a:extLst>
              <a:ext uri="{FF2B5EF4-FFF2-40B4-BE49-F238E27FC236}">
                <a16:creationId xmlns:a16="http://schemas.microsoft.com/office/drawing/2014/main" id="{5B5E2020-FA92-957F-12CB-8661305877C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197" t="-23539" r="-11353" b="-17698"/>
          <a:stretch/>
        </p:blipFill>
        <p:spPr>
          <a:xfrm>
            <a:off x="6983609" y="5383645"/>
            <a:ext cx="803698" cy="548640"/>
          </a:xfrm>
          <a:prstGeom prst="rect">
            <a:avLst/>
          </a:prstGeom>
        </p:spPr>
      </p:pic>
      <p:pic>
        <p:nvPicPr>
          <p:cNvPr id="26" name="Picture 25">
            <a:extLst>
              <a:ext uri="{FF2B5EF4-FFF2-40B4-BE49-F238E27FC236}">
                <a16:creationId xmlns:a16="http://schemas.microsoft.com/office/drawing/2014/main" id="{0714BD5C-6135-D9A3-3266-484835939FE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17988" y="3774036"/>
            <a:ext cx="514349" cy="457200"/>
          </a:xfrm>
          <a:prstGeom prst="rect">
            <a:avLst/>
          </a:prstGeom>
        </p:spPr>
      </p:pic>
      <p:pic>
        <p:nvPicPr>
          <p:cNvPr id="28" name="Picture 27">
            <a:extLst>
              <a:ext uri="{FF2B5EF4-FFF2-40B4-BE49-F238E27FC236}">
                <a16:creationId xmlns:a16="http://schemas.microsoft.com/office/drawing/2014/main" id="{EE3268B2-47B7-3A4B-888E-709BB783C8E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8420" t="-9607" r="-6361" b="-4239"/>
          <a:stretch/>
        </p:blipFill>
        <p:spPr>
          <a:xfrm>
            <a:off x="7067551" y="3028176"/>
            <a:ext cx="564786" cy="485641"/>
          </a:xfrm>
          <a:prstGeom prst="rect">
            <a:avLst/>
          </a:prstGeom>
        </p:spPr>
      </p:pic>
      <p:sp>
        <p:nvSpPr>
          <p:cNvPr id="4" name="Slide Number Placeholder 3">
            <a:extLst>
              <a:ext uri="{FF2B5EF4-FFF2-40B4-BE49-F238E27FC236}">
                <a16:creationId xmlns:a16="http://schemas.microsoft.com/office/drawing/2014/main" id="{93F31C77-B5EA-461F-78BA-1CF6EFF58649}"/>
              </a:ext>
            </a:extLst>
          </p:cNvPr>
          <p:cNvSpPr>
            <a:spLocks noGrp="1"/>
          </p:cNvSpPr>
          <p:nvPr>
            <p:ph type="sldNum" sz="quarter" idx="4"/>
          </p:nvPr>
        </p:nvSpPr>
        <p:spPr/>
        <p:txBody>
          <a:bodyPr/>
          <a:lstStyle/>
          <a:p>
            <a:pPr>
              <a:defRPr/>
            </a:pPr>
            <a:fld id="{098F27AE-F8A1-453E-8C2F-3FD5FC6AA2AE}" type="slidenum">
              <a:rPr lang="en-US" smtClean="0"/>
              <a:pPr>
                <a:defRPr/>
              </a:pPr>
              <a:t>28</a:t>
            </a:fld>
            <a:endParaRPr lang="en-US"/>
          </a:p>
        </p:txBody>
      </p:sp>
      <p:pic>
        <p:nvPicPr>
          <p:cNvPr id="3" name="Picture 2">
            <a:extLst>
              <a:ext uri="{FF2B5EF4-FFF2-40B4-BE49-F238E27FC236}">
                <a16:creationId xmlns:a16="http://schemas.microsoft.com/office/drawing/2014/main" id="{44CCEF21-1A12-1250-CCC5-8883452EBFEB}"/>
              </a:ext>
            </a:extLst>
          </p:cNvPr>
          <p:cNvPicPr>
            <a:picLocks noChangeAspect="1"/>
          </p:cNvPicPr>
          <p:nvPr/>
        </p:nvPicPr>
        <p:blipFill>
          <a:blip r:embed="rId9"/>
          <a:stretch>
            <a:fillRect/>
          </a:stretch>
        </p:blipFill>
        <p:spPr>
          <a:xfrm>
            <a:off x="-10556" y="541520"/>
            <a:ext cx="6096000" cy="5715000"/>
          </a:xfrm>
          <a:prstGeom prst="rect">
            <a:avLst/>
          </a:prstGeom>
        </p:spPr>
      </p:pic>
    </p:spTree>
    <p:extLst>
      <p:ext uri="{BB962C8B-B14F-4D97-AF65-F5344CB8AC3E}">
        <p14:creationId xmlns:p14="http://schemas.microsoft.com/office/powerpoint/2010/main" val="308874267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D6A838-FDEE-FFCD-C0FA-D053F7D1D4C0}"/>
              </a:ext>
            </a:extLst>
          </p:cNvPr>
          <p:cNvPicPr>
            <a:picLocks noChangeAspect="1"/>
          </p:cNvPicPr>
          <p:nvPr/>
        </p:nvPicPr>
        <p:blipFill rotWithShape="1">
          <a:blip r:embed="rId3"/>
          <a:srcRect b="1059"/>
          <a:stretch/>
        </p:blipFill>
        <p:spPr>
          <a:xfrm>
            <a:off x="6096000" y="548640"/>
            <a:ext cx="6118860" cy="5699760"/>
          </a:xfrm>
          <a:prstGeom prst="rect">
            <a:avLst/>
          </a:prstGeom>
        </p:spPr>
      </p:pic>
      <p:sp>
        <p:nvSpPr>
          <p:cNvPr id="3" name="Title 2">
            <a:extLst>
              <a:ext uri="{FF2B5EF4-FFF2-40B4-BE49-F238E27FC236}">
                <a16:creationId xmlns:a16="http://schemas.microsoft.com/office/drawing/2014/main" id="{83738811-21B3-9F2B-47FA-0BBAA1B5949E}"/>
              </a:ext>
            </a:extLst>
          </p:cNvPr>
          <p:cNvSpPr>
            <a:spLocks noGrp="1"/>
          </p:cNvSpPr>
          <p:nvPr>
            <p:ph type="title" idx="4294967295"/>
          </p:nvPr>
        </p:nvSpPr>
        <p:spPr>
          <a:xfrm>
            <a:off x="1805940" y="2706360"/>
            <a:ext cx="4404360" cy="1853819"/>
          </a:xfrm>
          <a:prstGeom prst="rect">
            <a:avLst/>
          </a:prstGeom>
        </p:spPr>
        <p:txBody>
          <a:bodyPr/>
          <a:lstStyle/>
          <a:p>
            <a:pPr rtl="0" eaLnBrk="1" fontAlgn="base" latinLnBrk="0" hangingPunct="1"/>
            <a:r>
              <a:rPr lang="en-US" sz="4000" b="0" kern="1200">
                <a:solidFill>
                  <a:srgbClr val="000000"/>
                </a:solidFill>
                <a:effectLst/>
                <a:latin typeface="Calibri" panose="020F0502020204030204" pitchFamily="34" charset="0"/>
                <a:ea typeface="+mn-ea"/>
                <a:cs typeface="Calibri" panose="020F0502020204030204" pitchFamily="34" charset="0"/>
              </a:rPr>
              <a:t>What about </a:t>
            </a:r>
            <a:r>
              <a:rPr lang="en-US" sz="4000" b="0" i="0" kern="1200" baseline="0">
                <a:ln>
                  <a:noFill/>
                </a:ln>
                <a:solidFill>
                  <a:srgbClr val="000000"/>
                </a:solidFill>
                <a:effectLst/>
                <a:latin typeface="Calibri" panose="020F0502020204030204" pitchFamily="34" charset="0"/>
                <a:ea typeface="+mn-ea"/>
                <a:cs typeface="Calibri" panose="020F0502020204030204" pitchFamily="34" charset="0"/>
              </a:rPr>
              <a:t>Supplements</a:t>
            </a:r>
            <a:r>
              <a:rPr lang="en-US" sz="4000" b="0" kern="1200">
                <a:solidFill>
                  <a:srgbClr val="000000"/>
                </a:solidFill>
                <a:effectLst/>
                <a:latin typeface="Calibri" panose="020F0502020204030204" pitchFamily="34" charset="0"/>
                <a:ea typeface="+mn-ea"/>
                <a:cs typeface="Calibri" panose="020F0502020204030204" pitchFamily="34" charset="0"/>
              </a:rPr>
              <a:t>?</a:t>
            </a:r>
            <a:endParaRPr lang="en-US" sz="4000">
              <a:effectLst/>
            </a:endParaRPr>
          </a:p>
        </p:txBody>
      </p:sp>
      <p:sp>
        <p:nvSpPr>
          <p:cNvPr id="9" name="Rectangle 8">
            <a:extLst>
              <a:ext uri="{FF2B5EF4-FFF2-40B4-BE49-F238E27FC236}">
                <a16:creationId xmlns:a16="http://schemas.microsoft.com/office/drawing/2014/main" id="{E3888B37-8E58-8F85-50D3-909AECB46FA6}"/>
              </a:ext>
            </a:extLst>
          </p:cNvPr>
          <p:cNvSpPr/>
          <p:nvPr/>
        </p:nvSpPr>
        <p:spPr>
          <a:xfrm>
            <a:off x="672442" y="1214063"/>
            <a:ext cx="10847116" cy="4290060"/>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10F5B8CB-382E-1571-BC61-D497A41C9A50}"/>
              </a:ext>
            </a:extLst>
          </p:cNvPr>
          <p:cNvSpPr>
            <a:spLocks noGrp="1"/>
          </p:cNvSpPr>
          <p:nvPr>
            <p:ph type="sldNum" sz="quarter" idx="4"/>
          </p:nvPr>
        </p:nvSpPr>
        <p:spPr/>
        <p:txBody>
          <a:bodyPr/>
          <a:lstStyle/>
          <a:p>
            <a:pPr>
              <a:defRPr/>
            </a:pPr>
            <a:fld id="{098F27AE-F8A1-453E-8C2F-3FD5FC6AA2AE}" type="slidenum">
              <a:rPr lang="en-US" smtClean="0"/>
              <a:pPr>
                <a:defRPr/>
              </a:pPr>
              <a:t>29</a:t>
            </a:fld>
            <a:endParaRPr lang="en-US"/>
          </a:p>
        </p:txBody>
      </p:sp>
    </p:spTree>
    <p:extLst>
      <p:ext uri="{BB962C8B-B14F-4D97-AF65-F5344CB8AC3E}">
        <p14:creationId xmlns:p14="http://schemas.microsoft.com/office/powerpoint/2010/main" val="128064711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rtrait of Dr. Marc Milstein">
            <a:extLst>
              <a:ext uri="{FF2B5EF4-FFF2-40B4-BE49-F238E27FC236}">
                <a16:creationId xmlns:a16="http://schemas.microsoft.com/office/drawing/2014/main" id="{F1FAB087-40CC-C0D8-DECF-C6A9EA3465DD}"/>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38833" r="11167"/>
          <a:stretch>
            <a:fillRect/>
          </a:stretch>
        </p:blipFill>
        <p:spPr>
          <a:xfrm>
            <a:off x="2390203" y="2158956"/>
            <a:ext cx="1930100" cy="1930100"/>
          </a:xfrm>
          <a:prstGeom prst="rect">
            <a:avLst/>
          </a:prstGeom>
        </p:spPr>
      </p:pic>
      <p:sp>
        <p:nvSpPr>
          <p:cNvPr id="6" name="TextBox 5">
            <a:extLst>
              <a:ext uri="{FF2B5EF4-FFF2-40B4-BE49-F238E27FC236}">
                <a16:creationId xmlns:a16="http://schemas.microsoft.com/office/drawing/2014/main" id="{95E4B643-C79A-013A-A46E-BCF62D6518BF}"/>
              </a:ext>
            </a:extLst>
          </p:cNvPr>
          <p:cNvSpPr txBox="1"/>
          <p:nvPr/>
        </p:nvSpPr>
        <p:spPr>
          <a:xfrm>
            <a:off x="4770969" y="4359584"/>
            <a:ext cx="2920180" cy="338554"/>
          </a:xfrm>
          <a:prstGeom prst="rect">
            <a:avLst/>
          </a:prstGeom>
          <a:noFill/>
        </p:spPr>
        <p:txBody>
          <a:bodyPr wrap="square">
            <a:spAutoFit/>
          </a:bodyPr>
          <a:lstStyle/>
          <a:p>
            <a:pPr>
              <a:spcAft>
                <a:spcPts val="600"/>
              </a:spcAft>
            </a:pPr>
            <a:r>
              <a:rPr lang="en-US" sz="1600" b="0">
                <a:solidFill>
                  <a:srgbClr val="0E203F"/>
                </a:solidFill>
                <a:latin typeface="Open Sans" panose="020B0606030504020204" pitchFamily="34" charset="0"/>
                <a:ea typeface="Open Sans" panose="020B0606030504020204" pitchFamily="34" charset="0"/>
                <a:cs typeface="Open Sans" panose="020B0606030504020204" pitchFamily="34" charset="0"/>
              </a:rPr>
              <a:t>– Dr. Marc Milstein</a:t>
            </a:r>
          </a:p>
        </p:txBody>
      </p:sp>
      <p:sp>
        <p:nvSpPr>
          <p:cNvPr id="8" name="Rectangle 7">
            <a:extLst>
              <a:ext uri="{FF2B5EF4-FFF2-40B4-BE49-F238E27FC236}">
                <a16:creationId xmlns:a16="http://schemas.microsoft.com/office/drawing/2014/main" id="{B3BE231D-B28F-D86A-716A-F3E0BD143176}"/>
              </a:ext>
            </a:extLst>
          </p:cNvPr>
          <p:cNvSpPr/>
          <p:nvPr/>
        </p:nvSpPr>
        <p:spPr>
          <a:xfrm>
            <a:off x="1518997" y="1168400"/>
            <a:ext cx="9149004" cy="4305300"/>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641FDE6-02FF-1858-F540-481D974BC6B0}"/>
              </a:ext>
            </a:extLst>
          </p:cNvPr>
          <p:cNvSpPr/>
          <p:nvPr/>
        </p:nvSpPr>
        <p:spPr>
          <a:xfrm>
            <a:off x="1314694" y="805182"/>
            <a:ext cx="1075509" cy="101669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11" name="Graphic 10" descr="Open quotation mark with solid fill">
            <a:extLst>
              <a:ext uri="{FF2B5EF4-FFF2-40B4-BE49-F238E27FC236}">
                <a16:creationId xmlns:a16="http://schemas.microsoft.com/office/drawing/2014/main" id="{29B1FADF-7EC8-C06C-7858-D362F2759E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2054" y="907475"/>
            <a:ext cx="914400" cy="914400"/>
          </a:xfrm>
          <a:prstGeom prst="rect">
            <a:avLst/>
          </a:prstGeom>
        </p:spPr>
      </p:pic>
      <p:sp>
        <p:nvSpPr>
          <p:cNvPr id="12" name="TextBox 11">
            <a:extLst>
              <a:ext uri="{FF2B5EF4-FFF2-40B4-BE49-F238E27FC236}">
                <a16:creationId xmlns:a16="http://schemas.microsoft.com/office/drawing/2014/main" id="{926C9D76-77B3-94C6-754A-06AEDE2BC155}"/>
              </a:ext>
            </a:extLst>
          </p:cNvPr>
          <p:cNvSpPr txBox="1"/>
          <p:nvPr/>
        </p:nvSpPr>
        <p:spPr>
          <a:xfrm>
            <a:off x="4770969" y="2073238"/>
            <a:ext cx="5257800" cy="2101537"/>
          </a:xfrm>
          <a:prstGeom prst="rect">
            <a:avLst/>
          </a:prstGeom>
          <a:noFill/>
        </p:spPr>
        <p:txBody>
          <a:bodyPr wrap="square">
            <a:spAutoFit/>
          </a:bodyPr>
          <a:lstStyle/>
          <a:p>
            <a:pPr>
              <a:lnSpc>
                <a:spcPct val="110000"/>
              </a:lnSpc>
            </a:pPr>
            <a:r>
              <a:rPr lang="en-US" sz="2400" b="0">
                <a:solidFill>
                  <a:srgbClr val="0E203F"/>
                </a:solidFill>
                <a:latin typeface="Open Sans" panose="020B0606030504020204" pitchFamily="34" charset="0"/>
                <a:ea typeface="Open Sans" panose="020B0606030504020204" pitchFamily="34" charset="0"/>
                <a:cs typeface="Open Sans" panose="020B0606030504020204" pitchFamily="34" charset="0"/>
              </a:rPr>
              <a:t>We have strong evidence that simple lifestyle interventions can dramatically improve brain health and lower the risk of disease today, tomorrow, and in years to come.</a:t>
            </a:r>
          </a:p>
        </p:txBody>
      </p:sp>
      <p:sp>
        <p:nvSpPr>
          <p:cNvPr id="4" name="Slide Number Placeholder 3">
            <a:extLst>
              <a:ext uri="{FF2B5EF4-FFF2-40B4-BE49-F238E27FC236}">
                <a16:creationId xmlns:a16="http://schemas.microsoft.com/office/drawing/2014/main" id="{9D5CF97D-3BB7-69F9-F954-01920C8E1E55}"/>
              </a:ext>
            </a:extLst>
          </p:cNvPr>
          <p:cNvSpPr>
            <a:spLocks noGrp="1"/>
          </p:cNvSpPr>
          <p:nvPr>
            <p:ph type="sldNum" sz="quarter" idx="4"/>
          </p:nvPr>
        </p:nvSpPr>
        <p:spPr/>
        <p:txBody>
          <a:bodyPr/>
          <a:lstStyle/>
          <a:p>
            <a:pPr>
              <a:defRPr/>
            </a:pPr>
            <a:fld id="{098F27AE-F8A1-453E-8C2F-3FD5FC6AA2AE}" type="slidenum">
              <a:rPr lang="en-US" smtClean="0"/>
              <a:pPr>
                <a:defRPr/>
              </a:pPr>
              <a:t>3</a:t>
            </a:fld>
            <a:endParaRPr lang="en-US"/>
          </a:p>
        </p:txBody>
      </p:sp>
    </p:spTree>
    <p:extLst>
      <p:ext uri="{BB962C8B-B14F-4D97-AF65-F5344CB8AC3E}">
        <p14:creationId xmlns:p14="http://schemas.microsoft.com/office/powerpoint/2010/main" val="428115618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491E2E-39D2-A9DE-3D13-A28EBC43A1F7}"/>
              </a:ext>
            </a:extLst>
          </p:cNvPr>
          <p:cNvSpPr/>
          <p:nvPr/>
        </p:nvSpPr>
        <p:spPr bwMode="auto">
          <a:xfrm>
            <a:off x="0" y="-600"/>
            <a:ext cx="3898900" cy="6172799"/>
          </a:xfrm>
          <a:prstGeom prst="rect">
            <a:avLst/>
          </a:prstGeom>
          <a:solidFill>
            <a:srgbClr val="0E20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sp>
        <p:nvSpPr>
          <p:cNvPr id="9" name="Rectangle 8">
            <a:extLst>
              <a:ext uri="{FF2B5EF4-FFF2-40B4-BE49-F238E27FC236}">
                <a16:creationId xmlns:a16="http://schemas.microsoft.com/office/drawing/2014/main" id="{B8C91236-4D4B-BF6D-AE8D-2A540E93998D}"/>
              </a:ext>
            </a:extLst>
          </p:cNvPr>
          <p:cNvSpPr/>
          <p:nvPr/>
        </p:nvSpPr>
        <p:spPr>
          <a:xfrm>
            <a:off x="662472" y="751709"/>
            <a:ext cx="10819614" cy="4746266"/>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8A044CBB-AE44-476E-8DD9-126E10852347}"/>
              </a:ext>
            </a:extLst>
          </p:cNvPr>
          <p:cNvSpPr txBox="1"/>
          <p:nvPr/>
        </p:nvSpPr>
        <p:spPr>
          <a:xfrm>
            <a:off x="4727138" y="1666930"/>
            <a:ext cx="6225025" cy="3046988"/>
          </a:xfrm>
          <a:prstGeom prst="rect">
            <a:avLst/>
          </a:prstGeom>
          <a:noFill/>
        </p:spPr>
        <p:txBody>
          <a:bodyPr wrap="square" rtlCol="0">
            <a:spAutoFit/>
          </a:bodyPr>
          <a:lstStyle/>
          <a:p>
            <a:pPr marL="457200" indent="-457200">
              <a:spcAft>
                <a:spcPts val="0"/>
              </a:spcAft>
              <a:buClr>
                <a:srgbClr val="FA7A1E"/>
              </a:buClr>
              <a:buFont typeface="Wingdings" panose="05000000000000000000" pitchFamily="2" charset="2"/>
              <a:buChar char="§"/>
            </a:pPr>
            <a:r>
              <a:rPr lang="en-US" sz="3000">
                <a:latin typeface="Calibri" panose="020F0502020204030204" pitchFamily="34" charset="0"/>
                <a:cs typeface="Calibri" panose="020F0502020204030204" pitchFamily="34" charset="0"/>
              </a:rPr>
              <a:t>Your Age vs. your Brain’s Age</a:t>
            </a:r>
          </a:p>
          <a:p>
            <a:pPr marL="463550">
              <a:spcAft>
                <a:spcPts val="1800"/>
              </a:spcAft>
            </a:pPr>
            <a:r>
              <a:rPr kumimoji="0" lang="en-US" altLang="en-US" sz="2400" b="0" i="0" u="none" strike="noStrike" cap="none" normalizeH="0" baseline="0">
                <a:ln>
                  <a:noFill/>
                </a:ln>
                <a:effectLst/>
                <a:latin typeface="Calibri" panose="020F0502020204030204" pitchFamily="34" charset="0"/>
                <a:ea typeface="Calibri" panose="020F0502020204030204" pitchFamily="34" charset="0"/>
                <a:cs typeface="Calibri" panose="020F0502020204030204" pitchFamily="34" charset="0"/>
              </a:rPr>
              <a:t>Your Brain May Not Be the Same Age as You</a:t>
            </a:r>
            <a:endParaRPr lang="en-US" sz="2400" b="0">
              <a:latin typeface="Calibri" panose="020F0502020204030204" pitchFamily="34" charset="0"/>
              <a:cs typeface="Calibri" panose="020F0502020204030204" pitchFamily="34" charset="0"/>
            </a:endParaRPr>
          </a:p>
          <a:p>
            <a:pPr marL="457200" indent="-457200">
              <a:spcAft>
                <a:spcPts val="0"/>
              </a:spcAft>
              <a:buClr>
                <a:srgbClr val="552A77"/>
              </a:buClr>
              <a:buFont typeface="Wingdings" panose="05000000000000000000" pitchFamily="2" charset="2"/>
              <a:buChar char="§"/>
            </a:pPr>
            <a:r>
              <a:rPr lang="en-US" sz="3000">
                <a:latin typeface="Calibri" panose="020F0502020204030204" pitchFamily="34" charset="0"/>
                <a:cs typeface="Calibri" panose="020F0502020204030204" pitchFamily="34" charset="0"/>
              </a:rPr>
              <a:t>The Importance of Brain Health</a:t>
            </a:r>
          </a:p>
          <a:p>
            <a:pPr marL="463550">
              <a:spcAft>
                <a:spcPts val="1800"/>
              </a:spcAft>
            </a:pPr>
            <a:r>
              <a:rPr lang="en-US" sz="2400" b="0">
                <a:latin typeface="Calibri" panose="020F0502020204030204" pitchFamily="34" charset="0"/>
                <a:cs typeface="Calibri" panose="020F0502020204030204" pitchFamily="34" charset="0"/>
              </a:rPr>
              <a:t>How it can impact your finances and lifestyle</a:t>
            </a:r>
            <a:endParaRPr lang="en-US" sz="2400">
              <a:latin typeface="Calibri" panose="020F0502020204030204" pitchFamily="34" charset="0"/>
              <a:cs typeface="Calibri" panose="020F0502020204030204" pitchFamily="34" charset="0"/>
            </a:endParaRPr>
          </a:p>
          <a:p>
            <a:pPr marL="457200" indent="-457200">
              <a:spcAft>
                <a:spcPts val="0"/>
              </a:spcAft>
              <a:buClr>
                <a:srgbClr val="00854B"/>
              </a:buClr>
              <a:buFont typeface="Wingdings" panose="05000000000000000000" pitchFamily="2" charset="2"/>
              <a:buChar char="§"/>
            </a:pPr>
            <a:r>
              <a:rPr lang="en-US" sz="3000">
                <a:latin typeface="Calibri" panose="020F0502020204030204" pitchFamily="34" charset="0"/>
                <a:cs typeface="Calibri" panose="020F0502020204030204" pitchFamily="34" charset="0"/>
              </a:rPr>
              <a:t>How to Age-Proof Your Brain</a:t>
            </a:r>
          </a:p>
          <a:p>
            <a:pPr marL="463550">
              <a:spcAft>
                <a:spcPts val="0"/>
              </a:spcAft>
            </a:pPr>
            <a:r>
              <a:rPr lang="en-US" sz="2400" b="0">
                <a:latin typeface="Calibri" panose="020F0502020204030204" pitchFamily="34" charset="0"/>
                <a:cs typeface="Calibri" panose="020F0502020204030204" pitchFamily="34" charset="0"/>
              </a:rPr>
              <a:t>Jump-start brain healthy habits</a:t>
            </a:r>
            <a:endParaRPr lang="en-US" sz="240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BDFDDD5F-E44B-8256-A442-7C8AA87BA6F4}"/>
              </a:ext>
            </a:extLst>
          </p:cNvPr>
          <p:cNvSpPr/>
          <p:nvPr/>
        </p:nvSpPr>
        <p:spPr bwMode="auto">
          <a:xfrm>
            <a:off x="4815845" y="1815727"/>
            <a:ext cx="274320" cy="274320"/>
          </a:xfrm>
          <a:prstGeom prst="rect">
            <a:avLst/>
          </a:prstGeom>
          <a:solidFill>
            <a:srgbClr val="005D5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sp>
        <p:nvSpPr>
          <p:cNvPr id="7" name="Rectangle 6">
            <a:extLst>
              <a:ext uri="{FF2B5EF4-FFF2-40B4-BE49-F238E27FC236}">
                <a16:creationId xmlns:a16="http://schemas.microsoft.com/office/drawing/2014/main" id="{8E22C7B3-8C51-29A6-B944-772FEC984732}"/>
              </a:ext>
            </a:extLst>
          </p:cNvPr>
          <p:cNvSpPr/>
          <p:nvPr/>
        </p:nvSpPr>
        <p:spPr bwMode="auto">
          <a:xfrm>
            <a:off x="4815845" y="2865504"/>
            <a:ext cx="274320" cy="274320"/>
          </a:xfrm>
          <a:prstGeom prst="rect">
            <a:avLst/>
          </a:prstGeom>
          <a:solidFill>
            <a:srgbClr val="598F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sp>
        <p:nvSpPr>
          <p:cNvPr id="8" name="Rectangle 7">
            <a:extLst>
              <a:ext uri="{FF2B5EF4-FFF2-40B4-BE49-F238E27FC236}">
                <a16:creationId xmlns:a16="http://schemas.microsoft.com/office/drawing/2014/main" id="{6D6CB956-D397-B868-2EB9-70C02E7C0153}"/>
              </a:ext>
            </a:extLst>
          </p:cNvPr>
          <p:cNvSpPr/>
          <p:nvPr/>
        </p:nvSpPr>
        <p:spPr bwMode="auto">
          <a:xfrm>
            <a:off x="4815845" y="3915281"/>
            <a:ext cx="274320" cy="274320"/>
          </a:xfrm>
          <a:prstGeom prst="rect">
            <a:avLst/>
          </a:prstGeom>
          <a:solidFill>
            <a:srgbClr val="562A7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sp>
        <p:nvSpPr>
          <p:cNvPr id="6" name="Slide Number Placeholder 5">
            <a:extLst>
              <a:ext uri="{FF2B5EF4-FFF2-40B4-BE49-F238E27FC236}">
                <a16:creationId xmlns:a16="http://schemas.microsoft.com/office/drawing/2014/main" id="{EC24E725-A347-79E5-8CBD-47E9421FE611}"/>
              </a:ext>
            </a:extLst>
          </p:cNvPr>
          <p:cNvSpPr>
            <a:spLocks noGrp="1"/>
          </p:cNvSpPr>
          <p:nvPr>
            <p:ph type="sldNum" sz="quarter" idx="12"/>
          </p:nvPr>
        </p:nvSpPr>
        <p:spPr/>
        <p:txBody>
          <a:bodyPr/>
          <a:lstStyle/>
          <a:p>
            <a:fld id="{098F27AE-F8A1-453E-8C2F-3FD5FC6AA2AE}" type="slidenum">
              <a:rPr lang="en-US" smtClean="0"/>
              <a:pPr/>
              <a:t>30</a:t>
            </a:fld>
            <a:endParaRPr lang="en-US"/>
          </a:p>
        </p:txBody>
      </p:sp>
      <p:sp>
        <p:nvSpPr>
          <p:cNvPr id="10" name="Title 2">
            <a:extLst>
              <a:ext uri="{FF2B5EF4-FFF2-40B4-BE49-F238E27FC236}">
                <a16:creationId xmlns:a16="http://schemas.microsoft.com/office/drawing/2014/main" id="{AFFBC945-37A2-15EC-8809-288BE294D484}"/>
              </a:ext>
            </a:extLst>
          </p:cNvPr>
          <p:cNvSpPr txBox="1">
            <a:spLocks/>
          </p:cNvSpPr>
          <p:nvPr/>
        </p:nvSpPr>
        <p:spPr>
          <a:xfrm>
            <a:off x="1328743" y="2645648"/>
            <a:ext cx="2697480" cy="745413"/>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r>
              <a:rPr lang="en-US" sz="3400" b="0">
                <a:latin typeface="Calibri" panose="020F0502020204030204" pitchFamily="34" charset="0"/>
                <a:cs typeface="Calibri" panose="020F0502020204030204" pitchFamily="34" charset="0"/>
              </a:rPr>
              <a:t>Summary</a:t>
            </a:r>
            <a:endParaRPr lang="en-US" sz="3400" kern="0">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5;p9">
            <a:extLst>
              <a:ext uri="{FF2B5EF4-FFF2-40B4-BE49-F238E27FC236}">
                <a16:creationId xmlns:a16="http://schemas.microsoft.com/office/drawing/2014/main" id="{FFF7BF6B-B48A-3118-2974-DD745312EB84}"/>
              </a:ext>
            </a:extLst>
          </p:cNvPr>
          <p:cNvSpPr/>
          <p:nvPr/>
        </p:nvSpPr>
        <p:spPr>
          <a:xfrm>
            <a:off x="0" y="0"/>
            <a:ext cx="12192000" cy="6172199"/>
          </a:xfrm>
          <a:prstGeom prst="rect">
            <a:avLst/>
          </a:prstGeom>
          <a:solidFill>
            <a:srgbClr val="0E20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 name="TextBox 6"/>
          <p:cNvSpPr txBox="1"/>
          <p:nvPr/>
        </p:nvSpPr>
        <p:spPr>
          <a:xfrm>
            <a:off x="1905000" y="1775589"/>
            <a:ext cx="8979796" cy="2862322"/>
          </a:xfrm>
          <a:prstGeom prst="rect">
            <a:avLst/>
          </a:prstGeom>
          <a:noFill/>
        </p:spPr>
        <p:txBody>
          <a:bodyPr wrap="square" rtlCol="0">
            <a:spAutoFit/>
          </a:bodyPr>
          <a:lstStyle/>
          <a:p>
            <a:pPr>
              <a:spcAft>
                <a:spcPts val="2400"/>
              </a:spcAft>
            </a:pPr>
            <a:r>
              <a:rPr lang="en-US" sz="4400" b="0">
                <a:solidFill>
                  <a:schemeClr val="bg1"/>
                </a:solidFill>
                <a:latin typeface="Calibri" panose="020F0502020204030204" pitchFamily="34" charset="0"/>
                <a:cs typeface="Calibri" panose="020F0502020204030204" pitchFamily="34" charset="0"/>
              </a:rPr>
              <a:t>A sharp mind into older age isn’t </a:t>
            </a:r>
            <a:br>
              <a:rPr lang="en-US" sz="4400" b="0">
                <a:solidFill>
                  <a:schemeClr val="bg1"/>
                </a:solidFill>
                <a:latin typeface="Calibri" panose="020F0502020204030204" pitchFamily="34" charset="0"/>
                <a:cs typeface="Calibri" panose="020F0502020204030204" pitchFamily="34" charset="0"/>
              </a:rPr>
            </a:br>
            <a:r>
              <a:rPr lang="en-US" sz="4400" b="0">
                <a:solidFill>
                  <a:schemeClr val="bg1"/>
                </a:solidFill>
                <a:latin typeface="Calibri" panose="020F0502020204030204" pitchFamily="34" charset="0"/>
                <a:cs typeface="Calibri" panose="020F0502020204030204" pitchFamily="34" charset="0"/>
              </a:rPr>
              <a:t>just a bit of luck—it’s within reach </a:t>
            </a:r>
            <a:br>
              <a:rPr lang="en-US" sz="4400" b="0">
                <a:solidFill>
                  <a:schemeClr val="bg1"/>
                </a:solidFill>
                <a:latin typeface="Calibri" panose="020F0502020204030204" pitchFamily="34" charset="0"/>
                <a:cs typeface="Calibri" panose="020F0502020204030204" pitchFamily="34" charset="0"/>
              </a:rPr>
            </a:br>
            <a:r>
              <a:rPr lang="en-US" sz="4400" b="0">
                <a:solidFill>
                  <a:schemeClr val="bg1"/>
                </a:solidFill>
                <a:latin typeface="Calibri" panose="020F0502020204030204" pitchFamily="34" charset="0"/>
                <a:cs typeface="Calibri" panose="020F0502020204030204" pitchFamily="34" charset="0"/>
              </a:rPr>
              <a:t>for most of us.</a:t>
            </a:r>
          </a:p>
          <a:p>
            <a:r>
              <a:rPr lang="en-US" sz="2800" b="0">
                <a:solidFill>
                  <a:schemeClr val="bg1"/>
                </a:solidFill>
                <a:latin typeface="Calibri" panose="020F0502020204030204" pitchFamily="34" charset="0"/>
                <a:cs typeface="Calibri" panose="020F0502020204030204" pitchFamily="34" charset="0"/>
              </a:rPr>
              <a:t>Dr. Marc Milstein</a:t>
            </a:r>
            <a:r>
              <a:rPr lang="en-US" sz="2400" b="0">
                <a:solidFill>
                  <a:schemeClr val="bg1"/>
                </a:solidFill>
                <a:latin typeface="Calibri" panose="020F0502020204030204" pitchFamily="34" charset="0"/>
                <a:cs typeface="Calibri" panose="020F0502020204030204" pitchFamily="34" charset="0"/>
              </a:rPr>
              <a:t>	</a:t>
            </a:r>
          </a:p>
        </p:txBody>
      </p:sp>
      <p:sp>
        <p:nvSpPr>
          <p:cNvPr id="4" name="Rectangle 3">
            <a:extLst>
              <a:ext uri="{FF2B5EF4-FFF2-40B4-BE49-F238E27FC236}">
                <a16:creationId xmlns:a16="http://schemas.microsoft.com/office/drawing/2014/main" id="{70940F2E-A8A7-547E-2A60-F03B3441FB7B}"/>
              </a:ext>
            </a:extLst>
          </p:cNvPr>
          <p:cNvSpPr/>
          <p:nvPr/>
        </p:nvSpPr>
        <p:spPr>
          <a:xfrm>
            <a:off x="662472" y="751709"/>
            <a:ext cx="10819614" cy="4746266"/>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31647D20-53C3-0629-BF56-74708651264B}"/>
              </a:ext>
            </a:extLst>
          </p:cNvPr>
          <p:cNvSpPr/>
          <p:nvPr/>
        </p:nvSpPr>
        <p:spPr>
          <a:xfrm>
            <a:off x="490945" y="457200"/>
            <a:ext cx="1075509" cy="1016693"/>
          </a:xfrm>
          <a:prstGeom prst="rect">
            <a:avLst/>
          </a:prstGeom>
          <a:solidFill>
            <a:srgbClr val="0E203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8" name="Graphic 7" descr="Open quotation mark with solid fill">
            <a:extLst>
              <a:ext uri="{FF2B5EF4-FFF2-40B4-BE49-F238E27FC236}">
                <a16:creationId xmlns:a16="http://schemas.microsoft.com/office/drawing/2014/main" id="{AEABA6F7-A18C-C580-2FF7-965D08E4F63E}"/>
              </a:ext>
            </a:extLst>
          </p:cNvPr>
          <p:cNvPicPr>
            <a:picLocks noChangeAspect="1"/>
          </p:cNvPicPr>
          <p:nvPr/>
        </p:nvPicPr>
        <p:blipFill>
          <a:blip r:embed="rId3">
            <a:lum bright="100000" contrast="100000"/>
            <a:extLst>
              <a:ext uri="{96DAC541-7B7A-43D3-8B79-37D633B846F1}">
                <asvg:svgBlip xmlns:asvg="http://schemas.microsoft.com/office/drawing/2016/SVG/main" r:embed="rId4"/>
              </a:ext>
            </a:extLst>
          </a:blip>
          <a:stretch>
            <a:fillRect/>
          </a:stretch>
        </p:blipFill>
        <p:spPr>
          <a:xfrm>
            <a:off x="465545" y="457200"/>
            <a:ext cx="914400" cy="914400"/>
          </a:xfrm>
          <a:prstGeom prst="rect">
            <a:avLst/>
          </a:prstGeom>
        </p:spPr>
      </p:pic>
      <p:sp>
        <p:nvSpPr>
          <p:cNvPr id="9" name="Slide Number Placeholder 8">
            <a:extLst>
              <a:ext uri="{FF2B5EF4-FFF2-40B4-BE49-F238E27FC236}">
                <a16:creationId xmlns:a16="http://schemas.microsoft.com/office/drawing/2014/main" id="{8702158B-DAD7-94B6-3AF1-A3CF0217458A}"/>
              </a:ext>
            </a:extLst>
          </p:cNvPr>
          <p:cNvSpPr>
            <a:spLocks noGrp="1"/>
          </p:cNvSpPr>
          <p:nvPr>
            <p:ph type="sldNum" sz="quarter" idx="12"/>
          </p:nvPr>
        </p:nvSpPr>
        <p:spPr/>
        <p:txBody>
          <a:bodyPr/>
          <a:lstStyle/>
          <a:p>
            <a:fld id="{098F27AE-F8A1-453E-8C2F-3FD5FC6AA2AE}"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AF07E-F364-296C-B135-574F25A80F6F}"/>
              </a:ext>
            </a:extLst>
          </p:cNvPr>
          <p:cNvSpPr>
            <a:spLocks noGrp="1"/>
          </p:cNvSpPr>
          <p:nvPr>
            <p:ph type="title" idx="4294967295"/>
          </p:nvPr>
        </p:nvSpPr>
        <p:spPr>
          <a:xfrm>
            <a:off x="762000" y="908260"/>
            <a:ext cx="3467100" cy="709185"/>
          </a:xfrm>
          <a:prstGeom prst="rect">
            <a:avLst/>
          </a:prstGeom>
        </p:spPr>
        <p:txBody>
          <a:bodyPr/>
          <a:lstStyle/>
          <a:p>
            <a:pPr rtl="0" fontAlgn="base"/>
            <a:r>
              <a:rPr lang="en-US" sz="3400" b="0" kern="1200">
                <a:solidFill>
                  <a:srgbClr val="000000"/>
                </a:solidFill>
                <a:effectLst/>
                <a:latin typeface="Calibri" panose="020F0502020204030204" pitchFamily="34" charset="0"/>
                <a:ea typeface="+mn-ea"/>
                <a:cs typeface="Calibri" panose="020F0502020204030204" pitchFamily="34" charset="0"/>
              </a:rPr>
              <a:t>Next Steps</a:t>
            </a:r>
            <a:endParaRPr lang="en-US" sz="3400" b="0">
              <a:effectLst/>
            </a:endParaRPr>
          </a:p>
          <a:p>
            <a:endParaRPr lang="en-US"/>
          </a:p>
        </p:txBody>
      </p:sp>
      <p:sp>
        <p:nvSpPr>
          <p:cNvPr id="4" name="Rectangle 14"/>
          <p:cNvSpPr>
            <a:spLocks noChangeArrowheads="1"/>
          </p:cNvSpPr>
          <p:nvPr/>
        </p:nvSpPr>
        <p:spPr bwMode="auto">
          <a:xfrm>
            <a:off x="823894" y="1757009"/>
            <a:ext cx="5903581" cy="2092881"/>
          </a:xfrm>
          <a:prstGeom prst="rect">
            <a:avLst/>
          </a:prstGeom>
          <a:noFill/>
          <a:ln w="9525">
            <a:noFill/>
            <a:miter lim="800000"/>
            <a:headEnd/>
            <a:tailEnd/>
          </a:ln>
        </p:spPr>
        <p:txBody>
          <a:bodyPr wrap="square">
            <a:spAutoFit/>
          </a:bodyPr>
          <a:lstStyle/>
          <a:p>
            <a:pPr marL="457200" indent="-457200">
              <a:spcAft>
                <a:spcPts val="1200"/>
              </a:spcAft>
              <a:buAutoNum type="arabicPeriod"/>
            </a:pPr>
            <a:r>
              <a:rPr lang="en-US" sz="2200" b="0">
                <a:latin typeface="Calibri" panose="020F0502020204030204" pitchFamily="34" charset="0"/>
                <a:cs typeface="Calibri" panose="020F0502020204030204" pitchFamily="34" charset="0"/>
              </a:rPr>
              <a:t>Get a copy of our workbook</a:t>
            </a:r>
          </a:p>
          <a:p>
            <a:pPr marL="457200" indent="-457200">
              <a:spcAft>
                <a:spcPts val="1200"/>
              </a:spcAft>
              <a:buAutoNum type="arabicPeriod"/>
            </a:pPr>
            <a:r>
              <a:rPr lang="en-US" sz="2200" b="0">
                <a:latin typeface="Calibri" panose="020F0502020204030204" pitchFamily="34" charset="0"/>
                <a:cs typeface="Calibri" panose="020F0502020204030204" pitchFamily="34" charset="0"/>
              </a:rPr>
              <a:t>Within a week, choose an area and start using tips: Sleep, diet, stress, exercise, or learning </a:t>
            </a:r>
          </a:p>
          <a:p>
            <a:pPr marL="457200" indent="-457200">
              <a:spcAft>
                <a:spcPts val="1200"/>
              </a:spcAft>
              <a:buAutoNum type="arabicPeriod"/>
            </a:pPr>
            <a:r>
              <a:rPr lang="en-US" sz="2200" b="0">
                <a:latin typeface="Calibri" panose="020F0502020204030204" pitchFamily="34" charset="0"/>
                <a:cs typeface="Calibri" panose="020F0502020204030204" pitchFamily="34" charset="0"/>
              </a:rPr>
              <a:t>Talk to your financial professional about any financial issues related to brain health</a:t>
            </a:r>
          </a:p>
        </p:txBody>
      </p:sp>
      <p:sp>
        <p:nvSpPr>
          <p:cNvPr id="8" name="TextBox 7">
            <a:extLst>
              <a:ext uri="{FF2B5EF4-FFF2-40B4-BE49-F238E27FC236}">
                <a16:creationId xmlns:a16="http://schemas.microsoft.com/office/drawing/2014/main" id="{DDC1B3BD-15B9-DFAC-CC1D-36676D5EABF4}"/>
              </a:ext>
            </a:extLst>
          </p:cNvPr>
          <p:cNvSpPr txBox="1"/>
          <p:nvPr/>
        </p:nvSpPr>
        <p:spPr>
          <a:xfrm>
            <a:off x="7778984" y="4515625"/>
            <a:ext cx="2092909" cy="307777"/>
          </a:xfrm>
          <a:prstGeom prst="rect">
            <a:avLst/>
          </a:prstGeom>
          <a:noFill/>
        </p:spPr>
        <p:txBody>
          <a:bodyPr wrap="square" rtlCol="0">
            <a:spAutoFit/>
          </a:bodyPr>
          <a:lstStyle/>
          <a:p>
            <a:r>
              <a:rPr lang="en-US" sz="1400" b="0">
                <a:latin typeface="Calibri" panose="020F0502020204030204" pitchFamily="34" charset="0"/>
                <a:cs typeface="Calibri" panose="020F0502020204030204" pitchFamily="34" charset="0"/>
              </a:rPr>
              <a:t>Workbook MAI384</a:t>
            </a:r>
          </a:p>
        </p:txBody>
      </p:sp>
      <p:pic>
        <p:nvPicPr>
          <p:cNvPr id="9" name="Picture 8" descr="Star Awards Winner Logo">
            <a:extLst>
              <a:ext uri="{FF2B5EF4-FFF2-40B4-BE49-F238E27FC236}">
                <a16:creationId xmlns:a16="http://schemas.microsoft.com/office/drawing/2014/main" id="{E7D701EE-079F-19CC-3D48-FC108DADBC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28" y="4041812"/>
            <a:ext cx="1798096" cy="697324"/>
          </a:xfrm>
          <a:prstGeom prst="rect">
            <a:avLst/>
          </a:prstGeom>
        </p:spPr>
      </p:pic>
      <p:sp>
        <p:nvSpPr>
          <p:cNvPr id="5" name="Rectangle 4">
            <a:extLst>
              <a:ext uri="{FF2B5EF4-FFF2-40B4-BE49-F238E27FC236}">
                <a16:creationId xmlns:a16="http://schemas.microsoft.com/office/drawing/2014/main" id="{C44CE74B-2951-44A3-8D61-3FC97A982639}"/>
              </a:ext>
            </a:extLst>
          </p:cNvPr>
          <p:cNvSpPr/>
          <p:nvPr/>
        </p:nvSpPr>
        <p:spPr>
          <a:xfrm>
            <a:off x="800744" y="5069958"/>
            <a:ext cx="10679848" cy="1015663"/>
          </a:xfrm>
          <a:prstGeom prst="rect">
            <a:avLst/>
          </a:prstGeom>
        </p:spPr>
        <p:txBody>
          <a:bodyPr wrap="square">
            <a:spAutoFit/>
          </a:bodyPr>
          <a:lstStyle/>
          <a:p>
            <a:pPr>
              <a:spcAft>
                <a:spcPts val="600"/>
              </a:spcAft>
            </a:pPr>
            <a:r>
              <a:rPr lang="en-US" sz="1000" b="0" dirty="0">
                <a:latin typeface="Calibri" panose="020F0502020204030204" pitchFamily="34" charset="0"/>
                <a:cs typeface="Calibri" panose="020F0502020204030204" pitchFamily="34" charset="0"/>
              </a:rPr>
              <a:t>The Investment Management Education Alliance (IMEA) STAR Awards program recognizes excellence among investment management firms in the areas of communications, education, innovation and collaboration. IMEA is not an affiliate or subsidiary of Hartford Funds.</a:t>
            </a:r>
          </a:p>
          <a:p>
            <a:pPr>
              <a:spcAft>
                <a:spcPts val="600"/>
              </a:spcAft>
            </a:pPr>
            <a:r>
              <a:rPr lang="en-US" sz="1000" b="0" dirty="0">
                <a:latin typeface="Calibri" panose="020F0502020204030204" pitchFamily="34" charset="0"/>
              </a:rPr>
              <a:t>The views and opinions expressed herein are those of the author, who is not affiliated with Hartford Funds. If you are concerned about your brain health or cognitive function, it's a good idea to speak with your doctor or a healthcare professional, who can evaluate your cognitive function and provide recommendations for management and treatment, if necessary.</a:t>
            </a:r>
          </a:p>
          <a:p>
            <a:pPr>
              <a:spcAft>
                <a:spcPts val="600"/>
              </a:spcAft>
            </a:pPr>
            <a:r>
              <a:rPr lang="en-US" sz="1000" b="0" dirty="0">
                <a:latin typeface="Calibri" panose="020F0502020204030204" pitchFamily="34" charset="0"/>
              </a:rPr>
              <a:t>Hartford Funds Distributors, LLC, Member FINRA. </a:t>
            </a:r>
            <a:r>
              <a:rPr lang="en-US" sz="1000" b="0" dirty="0" err="1">
                <a:latin typeface="Calibri" panose="020F0502020204030204" pitchFamily="34" charset="0"/>
              </a:rPr>
              <a:t>SEM_Brain_ML</a:t>
            </a:r>
            <a:r>
              <a:rPr lang="en-US" sz="1000" b="0" dirty="0">
                <a:latin typeface="Calibri" panose="020F0502020204030204" pitchFamily="34" charset="0"/>
              </a:rPr>
              <a:t> 1123 </a:t>
            </a:r>
            <a:r>
              <a:rPr lang="en-US" sz="1000" b="0" i="0" dirty="0">
                <a:solidFill>
                  <a:srgbClr val="212529"/>
                </a:solidFill>
                <a:effectLst/>
                <a:latin typeface="-apple-system"/>
              </a:rPr>
              <a:t>3226035</a:t>
            </a:r>
            <a:endParaRPr lang="en-US" sz="100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A6BCC7A-F318-15FF-8B02-7984961A07F0}"/>
              </a:ext>
            </a:extLst>
          </p:cNvPr>
          <p:cNvSpPr>
            <a:spLocks noGrp="1"/>
          </p:cNvSpPr>
          <p:nvPr>
            <p:ph type="sldNum" sz="quarter" idx="4"/>
          </p:nvPr>
        </p:nvSpPr>
        <p:spPr/>
        <p:txBody>
          <a:bodyPr/>
          <a:lstStyle/>
          <a:p>
            <a:pPr>
              <a:defRPr/>
            </a:pPr>
            <a:fld id="{098F27AE-F8A1-453E-8C2F-3FD5FC6AA2AE}" type="slidenum">
              <a:rPr lang="en-US" smtClean="0"/>
              <a:pPr>
                <a:defRPr/>
              </a:pPr>
              <a:t>32</a:t>
            </a:fld>
            <a:endParaRPr lang="en-US"/>
          </a:p>
        </p:txBody>
      </p:sp>
      <p:pic>
        <p:nvPicPr>
          <p:cNvPr id="6" name="Picture 5">
            <a:extLst>
              <a:ext uri="{FF2B5EF4-FFF2-40B4-BE49-F238E27FC236}">
                <a16:creationId xmlns:a16="http://schemas.microsoft.com/office/drawing/2014/main" id="{2DF92B01-BB53-50C3-1B98-6EBC6DF12F9B}"/>
              </a:ext>
            </a:extLst>
          </p:cNvPr>
          <p:cNvPicPr>
            <a:picLocks noChangeAspect="1"/>
          </p:cNvPicPr>
          <p:nvPr/>
        </p:nvPicPr>
        <p:blipFill>
          <a:blip r:embed="rId4"/>
          <a:stretch>
            <a:fillRect/>
          </a:stretch>
        </p:blipFill>
        <p:spPr>
          <a:xfrm>
            <a:off x="7913178" y="1119188"/>
            <a:ext cx="2605054" cy="3340736"/>
          </a:xfrm>
          <a:prstGeom prst="rect">
            <a:avLst/>
          </a:prstGeom>
          <a:ln>
            <a:solidFill>
              <a:schemeClr val="bg1">
                <a:lumMod val="50000"/>
              </a:schemeClr>
            </a:solid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630F32-62E7-A50D-08CB-75958F342486}"/>
              </a:ext>
            </a:extLst>
          </p:cNvPr>
          <p:cNvSpPr/>
          <p:nvPr/>
        </p:nvSpPr>
        <p:spPr bwMode="auto">
          <a:xfrm>
            <a:off x="0" y="12700"/>
            <a:ext cx="3898900" cy="6248327"/>
          </a:xfrm>
          <a:prstGeom prst="rect">
            <a:avLst/>
          </a:prstGeom>
          <a:solidFill>
            <a:srgbClr val="0E20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sp>
        <p:nvSpPr>
          <p:cNvPr id="5" name="TextBox 4">
            <a:extLst>
              <a:ext uri="{FF2B5EF4-FFF2-40B4-BE49-F238E27FC236}">
                <a16:creationId xmlns:a16="http://schemas.microsoft.com/office/drawing/2014/main" id="{B42F710C-9F32-5322-2769-C67DCA9EE4C1}"/>
              </a:ext>
            </a:extLst>
          </p:cNvPr>
          <p:cNvSpPr txBox="1"/>
          <p:nvPr/>
        </p:nvSpPr>
        <p:spPr>
          <a:xfrm>
            <a:off x="5062952" y="2205778"/>
            <a:ext cx="6180895" cy="1846659"/>
          </a:xfrm>
          <a:prstGeom prst="rect">
            <a:avLst/>
          </a:prstGeom>
          <a:noFill/>
        </p:spPr>
        <p:txBody>
          <a:bodyPr wrap="square" rtlCol="0">
            <a:spAutoFit/>
          </a:bodyPr>
          <a:lstStyle/>
          <a:p>
            <a:pPr marL="571500" indent="-571500">
              <a:spcAft>
                <a:spcPts val="1800"/>
              </a:spcAft>
              <a:buClr>
                <a:srgbClr val="005D55"/>
              </a:buClr>
              <a:buFont typeface="Wingdings" panose="05000000000000000000" pitchFamily="2" charset="2"/>
              <a:buChar char="§"/>
            </a:pPr>
            <a:r>
              <a:rPr lang="en-US" sz="2800" b="0">
                <a:solidFill>
                  <a:srgbClr val="3C3C3C"/>
                </a:solidFill>
                <a:latin typeface="Calibri" panose="020F0502020204030204" pitchFamily="34" charset="0"/>
                <a:ea typeface="Open Sans" panose="020B0606030504020204" pitchFamily="34" charset="0"/>
                <a:cs typeface="Calibri" panose="020F0502020204030204" pitchFamily="34" charset="0"/>
              </a:rPr>
              <a:t>Your Age vs. Your Brain’s Age</a:t>
            </a:r>
          </a:p>
          <a:p>
            <a:pPr marL="571500" indent="-571500">
              <a:spcAft>
                <a:spcPts val="1800"/>
              </a:spcAft>
              <a:buClr>
                <a:srgbClr val="598FE3"/>
              </a:buClr>
              <a:buFont typeface="Wingdings" panose="05000000000000000000" pitchFamily="2" charset="2"/>
              <a:buChar char="§"/>
            </a:pPr>
            <a:r>
              <a:rPr lang="en-US" sz="2800" b="0">
                <a:solidFill>
                  <a:srgbClr val="3C3C3C"/>
                </a:solidFill>
                <a:latin typeface="Calibri" panose="020F0502020204030204" pitchFamily="34" charset="0"/>
                <a:ea typeface="Open Sans" panose="020B0606030504020204" pitchFamily="34" charset="0"/>
                <a:cs typeface="Calibri" panose="020F0502020204030204" pitchFamily="34" charset="0"/>
              </a:rPr>
              <a:t>The Importance of Brain Health</a:t>
            </a:r>
          </a:p>
          <a:p>
            <a:pPr marL="571500" indent="-571500">
              <a:spcAft>
                <a:spcPts val="1800"/>
              </a:spcAft>
              <a:buClr>
                <a:srgbClr val="0E203F"/>
              </a:buClr>
              <a:buFont typeface="Wingdings" panose="05000000000000000000" pitchFamily="2" charset="2"/>
              <a:buChar char="§"/>
            </a:pPr>
            <a:r>
              <a:rPr lang="en-US" sz="2800" b="0">
                <a:solidFill>
                  <a:srgbClr val="3C3C3C"/>
                </a:solidFill>
                <a:latin typeface="Calibri" panose="020F0502020204030204" pitchFamily="34" charset="0"/>
                <a:ea typeface="Open Sans" panose="020B0606030504020204" pitchFamily="34" charset="0"/>
                <a:cs typeface="Calibri" panose="020F0502020204030204" pitchFamily="34" charset="0"/>
              </a:rPr>
              <a:t>How to Age-Proof Your Brain</a:t>
            </a:r>
          </a:p>
        </p:txBody>
      </p:sp>
      <p:sp>
        <p:nvSpPr>
          <p:cNvPr id="3" name="Title 2">
            <a:extLst>
              <a:ext uri="{FF2B5EF4-FFF2-40B4-BE49-F238E27FC236}">
                <a16:creationId xmlns:a16="http://schemas.microsoft.com/office/drawing/2014/main" id="{F0ACCD02-ADDD-5B29-AC93-4CC556430752}"/>
              </a:ext>
            </a:extLst>
          </p:cNvPr>
          <p:cNvSpPr>
            <a:spLocks noGrp="1"/>
          </p:cNvSpPr>
          <p:nvPr>
            <p:ph type="title" idx="4294967295"/>
          </p:nvPr>
        </p:nvSpPr>
        <p:spPr>
          <a:xfrm>
            <a:off x="1432293" y="2689175"/>
            <a:ext cx="2161032" cy="878459"/>
          </a:xfrm>
          <a:prstGeom prst="rect">
            <a:avLst/>
          </a:prstGeom>
        </p:spPr>
        <p:txBody>
          <a:bodyPr/>
          <a:lstStyle/>
          <a:p>
            <a:pPr rtl="0" fontAlgn="base"/>
            <a:r>
              <a:rPr lang="en-US" sz="3400" b="0" kern="1200">
                <a:effectLst/>
                <a:latin typeface="Calibri" panose="020F0502020204030204" pitchFamily="34" charset="0"/>
                <a:ea typeface="+mn-ea"/>
                <a:cs typeface="Calibri" panose="020F0502020204030204" pitchFamily="34" charset="0"/>
              </a:rPr>
              <a:t>Agenda</a:t>
            </a:r>
            <a:endParaRPr lang="en-US" sz="3400">
              <a:effectLst/>
            </a:endParaRPr>
          </a:p>
        </p:txBody>
      </p:sp>
      <p:sp>
        <p:nvSpPr>
          <p:cNvPr id="6" name="Rectangle 5">
            <a:extLst>
              <a:ext uri="{FF2B5EF4-FFF2-40B4-BE49-F238E27FC236}">
                <a16:creationId xmlns:a16="http://schemas.microsoft.com/office/drawing/2014/main" id="{6DB09263-AE6E-376F-6114-4C2153E6D142}"/>
              </a:ext>
            </a:extLst>
          </p:cNvPr>
          <p:cNvSpPr/>
          <p:nvPr/>
        </p:nvSpPr>
        <p:spPr bwMode="auto">
          <a:xfrm>
            <a:off x="5163671" y="2380130"/>
            <a:ext cx="274320" cy="274320"/>
          </a:xfrm>
          <a:prstGeom prst="rect">
            <a:avLst/>
          </a:prstGeom>
          <a:solidFill>
            <a:srgbClr val="005D5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sp>
        <p:nvSpPr>
          <p:cNvPr id="7" name="Rectangle 6">
            <a:extLst>
              <a:ext uri="{FF2B5EF4-FFF2-40B4-BE49-F238E27FC236}">
                <a16:creationId xmlns:a16="http://schemas.microsoft.com/office/drawing/2014/main" id="{4C1E2380-DAF1-38A8-0A2D-61C33B1B6A43}"/>
              </a:ext>
            </a:extLst>
          </p:cNvPr>
          <p:cNvSpPr/>
          <p:nvPr/>
        </p:nvSpPr>
        <p:spPr bwMode="auto">
          <a:xfrm>
            <a:off x="5163671" y="2981591"/>
            <a:ext cx="274320" cy="274320"/>
          </a:xfrm>
          <a:prstGeom prst="rect">
            <a:avLst/>
          </a:prstGeom>
          <a:solidFill>
            <a:srgbClr val="598F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sp>
        <p:nvSpPr>
          <p:cNvPr id="8" name="Rectangle 7">
            <a:extLst>
              <a:ext uri="{FF2B5EF4-FFF2-40B4-BE49-F238E27FC236}">
                <a16:creationId xmlns:a16="http://schemas.microsoft.com/office/drawing/2014/main" id="{9CF25452-E389-833B-E49B-75FEB534651C}"/>
              </a:ext>
            </a:extLst>
          </p:cNvPr>
          <p:cNvSpPr/>
          <p:nvPr/>
        </p:nvSpPr>
        <p:spPr bwMode="auto">
          <a:xfrm>
            <a:off x="5163671" y="3662057"/>
            <a:ext cx="274320" cy="274320"/>
          </a:xfrm>
          <a:prstGeom prst="rect">
            <a:avLst/>
          </a:prstGeom>
          <a:solidFill>
            <a:srgbClr val="562A7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sp>
        <p:nvSpPr>
          <p:cNvPr id="9" name="Slide Number Placeholder 8">
            <a:extLst>
              <a:ext uri="{FF2B5EF4-FFF2-40B4-BE49-F238E27FC236}">
                <a16:creationId xmlns:a16="http://schemas.microsoft.com/office/drawing/2014/main" id="{23B1EE96-2227-D95D-E9D3-0B421FA486DC}"/>
              </a:ext>
            </a:extLst>
          </p:cNvPr>
          <p:cNvSpPr>
            <a:spLocks noGrp="1"/>
          </p:cNvSpPr>
          <p:nvPr>
            <p:ph type="sldNum" sz="quarter" idx="4"/>
          </p:nvPr>
        </p:nvSpPr>
        <p:spPr/>
        <p:txBody>
          <a:bodyPr/>
          <a:lstStyle/>
          <a:p>
            <a:pPr>
              <a:defRPr/>
            </a:pPr>
            <a:fld id="{098F27AE-F8A1-453E-8C2F-3FD5FC6AA2AE}" type="slidenum">
              <a:rPr lang="en-US" smtClean="0"/>
              <a:pPr>
                <a:defRPr/>
              </a:pPr>
              <a:t>4</a:t>
            </a:fld>
            <a:endParaRPr lang="en-US"/>
          </a:p>
        </p:txBody>
      </p:sp>
      <p:sp>
        <p:nvSpPr>
          <p:cNvPr id="2" name="Rectangle 1">
            <a:extLst>
              <a:ext uri="{FF2B5EF4-FFF2-40B4-BE49-F238E27FC236}">
                <a16:creationId xmlns:a16="http://schemas.microsoft.com/office/drawing/2014/main" id="{FDAA2E33-F63E-C350-CDF1-6048F95AA2FB}"/>
              </a:ext>
            </a:extLst>
          </p:cNvPr>
          <p:cNvSpPr/>
          <p:nvPr/>
        </p:nvSpPr>
        <p:spPr>
          <a:xfrm>
            <a:off x="662472" y="670683"/>
            <a:ext cx="10819614" cy="4908313"/>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789D51-4C0E-BDFA-5815-9DD0F1796C31}"/>
              </a:ext>
            </a:extLst>
          </p:cNvPr>
          <p:cNvPicPr>
            <a:picLocks noChangeAspect="1"/>
          </p:cNvPicPr>
          <p:nvPr/>
        </p:nvPicPr>
        <p:blipFill>
          <a:blip r:embed="rId3"/>
          <a:stretch>
            <a:fillRect/>
          </a:stretch>
        </p:blipFill>
        <p:spPr>
          <a:xfrm>
            <a:off x="0" y="15222"/>
            <a:ext cx="12312450" cy="6233178"/>
          </a:xfrm>
          <a:prstGeom prst="rect">
            <a:avLst/>
          </a:prstGeom>
        </p:spPr>
      </p:pic>
      <p:sp>
        <p:nvSpPr>
          <p:cNvPr id="2" name="Slide Number Placeholder 1">
            <a:extLst>
              <a:ext uri="{FF2B5EF4-FFF2-40B4-BE49-F238E27FC236}">
                <a16:creationId xmlns:a16="http://schemas.microsoft.com/office/drawing/2014/main" id="{F1383FB6-4DF9-4E97-6023-E8F96A2DB424}"/>
              </a:ext>
            </a:extLst>
          </p:cNvPr>
          <p:cNvSpPr>
            <a:spLocks noGrp="1"/>
          </p:cNvSpPr>
          <p:nvPr>
            <p:ph type="sldNum" sz="quarter" idx="4"/>
          </p:nvPr>
        </p:nvSpPr>
        <p:spPr/>
        <p:txBody>
          <a:bodyPr/>
          <a:lstStyle/>
          <a:p>
            <a:fld id="{098F27AE-F8A1-453E-8C2F-3FD5FC6AA2AE}" type="slidenum">
              <a:rPr lang="en-US" smtClean="0"/>
              <a:pPr/>
              <a:t>5</a:t>
            </a:fld>
            <a:endParaRPr lang="en-US"/>
          </a:p>
        </p:txBody>
      </p:sp>
      <p:sp>
        <p:nvSpPr>
          <p:cNvPr id="3" name="Google Shape;115;p9">
            <a:extLst>
              <a:ext uri="{FF2B5EF4-FFF2-40B4-BE49-F238E27FC236}">
                <a16:creationId xmlns:a16="http://schemas.microsoft.com/office/drawing/2014/main" id="{29D7E281-9036-D9B7-7A5B-7A713B1EB5A9}"/>
              </a:ext>
            </a:extLst>
          </p:cNvPr>
          <p:cNvSpPr/>
          <p:nvPr/>
        </p:nvSpPr>
        <p:spPr>
          <a:xfrm>
            <a:off x="1140890" y="1324896"/>
            <a:ext cx="3477412" cy="3536475"/>
          </a:xfrm>
          <a:prstGeom prst="rect">
            <a:avLst/>
          </a:prstGeom>
          <a:solidFill>
            <a:srgbClr val="005D55"/>
          </a:solidFill>
          <a:ln>
            <a:noFill/>
          </a:ln>
        </p:spPr>
        <p:txBody>
          <a:bodyPr spcFirstLastPara="1" wrap="square" lIns="91425" tIns="45700" rIns="91425" bIns="45700" anchor="ctr" anchorCtr="0">
            <a:noAutofit/>
          </a:bodyPr>
          <a:lstStyle/>
          <a:p>
            <a:pPr algn="ctr">
              <a:spcBef>
                <a:spcPts val="0"/>
              </a:spcBef>
              <a:spcAft>
                <a:spcPts val="0"/>
              </a:spcAft>
            </a:pPr>
            <a:endParaRPr sz="1400" b="0">
              <a:solidFill>
                <a:prstClr val="white"/>
              </a:solidFill>
              <a:latin typeface="Arial"/>
              <a:ea typeface="Arial"/>
              <a:cs typeface="Arial"/>
              <a:sym typeface="Arial"/>
            </a:endParaRPr>
          </a:p>
        </p:txBody>
      </p:sp>
      <p:sp>
        <p:nvSpPr>
          <p:cNvPr id="4" name="Google Shape;116;p9">
            <a:extLst>
              <a:ext uri="{FF2B5EF4-FFF2-40B4-BE49-F238E27FC236}">
                <a16:creationId xmlns:a16="http://schemas.microsoft.com/office/drawing/2014/main" id="{6246888D-95A4-71B0-9D9F-B32CDA8C3F45}"/>
              </a:ext>
            </a:extLst>
          </p:cNvPr>
          <p:cNvSpPr/>
          <p:nvPr/>
        </p:nvSpPr>
        <p:spPr>
          <a:xfrm>
            <a:off x="1605109" y="1782825"/>
            <a:ext cx="2492332" cy="2546111"/>
          </a:xfrm>
          <a:prstGeom prst="rect">
            <a:avLst/>
          </a:prstGeom>
          <a:noFill/>
          <a:ln w="25400" cap="flat" cmpd="sng">
            <a:solidFill>
              <a:srgbClr val="ED7D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white"/>
              </a:solidFill>
              <a:effectLst/>
              <a:uLnTx/>
              <a:uFillTx/>
              <a:latin typeface="Arial"/>
              <a:ea typeface="Arial"/>
              <a:cs typeface="Arial"/>
              <a:sym typeface="Arial"/>
            </a:endParaRPr>
          </a:p>
        </p:txBody>
      </p:sp>
      <p:sp>
        <p:nvSpPr>
          <p:cNvPr id="5" name="Google Shape;103;p2">
            <a:extLst>
              <a:ext uri="{FF2B5EF4-FFF2-40B4-BE49-F238E27FC236}">
                <a16:creationId xmlns:a16="http://schemas.microsoft.com/office/drawing/2014/main" id="{16D852A4-D5D7-7542-953C-8D5C2567A95D}"/>
              </a:ext>
            </a:extLst>
          </p:cNvPr>
          <p:cNvSpPr txBox="1">
            <a:spLocks/>
          </p:cNvSpPr>
          <p:nvPr/>
        </p:nvSpPr>
        <p:spPr>
          <a:xfrm>
            <a:off x="1535303" y="1743945"/>
            <a:ext cx="1912928" cy="1589568"/>
          </a:xfrm>
          <a:prstGeom prst="rect">
            <a:avLst/>
          </a:prstGeom>
          <a:solidFill>
            <a:srgbClr val="005D55"/>
          </a:solidFill>
          <a:ln>
            <a:noFill/>
          </a:ln>
        </p:spPr>
        <p:txBody>
          <a:bodyPr spcFirstLastPara="1" vert="horz" wrap="square" lIns="9144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Bef>
                <a:spcPts val="0"/>
              </a:spcBef>
              <a:spcAft>
                <a:spcPts val="0"/>
              </a:spcAft>
              <a:buClr>
                <a:srgbClr val="44546A"/>
              </a:buClr>
              <a:buSzPts val="2800"/>
              <a:buFont typeface="Calibri"/>
              <a:buNone/>
            </a:pPr>
            <a:r>
              <a:rPr lang="en-US" sz="3000">
                <a:solidFill>
                  <a:prstClr val="white"/>
                </a:solidFill>
                <a:latin typeface="Calibri Light" panose="020F0302020204030204"/>
                <a:ea typeface="Open Sans" panose="020B0606030504020204" pitchFamily="34" charset="0"/>
                <a:cs typeface="Open Sans" panose="020B0606030504020204" pitchFamily="34" charset="0"/>
              </a:rPr>
              <a:t>Your Age </a:t>
            </a:r>
            <a:br>
              <a:rPr lang="en-US" sz="3000">
                <a:solidFill>
                  <a:prstClr val="white"/>
                </a:solidFill>
                <a:latin typeface="Calibri Light" panose="020F0302020204030204"/>
                <a:ea typeface="Open Sans" panose="020B0606030504020204" pitchFamily="34" charset="0"/>
                <a:cs typeface="Open Sans" panose="020B0606030504020204" pitchFamily="34" charset="0"/>
              </a:rPr>
            </a:br>
            <a:r>
              <a:rPr lang="en-US" sz="3000">
                <a:solidFill>
                  <a:prstClr val="white"/>
                </a:solidFill>
                <a:latin typeface="Calibri Light" panose="020F0302020204030204"/>
                <a:ea typeface="Open Sans" panose="020B0606030504020204" pitchFamily="34" charset="0"/>
                <a:cs typeface="Open Sans" panose="020B0606030504020204" pitchFamily="34" charset="0"/>
              </a:rPr>
              <a:t>vs. Your </a:t>
            </a:r>
            <a:br>
              <a:rPr lang="en-US" sz="3000">
                <a:solidFill>
                  <a:prstClr val="white"/>
                </a:solidFill>
                <a:latin typeface="Calibri Light" panose="020F0302020204030204"/>
                <a:ea typeface="Open Sans" panose="020B0606030504020204" pitchFamily="34" charset="0"/>
                <a:cs typeface="Open Sans" panose="020B0606030504020204" pitchFamily="34" charset="0"/>
              </a:rPr>
            </a:br>
            <a:r>
              <a:rPr lang="en-US" sz="3000">
                <a:solidFill>
                  <a:prstClr val="white"/>
                </a:solidFill>
                <a:latin typeface="Calibri Light" panose="020F0302020204030204"/>
                <a:ea typeface="Open Sans" panose="020B0606030504020204" pitchFamily="34" charset="0"/>
                <a:cs typeface="Open Sans" panose="020B0606030504020204" pitchFamily="34" charset="0"/>
              </a:rPr>
              <a:t>Brain’s Age</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15;p9">
            <a:extLst>
              <a:ext uri="{FF2B5EF4-FFF2-40B4-BE49-F238E27FC236}">
                <a16:creationId xmlns:a16="http://schemas.microsoft.com/office/drawing/2014/main" id="{C0C4FDC9-E32D-3E49-0AEF-B2C9190BBDD8}"/>
              </a:ext>
            </a:extLst>
          </p:cNvPr>
          <p:cNvSpPr/>
          <p:nvPr/>
        </p:nvSpPr>
        <p:spPr>
          <a:xfrm>
            <a:off x="0" y="457201"/>
            <a:ext cx="12192000" cy="5803826"/>
          </a:xfrm>
          <a:prstGeom prst="rect">
            <a:avLst/>
          </a:prstGeom>
          <a:solidFill>
            <a:srgbClr val="005D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Title 1">
            <a:extLst>
              <a:ext uri="{FF2B5EF4-FFF2-40B4-BE49-F238E27FC236}">
                <a16:creationId xmlns:a16="http://schemas.microsoft.com/office/drawing/2014/main" id="{B9E52FB0-C87E-F6F6-40A9-35F36040B1A9}"/>
              </a:ext>
            </a:extLst>
          </p:cNvPr>
          <p:cNvSpPr txBox="1">
            <a:spLocks/>
          </p:cNvSpPr>
          <p:nvPr/>
        </p:nvSpPr>
        <p:spPr>
          <a:xfrm>
            <a:off x="3635957" y="2554577"/>
            <a:ext cx="4920084" cy="2531165"/>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pPr algn="ctr"/>
            <a:r>
              <a:rPr lang="en-US" sz="4400" b="0">
                <a:solidFill>
                  <a:srgbClr val="FFFFFF"/>
                </a:solidFill>
                <a:latin typeface="Open Sans" panose="020B0606030504020204" pitchFamily="34" charset="0"/>
                <a:ea typeface="Open Sans" panose="020B0606030504020204" pitchFamily="34" charset="0"/>
                <a:cs typeface="Open Sans" panose="020B0606030504020204" pitchFamily="34" charset="0"/>
              </a:rPr>
              <a:t>Your Brain May Not be the Same Age as You.</a:t>
            </a:r>
            <a:endParaRPr lang="en-US" sz="4400" kern="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Graphic 6">
            <a:extLst>
              <a:ext uri="{FF2B5EF4-FFF2-40B4-BE49-F238E27FC236}">
                <a16:creationId xmlns:a16="http://schemas.microsoft.com/office/drawing/2014/main" id="{68948CBE-293F-8C10-B405-B48714644D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103"/>
          <a:stretch/>
        </p:blipFill>
        <p:spPr>
          <a:xfrm>
            <a:off x="5600330" y="1485410"/>
            <a:ext cx="846045" cy="798603"/>
          </a:xfrm>
          <a:prstGeom prst="rect">
            <a:avLst/>
          </a:prstGeom>
        </p:spPr>
      </p:pic>
      <p:sp>
        <p:nvSpPr>
          <p:cNvPr id="2" name="Slide Number Placeholder 1">
            <a:extLst>
              <a:ext uri="{FF2B5EF4-FFF2-40B4-BE49-F238E27FC236}">
                <a16:creationId xmlns:a16="http://schemas.microsoft.com/office/drawing/2014/main" id="{B1F990F9-556D-31D8-8DC0-DC6BFA48D161}"/>
              </a:ext>
            </a:extLst>
          </p:cNvPr>
          <p:cNvSpPr>
            <a:spLocks noGrp="1"/>
          </p:cNvSpPr>
          <p:nvPr>
            <p:ph type="sldNum" sz="quarter" idx="4"/>
          </p:nvPr>
        </p:nvSpPr>
        <p:spPr/>
        <p:txBody>
          <a:bodyPr/>
          <a:lstStyle/>
          <a:p>
            <a:pPr>
              <a:defRPr/>
            </a:pPr>
            <a:fld id="{098F27AE-F8A1-453E-8C2F-3FD5FC6AA2AE}" type="slidenum">
              <a:rPr lang="en-US" smtClean="0"/>
              <a:pPr>
                <a:defRPr/>
              </a:pPr>
              <a:t>6</a:t>
            </a:fld>
            <a:endParaRPr lang="en-US"/>
          </a:p>
        </p:txBody>
      </p:sp>
    </p:spTree>
    <p:extLst>
      <p:ext uri="{BB962C8B-B14F-4D97-AF65-F5344CB8AC3E}">
        <p14:creationId xmlns:p14="http://schemas.microsoft.com/office/powerpoint/2010/main" val="10662842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0B98E-67DD-729B-761B-7508E320F535}"/>
              </a:ext>
            </a:extLst>
          </p:cNvPr>
          <p:cNvPicPr>
            <a:picLocks noChangeAspect="1"/>
          </p:cNvPicPr>
          <p:nvPr/>
        </p:nvPicPr>
        <p:blipFill>
          <a:blip r:embed="rId3"/>
          <a:stretch>
            <a:fillRect/>
          </a:stretch>
        </p:blipFill>
        <p:spPr>
          <a:xfrm>
            <a:off x="0" y="556260"/>
            <a:ext cx="6225540" cy="5692140"/>
          </a:xfrm>
          <a:prstGeom prst="rect">
            <a:avLst/>
          </a:prstGeom>
        </p:spPr>
      </p:pic>
      <p:sp>
        <p:nvSpPr>
          <p:cNvPr id="8" name="Rectangle 7">
            <a:extLst>
              <a:ext uri="{FF2B5EF4-FFF2-40B4-BE49-F238E27FC236}">
                <a16:creationId xmlns:a16="http://schemas.microsoft.com/office/drawing/2014/main" id="{43F175D5-6BE4-C852-3F0E-D7E91D19EE85}"/>
              </a:ext>
            </a:extLst>
          </p:cNvPr>
          <p:cNvSpPr/>
          <p:nvPr/>
        </p:nvSpPr>
        <p:spPr>
          <a:xfrm>
            <a:off x="819150" y="1337733"/>
            <a:ext cx="10553700" cy="4148668"/>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9" name="Title 1">
            <a:extLst>
              <a:ext uri="{FF2B5EF4-FFF2-40B4-BE49-F238E27FC236}">
                <a16:creationId xmlns:a16="http://schemas.microsoft.com/office/drawing/2014/main" id="{9232F01B-693A-3E69-B91D-A5637CBEFD40}"/>
              </a:ext>
            </a:extLst>
          </p:cNvPr>
          <p:cNvSpPr txBox="1">
            <a:spLocks/>
          </p:cNvSpPr>
          <p:nvPr/>
        </p:nvSpPr>
        <p:spPr>
          <a:xfrm>
            <a:off x="6915150" y="2861378"/>
            <a:ext cx="4240696" cy="2531165"/>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r>
              <a:rPr lang="en-US" sz="3400" b="0">
                <a:solidFill>
                  <a:srgbClr val="0E203F"/>
                </a:solidFill>
                <a:latin typeface="Calibri" panose="020F0502020204030204" pitchFamily="34" charset="0"/>
                <a:ea typeface="Open Sans" panose="020B0606030504020204" pitchFamily="34" charset="0"/>
                <a:cs typeface="Calibri" panose="020F0502020204030204" pitchFamily="34" charset="0"/>
              </a:rPr>
              <a:t>Super-Agers Have Younger Brains</a:t>
            </a:r>
          </a:p>
        </p:txBody>
      </p:sp>
      <p:sp>
        <p:nvSpPr>
          <p:cNvPr id="2" name="Slide Number Placeholder 1">
            <a:extLst>
              <a:ext uri="{FF2B5EF4-FFF2-40B4-BE49-F238E27FC236}">
                <a16:creationId xmlns:a16="http://schemas.microsoft.com/office/drawing/2014/main" id="{BD447AA1-960E-FA9E-C42A-4F853D2A4BF0}"/>
              </a:ext>
            </a:extLst>
          </p:cNvPr>
          <p:cNvSpPr>
            <a:spLocks noGrp="1"/>
          </p:cNvSpPr>
          <p:nvPr>
            <p:ph type="sldNum" sz="quarter" idx="4"/>
          </p:nvPr>
        </p:nvSpPr>
        <p:spPr/>
        <p:txBody>
          <a:bodyPr/>
          <a:lstStyle/>
          <a:p>
            <a:pPr>
              <a:defRPr/>
            </a:pPr>
            <a:fld id="{098F27AE-F8A1-453E-8C2F-3FD5FC6AA2AE}" type="slidenum">
              <a:rPr lang="en-US" smtClean="0"/>
              <a:pPr>
                <a:defRPr/>
              </a:pPr>
              <a:t>7</a:t>
            </a:fld>
            <a:endParaRPr lang="en-US"/>
          </a:p>
        </p:txBody>
      </p:sp>
    </p:spTree>
    <p:extLst>
      <p:ext uri="{BB962C8B-B14F-4D97-AF65-F5344CB8AC3E}">
        <p14:creationId xmlns:p14="http://schemas.microsoft.com/office/powerpoint/2010/main" val="26903331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1A9FB0-00C7-9BCB-81E3-4F3EA0F2C758}"/>
              </a:ext>
            </a:extLst>
          </p:cNvPr>
          <p:cNvSpPr/>
          <p:nvPr/>
        </p:nvSpPr>
        <p:spPr bwMode="auto">
          <a:xfrm>
            <a:off x="0" y="538316"/>
            <a:ext cx="3898900" cy="5722711"/>
          </a:xfrm>
          <a:prstGeom prst="rect">
            <a:avLst/>
          </a:prstGeom>
          <a:solidFill>
            <a:srgbClr val="00857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sp>
        <p:nvSpPr>
          <p:cNvPr id="8" name="TextBox 7">
            <a:extLst>
              <a:ext uri="{FF2B5EF4-FFF2-40B4-BE49-F238E27FC236}">
                <a16:creationId xmlns:a16="http://schemas.microsoft.com/office/drawing/2014/main" id="{FA1ADD8A-9353-4E93-15FA-8A062650F8EC}"/>
              </a:ext>
            </a:extLst>
          </p:cNvPr>
          <p:cNvSpPr txBox="1"/>
          <p:nvPr/>
        </p:nvSpPr>
        <p:spPr>
          <a:xfrm>
            <a:off x="4836752" y="2151727"/>
            <a:ext cx="8689614" cy="2554545"/>
          </a:xfrm>
          <a:prstGeom prst="rect">
            <a:avLst/>
          </a:prstGeom>
          <a:noFill/>
        </p:spPr>
        <p:txBody>
          <a:bodyPr wrap="square" rtlCol="0">
            <a:spAutoFit/>
          </a:bodyPr>
          <a:lstStyle/>
          <a:p>
            <a:pPr marL="342900" indent="-342900">
              <a:spcAft>
                <a:spcPts val="1200"/>
              </a:spcAft>
              <a:buClr>
                <a:srgbClr val="008571"/>
              </a:buClr>
              <a:buFont typeface="+mj-lt"/>
              <a:buAutoNum type="arabicPeriod"/>
            </a:pPr>
            <a:r>
              <a:rPr lang="en-US" sz="2400" b="0">
                <a:solidFill>
                  <a:srgbClr val="3C3C3C"/>
                </a:solidFill>
                <a:latin typeface="Calibri" panose="020F0502020204030204" pitchFamily="34" charset="0"/>
                <a:cs typeface="Calibri" panose="020F0502020204030204" pitchFamily="34" charset="0"/>
              </a:rPr>
              <a:t>How well can I manage my day?</a:t>
            </a:r>
          </a:p>
          <a:p>
            <a:pPr marL="342900" indent="-342900">
              <a:spcAft>
                <a:spcPts val="1200"/>
              </a:spcAft>
              <a:buClr>
                <a:srgbClr val="008571"/>
              </a:buClr>
              <a:buFont typeface="+mj-lt"/>
              <a:buAutoNum type="arabicPeriod"/>
            </a:pPr>
            <a:r>
              <a:rPr lang="en-US" sz="2400" b="0">
                <a:solidFill>
                  <a:srgbClr val="3C3C3C"/>
                </a:solidFill>
                <a:latin typeface="Calibri" panose="020F0502020204030204" pitchFamily="34" charset="0"/>
                <a:cs typeface="Calibri" panose="020F0502020204030204" pitchFamily="34" charset="0"/>
              </a:rPr>
              <a:t>How well can I remember important information?</a:t>
            </a:r>
          </a:p>
          <a:p>
            <a:pPr marL="342900" indent="-342900">
              <a:spcAft>
                <a:spcPts val="1200"/>
              </a:spcAft>
              <a:buClr>
                <a:srgbClr val="008571"/>
              </a:buClr>
              <a:buFont typeface="+mj-lt"/>
              <a:buAutoNum type="arabicPeriod"/>
            </a:pPr>
            <a:r>
              <a:rPr lang="en-US" sz="2400" b="0">
                <a:solidFill>
                  <a:srgbClr val="3C3C3C"/>
                </a:solidFill>
                <a:latin typeface="Calibri" panose="020F0502020204030204" pitchFamily="34" charset="0"/>
                <a:cs typeface="Calibri" panose="020F0502020204030204" pitchFamily="34" charset="0"/>
              </a:rPr>
              <a:t>How well can I move and maintain balance?</a:t>
            </a:r>
          </a:p>
          <a:p>
            <a:pPr marL="342900" indent="-342900">
              <a:spcAft>
                <a:spcPts val="1200"/>
              </a:spcAft>
              <a:buClr>
                <a:srgbClr val="008571"/>
              </a:buClr>
              <a:buFont typeface="+mj-lt"/>
              <a:buAutoNum type="arabicPeriod"/>
            </a:pPr>
            <a:r>
              <a:rPr lang="en-US" sz="2400" b="0">
                <a:solidFill>
                  <a:srgbClr val="3C3C3C"/>
                </a:solidFill>
                <a:latin typeface="Calibri" panose="020F0502020204030204" pitchFamily="34" charset="0"/>
                <a:cs typeface="Calibri" panose="020F0502020204030204" pitchFamily="34" charset="0"/>
              </a:rPr>
              <a:t>How fast can I walk?</a:t>
            </a:r>
          </a:p>
          <a:p>
            <a:pPr marL="342900" indent="-342900">
              <a:spcAft>
                <a:spcPts val="1200"/>
              </a:spcAft>
              <a:buClr>
                <a:srgbClr val="008571"/>
              </a:buClr>
              <a:buFont typeface="+mj-lt"/>
              <a:buAutoNum type="arabicPeriod"/>
            </a:pPr>
            <a:r>
              <a:rPr lang="en-US" sz="2400" b="0">
                <a:solidFill>
                  <a:srgbClr val="3C3C3C"/>
                </a:solidFill>
                <a:latin typeface="Calibri" panose="020F0502020204030204" pitchFamily="34" charset="0"/>
                <a:cs typeface="Calibri" panose="020F0502020204030204" pitchFamily="34" charset="0"/>
              </a:rPr>
              <a:t>How old do I feel?</a:t>
            </a:r>
          </a:p>
        </p:txBody>
      </p:sp>
      <p:sp>
        <p:nvSpPr>
          <p:cNvPr id="9" name="Title 2">
            <a:extLst>
              <a:ext uri="{FF2B5EF4-FFF2-40B4-BE49-F238E27FC236}">
                <a16:creationId xmlns:a16="http://schemas.microsoft.com/office/drawing/2014/main" id="{564743AD-8331-388A-ECA1-E12F8E24737A}"/>
              </a:ext>
            </a:extLst>
          </p:cNvPr>
          <p:cNvSpPr txBox="1">
            <a:spLocks/>
          </p:cNvSpPr>
          <p:nvPr/>
        </p:nvSpPr>
        <p:spPr>
          <a:xfrm>
            <a:off x="821175" y="2361375"/>
            <a:ext cx="2465336" cy="3051190"/>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r>
              <a:rPr lang="en-US" sz="3400" b="0">
                <a:latin typeface="Calibri" panose="020F0502020204030204" pitchFamily="34" charset="0"/>
                <a:ea typeface="Open Sans" panose="020B0606030504020204" pitchFamily="34" charset="0"/>
                <a:cs typeface="Calibri" panose="020F0502020204030204" pitchFamily="34" charset="0"/>
              </a:rPr>
              <a:t>Get a Sense of Your Brain’s Age</a:t>
            </a:r>
            <a:endParaRPr lang="en-US" sz="3400" kern="0">
              <a:latin typeface="Calibri" panose="020F0502020204030204" pitchFamily="34" charset="0"/>
              <a:ea typeface="Open Sans" panose="020B060603050402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474CE76-1889-001B-DE35-C2E10FC9CB03}"/>
              </a:ext>
            </a:extLst>
          </p:cNvPr>
          <p:cNvSpPr>
            <a:spLocks noGrp="1"/>
          </p:cNvSpPr>
          <p:nvPr>
            <p:ph type="sldNum" sz="quarter" idx="4"/>
          </p:nvPr>
        </p:nvSpPr>
        <p:spPr/>
        <p:txBody>
          <a:bodyPr/>
          <a:lstStyle/>
          <a:p>
            <a:pPr>
              <a:defRPr/>
            </a:pPr>
            <a:fld id="{098F27AE-F8A1-453E-8C2F-3FD5FC6AA2AE}" type="slidenum">
              <a:rPr lang="en-US" smtClean="0"/>
              <a:pPr>
                <a:defRPr/>
              </a:pPr>
              <a:t>8</a:t>
            </a:fld>
            <a:endParaRPr lang="en-US"/>
          </a:p>
        </p:txBody>
      </p:sp>
    </p:spTree>
    <p:extLst>
      <p:ext uri="{BB962C8B-B14F-4D97-AF65-F5344CB8AC3E}">
        <p14:creationId xmlns:p14="http://schemas.microsoft.com/office/powerpoint/2010/main" val="20712616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a:extLst>
              <a:ext uri="{FF2B5EF4-FFF2-40B4-BE49-F238E27FC236}">
                <a16:creationId xmlns:a16="http://schemas.microsoft.com/office/drawing/2014/main" id="{C3010F47-DFDD-313D-6AAC-70BD17069EAD}"/>
              </a:ext>
            </a:extLst>
          </p:cNvPr>
          <p:cNvSpPr>
            <a:spLocks noChangeArrowheads="1"/>
          </p:cNvSpPr>
          <p:nvPr/>
        </p:nvSpPr>
        <p:spPr bwMode="auto">
          <a:xfrm>
            <a:off x="6983408" y="6572602"/>
            <a:ext cx="2129586" cy="215444"/>
          </a:xfrm>
          <a:prstGeom prst="rect">
            <a:avLst/>
          </a:prstGeom>
          <a:noFill/>
          <a:ln w="9525">
            <a:noFill/>
            <a:miter lim="800000"/>
            <a:headEnd/>
            <a:tailEnd/>
          </a:ln>
          <a:effectLst/>
        </p:spPr>
        <p:txBody>
          <a:bodyPr wrap="square" anchor="ctr">
            <a:spAutoFit/>
          </a:bodyPr>
          <a:lstStyle/>
          <a:p>
            <a:pPr algn="ctr" eaLnBrk="0" hangingPunct="0">
              <a:defRPr/>
            </a:pPr>
            <a:r>
              <a:rPr lang="en-US" sz="800" b="0" i="1">
                <a:solidFill>
                  <a:schemeClr val="bg1"/>
                </a:solidFill>
                <a:latin typeface="Calibri" panose="020F0502020204030204" pitchFamily="34" charset="0"/>
                <a:cs typeface="ＭＳ Ｐゴシック"/>
              </a:rPr>
              <a:t>© 2023 by Hartford Funds</a:t>
            </a:r>
            <a:endParaRPr lang="en-US" sz="800" b="0">
              <a:solidFill>
                <a:schemeClr val="bg1"/>
              </a:solidFill>
              <a:latin typeface="Calibri" panose="020F0502020204030204" pitchFamily="34" charset="0"/>
              <a:cs typeface="ＭＳ Ｐゴシック"/>
            </a:endParaRPr>
          </a:p>
        </p:txBody>
      </p:sp>
      <p:sp>
        <p:nvSpPr>
          <p:cNvPr id="17" name="Rectangle 16">
            <a:extLst>
              <a:ext uri="{FF2B5EF4-FFF2-40B4-BE49-F238E27FC236}">
                <a16:creationId xmlns:a16="http://schemas.microsoft.com/office/drawing/2014/main" id="{C04164D9-FFAE-9A6E-4B3A-C4658BA55722}"/>
              </a:ext>
            </a:extLst>
          </p:cNvPr>
          <p:cNvSpPr/>
          <p:nvPr/>
        </p:nvSpPr>
        <p:spPr>
          <a:xfrm>
            <a:off x="1733826" y="1673206"/>
            <a:ext cx="3935896" cy="2660589"/>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7C277AA2-D93E-482F-76CC-BE81C04BD5D1}"/>
              </a:ext>
            </a:extLst>
          </p:cNvPr>
          <p:cNvSpPr/>
          <p:nvPr/>
        </p:nvSpPr>
        <p:spPr bwMode="auto">
          <a:xfrm>
            <a:off x="1574800" y="1438195"/>
            <a:ext cx="977900" cy="9779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sp>
        <p:nvSpPr>
          <p:cNvPr id="19" name="TextBox 18">
            <a:extLst>
              <a:ext uri="{FF2B5EF4-FFF2-40B4-BE49-F238E27FC236}">
                <a16:creationId xmlns:a16="http://schemas.microsoft.com/office/drawing/2014/main" id="{78835AE2-293B-700B-3549-332818A8054C}"/>
              </a:ext>
            </a:extLst>
          </p:cNvPr>
          <p:cNvSpPr txBox="1"/>
          <p:nvPr/>
        </p:nvSpPr>
        <p:spPr>
          <a:xfrm>
            <a:off x="2140668" y="2340798"/>
            <a:ext cx="3279610" cy="1390637"/>
          </a:xfrm>
          <a:prstGeom prst="rect">
            <a:avLst/>
          </a:prstGeom>
          <a:noFill/>
        </p:spPr>
        <p:txBody>
          <a:bodyPr wrap="square">
            <a:spAutoFit/>
          </a:bodyPr>
          <a:lstStyle/>
          <a:p>
            <a:pPr>
              <a:lnSpc>
                <a:spcPct val="110000"/>
              </a:lnSpc>
            </a:pPr>
            <a:r>
              <a:rPr lang="en-US" sz="2600" b="0">
                <a:solidFill>
                  <a:srgbClr val="0E203F"/>
                </a:solidFill>
                <a:latin typeface="Calibri" panose="020F0502020204030204" pitchFamily="34" charset="0"/>
                <a:ea typeface="Open Sans" panose="020B0606030504020204" pitchFamily="34" charset="0"/>
                <a:cs typeface="Calibri" panose="020F0502020204030204" pitchFamily="34" charset="0"/>
              </a:rPr>
              <a:t>Oh, that’s part of normal aging. There’s nothing I can do.</a:t>
            </a:r>
          </a:p>
        </p:txBody>
      </p:sp>
      <p:pic>
        <p:nvPicPr>
          <p:cNvPr id="20" name="Graphic 19" descr="Open quotation mark with solid fill">
            <a:extLst>
              <a:ext uri="{FF2B5EF4-FFF2-40B4-BE49-F238E27FC236}">
                <a16:creationId xmlns:a16="http://schemas.microsoft.com/office/drawing/2014/main" id="{17A1FDDB-E86C-875C-40D8-EDEE1867DD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5623" y="1399192"/>
            <a:ext cx="914400" cy="914400"/>
          </a:xfrm>
          <a:prstGeom prst="rect">
            <a:avLst/>
          </a:prstGeom>
        </p:spPr>
      </p:pic>
      <p:sp>
        <p:nvSpPr>
          <p:cNvPr id="21" name="Rectangle 20">
            <a:extLst>
              <a:ext uri="{FF2B5EF4-FFF2-40B4-BE49-F238E27FC236}">
                <a16:creationId xmlns:a16="http://schemas.microsoft.com/office/drawing/2014/main" id="{643B437D-22DA-4316-FEAC-8E4BFE3E6194}"/>
              </a:ext>
            </a:extLst>
          </p:cNvPr>
          <p:cNvSpPr/>
          <p:nvPr/>
        </p:nvSpPr>
        <p:spPr>
          <a:xfrm>
            <a:off x="6425096" y="2586033"/>
            <a:ext cx="3935896" cy="2660589"/>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E0C42462-809D-3E15-2BFE-26A1E87D0679}"/>
              </a:ext>
            </a:extLst>
          </p:cNvPr>
          <p:cNvSpPr/>
          <p:nvPr/>
        </p:nvSpPr>
        <p:spPr bwMode="auto">
          <a:xfrm>
            <a:off x="6266070" y="2351022"/>
            <a:ext cx="977900" cy="9779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C"/>
              </a:solidFill>
              <a:effectLst/>
              <a:uLnTx/>
              <a:uFillTx/>
            </a:endParaRPr>
          </a:p>
        </p:txBody>
      </p:sp>
      <p:sp>
        <p:nvSpPr>
          <p:cNvPr id="23" name="TextBox 22">
            <a:extLst>
              <a:ext uri="{FF2B5EF4-FFF2-40B4-BE49-F238E27FC236}">
                <a16:creationId xmlns:a16="http://schemas.microsoft.com/office/drawing/2014/main" id="{339AF9F5-D68E-AD4E-D054-C8468CF8AC05}"/>
              </a:ext>
            </a:extLst>
          </p:cNvPr>
          <p:cNvSpPr txBox="1"/>
          <p:nvPr/>
        </p:nvSpPr>
        <p:spPr>
          <a:xfrm>
            <a:off x="7132882" y="3253625"/>
            <a:ext cx="3279610" cy="1390637"/>
          </a:xfrm>
          <a:prstGeom prst="rect">
            <a:avLst/>
          </a:prstGeom>
          <a:noFill/>
        </p:spPr>
        <p:txBody>
          <a:bodyPr wrap="square">
            <a:spAutoFit/>
          </a:bodyPr>
          <a:lstStyle/>
          <a:p>
            <a:pPr>
              <a:lnSpc>
                <a:spcPct val="110000"/>
              </a:lnSpc>
            </a:pPr>
            <a:r>
              <a:rPr lang="en-US" sz="2600" b="0">
                <a:solidFill>
                  <a:srgbClr val="0E203F"/>
                </a:solidFill>
                <a:latin typeface="Calibri" panose="020F0502020204030204" pitchFamily="34" charset="0"/>
                <a:ea typeface="Open Sans" panose="020B0606030504020204" pitchFamily="34" charset="0"/>
                <a:cs typeface="Calibri" panose="020F0502020204030204" pitchFamily="34" charset="0"/>
              </a:rPr>
              <a:t>I have relatives </a:t>
            </a:r>
            <a:br>
              <a:rPr lang="en-US" sz="2600" b="0">
                <a:solidFill>
                  <a:srgbClr val="0E203F"/>
                </a:solidFill>
                <a:latin typeface="Calibri" panose="020F0502020204030204" pitchFamily="34" charset="0"/>
                <a:ea typeface="Open Sans" panose="020B0606030504020204" pitchFamily="34" charset="0"/>
                <a:cs typeface="Calibri" panose="020F0502020204030204" pitchFamily="34" charset="0"/>
              </a:rPr>
            </a:br>
            <a:r>
              <a:rPr lang="en-US" sz="2600" b="0">
                <a:solidFill>
                  <a:srgbClr val="0E203F"/>
                </a:solidFill>
                <a:latin typeface="Calibri" panose="020F0502020204030204" pitchFamily="34" charset="0"/>
                <a:ea typeface="Open Sans" panose="020B0606030504020204" pitchFamily="34" charset="0"/>
                <a:cs typeface="Calibri" panose="020F0502020204030204" pitchFamily="34" charset="0"/>
              </a:rPr>
              <a:t>with dementia; </a:t>
            </a:r>
            <a:br>
              <a:rPr lang="en-US" sz="2600" b="0">
                <a:solidFill>
                  <a:srgbClr val="0E203F"/>
                </a:solidFill>
                <a:latin typeface="Calibri" panose="020F0502020204030204" pitchFamily="34" charset="0"/>
                <a:ea typeface="Open Sans" panose="020B0606030504020204" pitchFamily="34" charset="0"/>
                <a:cs typeface="Calibri" panose="020F0502020204030204" pitchFamily="34" charset="0"/>
              </a:rPr>
            </a:br>
            <a:r>
              <a:rPr lang="en-US" sz="2600" b="0">
                <a:solidFill>
                  <a:srgbClr val="0E203F"/>
                </a:solidFill>
                <a:latin typeface="Calibri" panose="020F0502020204030204" pitchFamily="34" charset="0"/>
                <a:ea typeface="Open Sans" panose="020B0606030504020204" pitchFamily="34" charset="0"/>
                <a:cs typeface="Calibri" panose="020F0502020204030204" pitchFamily="34" charset="0"/>
              </a:rPr>
              <a:t>it’s in my genes.</a:t>
            </a:r>
          </a:p>
        </p:txBody>
      </p:sp>
      <p:pic>
        <p:nvPicPr>
          <p:cNvPr id="24" name="Graphic 23" descr="Open quotation mark with solid fill">
            <a:extLst>
              <a:ext uri="{FF2B5EF4-FFF2-40B4-BE49-F238E27FC236}">
                <a16:creationId xmlns:a16="http://schemas.microsoft.com/office/drawing/2014/main" id="{CF5DF70F-2174-BE10-1355-34835E0DFA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6893" y="2312019"/>
            <a:ext cx="914400" cy="914400"/>
          </a:xfrm>
          <a:prstGeom prst="rect">
            <a:avLst/>
          </a:prstGeom>
        </p:spPr>
      </p:pic>
      <p:sp>
        <p:nvSpPr>
          <p:cNvPr id="2" name="Slide Number Placeholder 1">
            <a:extLst>
              <a:ext uri="{FF2B5EF4-FFF2-40B4-BE49-F238E27FC236}">
                <a16:creationId xmlns:a16="http://schemas.microsoft.com/office/drawing/2014/main" id="{C6950CEE-0578-05DC-E431-2EE094324D67}"/>
              </a:ext>
            </a:extLst>
          </p:cNvPr>
          <p:cNvSpPr>
            <a:spLocks noGrp="1"/>
          </p:cNvSpPr>
          <p:nvPr>
            <p:ph type="sldNum" sz="quarter" idx="4"/>
          </p:nvPr>
        </p:nvSpPr>
        <p:spPr/>
        <p:txBody>
          <a:bodyPr/>
          <a:lstStyle/>
          <a:p>
            <a:pPr>
              <a:defRPr/>
            </a:pPr>
            <a:fld id="{098F27AE-F8A1-453E-8C2F-3FD5FC6AA2AE}" type="slidenum">
              <a:rPr lang="en-US" smtClean="0"/>
              <a:pPr>
                <a:defRPr/>
              </a:pPr>
              <a:t>9</a:t>
            </a:fld>
            <a:endParaRPr lang="en-US"/>
          </a:p>
        </p:txBody>
      </p:sp>
    </p:spTree>
    <p:extLst>
      <p:ext uri="{BB962C8B-B14F-4D97-AF65-F5344CB8AC3E}">
        <p14:creationId xmlns:p14="http://schemas.microsoft.com/office/powerpoint/2010/main" val="3349182352"/>
      </p:ext>
    </p:extLst>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rtford Funds Colors">
    <a:dk1>
      <a:srgbClr val="3C3C3C"/>
    </a:dk1>
    <a:lt1>
      <a:srgbClr val="FFFFFF"/>
    </a:lt1>
    <a:dk2>
      <a:srgbClr val="0E203F"/>
    </a:dk2>
    <a:lt2>
      <a:srgbClr val="E3E3E3"/>
    </a:lt2>
    <a:accent1>
      <a:srgbClr val="598FE3"/>
    </a:accent1>
    <a:accent2>
      <a:srgbClr val="FBAB18"/>
    </a:accent2>
    <a:accent3>
      <a:srgbClr val="005D55"/>
    </a:accent3>
    <a:accent4>
      <a:srgbClr val="5FDDC0"/>
    </a:accent4>
    <a:accent5>
      <a:srgbClr val="592F7F"/>
    </a:accent5>
    <a:accent6>
      <a:srgbClr val="E25323"/>
    </a:accent6>
    <a:hlink>
      <a:srgbClr val="598DE2"/>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isl xmlns:xsi="http://www.w3.org/2001/XMLSchema-instance" xmlns:xsd="http://www.w3.org/2001/XMLSchema" xmlns="http://www.boldonjames.com/2008/01/sie/internal/label" sislVersion="0" policy="246de94c-8867-47b0-926e-310c120d49ea" origin="userSelected">
  <element uid="id_classification_confidential" value=""/>
  <element uid="8dd2a31d-a9f5-4c3b-9dfe-89695618346f" value=""/>
</sisl>
</file>

<file path=customXml/item10.xml><?xml version="1.0" encoding="utf-8"?>
<DataSourceMapping>
  <Id>556fbfa3-81f1-4393-b0a5-9fc7254cb2d8</Id>
  <Name>EXPRESSION_VARIABLE_MAPPING</Name>
  <TargetDataSource>c13b40d7-9245-4b2c-8483-46fc753d2632</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1.xml><?xml version="1.0" encoding="utf-8"?>
<DataSourceInfo>
  <Id>36cb65b5-7baf-4ea6-bfdd-b9bd8ffbff4d</Id>
  <MajorVersion>0</MajorVersion>
  <MinorVersion>1</MinorVersion>
  <DataSourceType>System</DataSourceType>
  <Name>System</Name>
  <Description/>
  <Filter/>
  <DataFields/>
</DataSourceInfo>
</file>

<file path=customXml/item12.xml><?xml version="1.0" encoding="utf-8"?>
<DataSourceInfo>
  <Id>c13b40d7-9245-4b2c-8483-46fc753d2632</Id>
  <MajorVersion>0</MajorVersion>
  <MinorVersion>1</MinorVersion>
  <DataSourceType>Expression</DataSourceType>
  <Name>Computed</Name>
  <Description/>
  <Filter/>
  <DataFields/>
</DataSourceInfo>
</file>

<file path=customXml/item13.xml><?xml version="1.0" encoding="utf-8"?>
<VariableListDefinition name="SectionSelectionDs" displayName="SectionSelectionDs" id="8381be1a-72af-4572-9402-14cf9798f07e"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14.xml><?xml version="1.0" encoding="utf-8"?>
<VariableList UniqueId="5f79bac0-1666-410b-9f2f-75cdcc3c62c7" Name="AD_HOC" ContentType="XML" MajorVersion="0" MinorVersion="1" isLocalCopy="False" IsBaseObject="False" DataSourceId="072b6b9f-7e20-4526-9aa8-a1dbb05ccbe4" DataSourceMajorVersion="0" DataSourceMinorVersion="1"/>
</file>

<file path=customXml/item15.xml><?xml version="1.0" encoding="utf-8"?>
<DataSourceMapping>
  <Id>49e15397-503e-4678-b158-f09a344ccd98</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16.xml><?xml version="1.0" encoding="utf-8"?>
<VariableListDefinition name="Computed" displayName="Computed" id="46b1cff3-c939-4ffc-ae49-d66a0fd4aefe" isdomainofvalue="False" dataSourceId="c13b40d7-9245-4b2c-8483-46fc753d2632"/>
</file>

<file path=customXml/item17.xml><?xml version="1.0" encoding="utf-8"?>
<VariableListDefinition name="System" displayName="System" id="74288eef-279c-40ca-817b-9781254bb183" isdomainofvalue="False" dataSourceId="36cb65b5-7baf-4ea6-bfdd-b9bd8ffbff4d"/>
</file>

<file path=customXml/item18.xml><?xml version="1.0" encoding="utf-8"?>
<SourceDataModel Name="AD_HOC" TargetDataSourceId="072b6b9f-7e20-4526-9aa8-a1dbb05ccbe4"/>
</file>

<file path=customXml/item19.xml><?xml version="1.0" encoding="utf-8"?>
<VariableList UniqueId="8381be1a-72af-4572-9402-14cf9798f07e" Name="SectionSelectionDs" ContentType="XML" MajorVersion="0" MinorVersion="1" isLocalCopy="False" IsBaseObject="False" DataSourceId="103" DataSourceMajorVersion="1" DataSourceMinorVersion="0"/>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9f7d74f-6ef0-4e42-bfb5-48c22d5a8637">
      <Terms xmlns="http://schemas.microsoft.com/office/infopath/2007/PartnerControls"/>
    </lcf76f155ced4ddcb4097134ff3c332f>
    <TaxCatchAll xmlns="65a51801-ec80-49bd-9bc3-86cb9f3d0aa5" xsi:nil="true"/>
  </documentManagement>
</p:properties>
</file>

<file path=customXml/item20.xml><?xml version="1.0" encoding="utf-8"?>
<DataSourceMapping>
  <Id>207122ff-cef2-4438-a0a8-605d5c7f8ce8</Id>
  <Name>AD_HOC_MAPPING</Name>
  <TargetDataSource>072b6b9f-7e20-4526-9aa8-a1dbb05ccbe4</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21.xml><?xml version="1.0" encoding="utf-8"?>
<AllExternalAdhocVariableMappings/>
</file>

<file path=customXml/item22.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23.xml><?xml version="1.0" encoding="utf-8"?>
<DataSourceInfo>
  <Id>072b6b9f-7e20-4526-9aa8-a1dbb05ccbe4</Id>
  <MajorVersion>0</MajorVersion>
  <MinorVersion>1</MinorVersion>
  <DataSourceType>Ad_Hoc</DataSourceType>
  <Name>AD_HOC</Name>
  <Description/>
  <Filter/>
  <DataFields/>
</DataSourceInfo>
</file>

<file path=customXml/item24.xml><?xml version="1.0" encoding="utf-8"?>
<VariableList UniqueId="74288eef-279c-40ca-817b-9781254bb183" Name="System" ContentType="XML" MajorVersion="0" MinorVersion="1" isLocalCopy="False" IsBaseObject="False" DataSourceId="36cb65b5-7baf-4ea6-bfdd-b9bd8ffbff4d" DataSourceMajorVersion="0" DataSourceMinorVersion="1"/>
</file>

<file path=customXml/item3.xml><?xml version="1.0" encoding="utf-8"?>
<ct:contentTypeSchema xmlns:ct="http://schemas.microsoft.com/office/2006/metadata/contentType" xmlns:ma="http://schemas.microsoft.com/office/2006/metadata/properties/metaAttributes" ct:_="" ma:_="" ma:contentTypeName="Document" ma:contentTypeID="0x010100EB95E5094FDCD94E8B554859962BC7A5" ma:contentTypeVersion="16" ma:contentTypeDescription="Create a new document." ma:contentTypeScope="" ma:versionID="160acd4d90a318dc8646e002cad5e699">
  <xsd:schema xmlns:xsd="http://www.w3.org/2001/XMLSchema" xmlns:xs="http://www.w3.org/2001/XMLSchema" xmlns:p="http://schemas.microsoft.com/office/2006/metadata/properties" xmlns:ns2="79f7d74f-6ef0-4e42-bfb5-48c22d5a8637" xmlns:ns3="c4015fd0-470e-474b-8ca8-8c11590d1764" xmlns:ns4="65a51801-ec80-49bd-9bc3-86cb9f3d0aa5" targetNamespace="http://schemas.microsoft.com/office/2006/metadata/properties" ma:root="true" ma:fieldsID="69c7e4f10200269ef50f436b2ac860ec" ns2:_="" ns3:_="" ns4:_="">
    <xsd:import namespace="79f7d74f-6ef0-4e42-bfb5-48c22d5a8637"/>
    <xsd:import namespace="c4015fd0-470e-474b-8ca8-8c11590d1764"/>
    <xsd:import namespace="65a51801-ec80-49bd-9bc3-86cb9f3d0aa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7d74f-6ef0-4e42-bfb5-48c22d5a8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0c56ab5-1ab2-4a8e-bda2-ee42cffeb21c"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015fd0-470e-474b-8ca8-8c11590d17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a51801-ec80-49bd-9bc3-86cb9f3d0aa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570ef86-7ddc-4d65-bb40-9cf081dc649c}" ma:internalName="TaxCatchAll" ma:showField="CatchAllData" ma:web="c4015fd0-470e-474b-8ca8-8c11590d17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yNDZkZTk0Yy04ODY3LTQ3YjAtOTI2ZS0zMTBjMTIwZDQ5ZWEiIG9yaWdpbj0idXNlclNlbGVjdGVkIj48ZWxlbWVudCB1aWQ9ImlkX2NsYXNzaWZpY2F0aW9uX2NvbmZpZGVudGlhbCIgdmFsdWU9IiIgeG1sbnM9Imh0dHA6Ly93d3cuYm9sZG9uamFtZXMuY29tLzIwMDgvMDEvc2llL2ludGVybmFsL2xhYmVsIiAvPjxlbGVtZW50IHVpZD0iOGRkMmEzMWQtYTlmNS00YzNiLTlkZmUtODk2OTU2MTgzNDZmIiB2YWx1ZT0iIiB4bWxucz0iaHR0cDovL3d3dy5ib2xkb25qYW1lcy5jb20vMjAwOC8wMS9zaWUvaW50ZXJuYWwvbGFiZWwiIC8+PC9zaXNsPjxVc2VyTmFtZT5BRDFcREQ4MTgzMTwvVXNlck5hbWU+PERhdGVUaW1lPjIvMTYvMjAxNyA4OjQ4OjQ0IFBNPC9EYXRlVGltZT48TGFiZWxTdHJpbmc+Q29tcGFueSBDb25maWRlbnRpYWwgJiN4MjAwRjsmI3gyMDAxOyYjeDIwMDA7JiN4MjAwMjsmI3gyMDBCOyYjeDIwMDA7JiN4MjAwMTs8L0xhYmVsU3RyaW5nPjwvaXRlbT48L2xhYmVsSGlzdG9yeT4=</Value>
</WrappedLabelHistory>
</file>

<file path=customXml/item6.xml><?xml version="1.0" encoding="utf-8"?>
<VariableList UniqueId="46b1cff3-c939-4ffc-ae49-d66a0fd4aefe" Name="Computed" ContentType="XML" MajorVersion="0" MinorVersion="1" isLocalCopy="False" IsBaseObject="False" DataSourceId="c13b40d7-9245-4b2c-8483-46fc753d2632" DataSourceMajorVersion="0" DataSourceMinorVersion="1"/>
</file>

<file path=customXml/item7.xml><?xml version="1.0" encoding="utf-8"?>
<DataSourceMapping>
  <Id>488014d3-30fb-4999-b2e9-013731ce3f02</Id>
  <Name>EXPRESSION_VARIABLE_MAPPING</Name>
  <TargetDataSource>36cb65b5-7baf-4ea6-bfdd-b9bd8ffbff4d</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8.xml><?xml version="1.0" encoding="utf-8"?>
<VariableListCustXmlRels>
  <VariableListCustXmlRel variableListName="AD_HOC">
    <VariableListDefCustXmlId>{3DEB00D9-4CA9-4C28-A22B-9903596C2780}</VariableListDefCustXmlId>
    <LibraryMetadataCustXmlId>{F80BB7CA-3DDA-45C0-8370-0CDAF63CFED0}</LibraryMetadataCustXmlId>
    <DataSourceInfoCustXmlId>{95EA35C6-CF31-48FE-8CB4-4D53F1BA8EFF}</DataSourceInfoCustXmlId>
    <DataSourceMappingCustXmlId>{91BBA65A-1E5B-4F6A-9B8D-DB832D7DE1EC}</DataSourceMappingCustXmlId>
    <SdmcCustXmlId>{D965738F-A54C-44A1-9192-22B65D8A1131}</SdmcCustXmlId>
  </VariableListCustXmlRel>
  <VariableListCustXmlRel variableListName="Computed">
    <VariableListDefCustXmlId>{6173B69E-0336-4529-AB5B-DFFB4A3F2A90}</VariableListDefCustXmlId>
    <LibraryMetadataCustXmlId>{F9605013-E90C-42D7-888F-F142E4C1B685}</LibraryMetadataCustXmlId>
    <DataSourceInfoCustXmlId>{EEDD212C-B09F-4CE7-89AF-E2663ECB2EAB}</DataSourceInfoCustXmlId>
    <DataSourceMappingCustXmlId>{75BF3719-E1E7-4A21-B698-995B75B77904}</DataSourceMappingCustXmlId>
  </VariableListCustXmlRel>
  <VariableListCustXmlRel variableListName="System">
    <VariableListDefCustXmlId>{322033E0-05A6-438C-A1B2-7FDE38285EF0}</VariableListDefCustXmlId>
    <LibraryMetadataCustXmlId>{8E173BAD-7141-4321-9F75-0F3025A9DAC3}</LibraryMetadataCustXmlId>
    <DataSourceInfoCustXmlId>{F47A47E6-B74D-47D2-B763-B9B8572BCDBB}</DataSourceInfoCustXmlId>
    <DataSourceMappingCustXmlId>{DFE1EEF6-8189-4AD9-89CC-E155B7B53CAB}</DataSourceMappingCustXmlId>
  </VariableListCustXmlRel>
  <VariableListCustXmlRel variableListName="SectionSelectionDs">
    <VariableListDefCustXmlId>{BE0D1862-3020-430E-889E-8D48D095DBAB}</VariableListDefCustXmlId>
    <LibraryMetadataCustXmlId>{D3A7409A-3135-4441-8A48-FC66AC7B551C}</LibraryMetadataCustXmlId>
    <DataSourceInfoCustXmlId>{9A3F5801-6C9A-4B73-9C03-8F95B4BB67B2}</DataSourceInfoCustXmlId>
    <DataSourceMappingCustXmlId>{A01AD506-74CE-4730-8097-4D6D9B82C827}</DataSourceMappingCustXmlId>
  </VariableListCustXmlRel>
</VariableListCustXmlRels>
</file>

<file path=customXml/item9.xml><?xml version="1.0" encoding="utf-8"?>
<VariableListDefinition name="AD_HOC" displayName="AD_HOC" id="5f79bac0-1666-410b-9f2f-75cdcc3c62c7" isdomainofvalue="False" dataSourceId="072b6b9f-7e20-4526-9aa8-a1dbb05ccbe4"/>
</file>

<file path=customXml/itemProps1.xml><?xml version="1.0" encoding="utf-8"?>
<ds:datastoreItem xmlns:ds="http://schemas.openxmlformats.org/officeDocument/2006/customXml" ds:itemID="{A1D0085F-7B52-408C-A0DC-798ECDCADFB8}">
  <ds:schemaRefs>
    <ds:schemaRef ds:uri="http://www.boldonjames.com/2008/01/sie/internal/label"/>
    <ds:schemaRef ds:uri="http://www.w3.org/2001/XMLSchema"/>
  </ds:schemaRefs>
</ds:datastoreItem>
</file>

<file path=customXml/itemProps10.xml><?xml version="1.0" encoding="utf-8"?>
<ds:datastoreItem xmlns:ds="http://schemas.openxmlformats.org/officeDocument/2006/customXml" ds:itemID="{75BF3719-E1E7-4A21-B698-995B75B77904}">
  <ds:schemaRefs/>
</ds:datastoreItem>
</file>

<file path=customXml/itemProps11.xml><?xml version="1.0" encoding="utf-8"?>
<ds:datastoreItem xmlns:ds="http://schemas.openxmlformats.org/officeDocument/2006/customXml" ds:itemID="{F47A47E6-B74D-47D2-B763-B9B8572BCDBB}">
  <ds:schemaRefs/>
</ds:datastoreItem>
</file>

<file path=customXml/itemProps12.xml><?xml version="1.0" encoding="utf-8"?>
<ds:datastoreItem xmlns:ds="http://schemas.openxmlformats.org/officeDocument/2006/customXml" ds:itemID="{EEDD212C-B09F-4CE7-89AF-E2663ECB2EAB}">
  <ds:schemaRefs/>
</ds:datastoreItem>
</file>

<file path=customXml/itemProps13.xml><?xml version="1.0" encoding="utf-8"?>
<ds:datastoreItem xmlns:ds="http://schemas.openxmlformats.org/officeDocument/2006/customXml" ds:itemID="{BE0D1862-3020-430E-889E-8D48D095DBAB}">
  <ds:schemaRefs/>
</ds:datastoreItem>
</file>

<file path=customXml/itemProps14.xml><?xml version="1.0" encoding="utf-8"?>
<ds:datastoreItem xmlns:ds="http://schemas.openxmlformats.org/officeDocument/2006/customXml" ds:itemID="{F80BB7CA-3DDA-45C0-8370-0CDAF63CFED0}">
  <ds:schemaRefs/>
</ds:datastoreItem>
</file>

<file path=customXml/itemProps15.xml><?xml version="1.0" encoding="utf-8"?>
<ds:datastoreItem xmlns:ds="http://schemas.openxmlformats.org/officeDocument/2006/customXml" ds:itemID="{A01AD506-74CE-4730-8097-4D6D9B82C827}">
  <ds:schemaRefs/>
</ds:datastoreItem>
</file>

<file path=customXml/itemProps16.xml><?xml version="1.0" encoding="utf-8"?>
<ds:datastoreItem xmlns:ds="http://schemas.openxmlformats.org/officeDocument/2006/customXml" ds:itemID="{6173B69E-0336-4529-AB5B-DFFB4A3F2A90}">
  <ds:schemaRefs/>
</ds:datastoreItem>
</file>

<file path=customXml/itemProps17.xml><?xml version="1.0" encoding="utf-8"?>
<ds:datastoreItem xmlns:ds="http://schemas.openxmlformats.org/officeDocument/2006/customXml" ds:itemID="{322033E0-05A6-438C-A1B2-7FDE38285EF0}">
  <ds:schemaRefs/>
</ds:datastoreItem>
</file>

<file path=customXml/itemProps18.xml><?xml version="1.0" encoding="utf-8"?>
<ds:datastoreItem xmlns:ds="http://schemas.openxmlformats.org/officeDocument/2006/customXml" ds:itemID="{D965738F-A54C-44A1-9192-22B65D8A1131}">
  <ds:schemaRefs/>
</ds:datastoreItem>
</file>

<file path=customXml/itemProps19.xml><?xml version="1.0" encoding="utf-8"?>
<ds:datastoreItem xmlns:ds="http://schemas.openxmlformats.org/officeDocument/2006/customXml" ds:itemID="{D3A7409A-3135-4441-8A48-FC66AC7B551C}">
  <ds:schemaRefs/>
</ds:datastoreItem>
</file>

<file path=customXml/itemProps2.xml><?xml version="1.0" encoding="utf-8"?>
<ds:datastoreItem xmlns:ds="http://schemas.openxmlformats.org/officeDocument/2006/customXml" ds:itemID="{C9980D08-B3DD-4A98-B7EE-851F2E3ECA15}">
  <ds:schemaRefs>
    <ds:schemaRef ds:uri="http://schemas.microsoft.com/office/2006/metadata/properties"/>
    <ds:schemaRef ds:uri="http://purl.org/dc/dcmitype/"/>
    <ds:schemaRef ds:uri="65a51801-ec80-49bd-9bc3-86cb9f3d0aa5"/>
    <ds:schemaRef ds:uri="http://schemas.microsoft.com/office/2006/documentManagement/types"/>
    <ds:schemaRef ds:uri="http://purl.org/dc/elements/1.1/"/>
    <ds:schemaRef ds:uri="c4015fd0-470e-474b-8ca8-8c11590d1764"/>
    <ds:schemaRef ds:uri="79f7d74f-6ef0-4e42-bfb5-48c22d5a8637"/>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20.xml><?xml version="1.0" encoding="utf-8"?>
<ds:datastoreItem xmlns:ds="http://schemas.openxmlformats.org/officeDocument/2006/customXml" ds:itemID="{91BBA65A-1E5B-4F6A-9B8D-DB832D7DE1EC}">
  <ds:schemaRefs/>
</ds:datastoreItem>
</file>

<file path=customXml/itemProps21.xml><?xml version="1.0" encoding="utf-8"?>
<ds:datastoreItem xmlns:ds="http://schemas.openxmlformats.org/officeDocument/2006/customXml" ds:itemID="{76FCBDDB-748A-421C-9753-D9B39DFA5883}">
  <ds:schemaRefs/>
</ds:datastoreItem>
</file>

<file path=customXml/itemProps22.xml><?xml version="1.0" encoding="utf-8"?>
<ds:datastoreItem xmlns:ds="http://schemas.openxmlformats.org/officeDocument/2006/customXml" ds:itemID="{9A3F5801-6C9A-4B73-9C03-8F95B4BB67B2}">
  <ds:schemaRefs/>
</ds:datastoreItem>
</file>

<file path=customXml/itemProps23.xml><?xml version="1.0" encoding="utf-8"?>
<ds:datastoreItem xmlns:ds="http://schemas.openxmlformats.org/officeDocument/2006/customXml" ds:itemID="{95EA35C6-CF31-48FE-8CB4-4D53F1BA8EFF}">
  <ds:schemaRefs/>
</ds:datastoreItem>
</file>

<file path=customXml/itemProps24.xml><?xml version="1.0" encoding="utf-8"?>
<ds:datastoreItem xmlns:ds="http://schemas.openxmlformats.org/officeDocument/2006/customXml" ds:itemID="{8E173BAD-7141-4321-9F75-0F3025A9DAC3}">
  <ds:schemaRefs/>
</ds:datastoreItem>
</file>

<file path=customXml/itemProps3.xml><?xml version="1.0" encoding="utf-8"?>
<ds:datastoreItem xmlns:ds="http://schemas.openxmlformats.org/officeDocument/2006/customXml" ds:itemID="{0D495146-8E2D-4692-94CB-846BC7CD7F81}">
  <ds:schemaRefs>
    <ds:schemaRef ds:uri="65a51801-ec80-49bd-9bc3-86cb9f3d0aa5"/>
    <ds:schemaRef ds:uri="79f7d74f-6ef0-4e42-bfb5-48c22d5a8637"/>
    <ds:schemaRef ds:uri="c4015fd0-470e-474b-8ca8-8c11590d17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22BB80C-2C36-4EA3-86A4-1EE19DD97127}">
  <ds:schemaRefs>
    <ds:schemaRef ds:uri="http://schemas.microsoft.com/sharepoint/v3/contenttype/forms"/>
  </ds:schemaRefs>
</ds:datastoreItem>
</file>

<file path=customXml/itemProps5.xml><?xml version="1.0" encoding="utf-8"?>
<ds:datastoreItem xmlns:ds="http://schemas.openxmlformats.org/officeDocument/2006/customXml" ds:itemID="{1EA69B71-C0BD-47F3-967D-0F389C705143}">
  <ds:schemaRefs>
    <ds:schemaRef ds:uri="http://www.boldonjames.com/2016/02/Classifier/internal/wrappedLabelHistory"/>
    <ds:schemaRef ds:uri="http://www.w3.org/2001/XMLSchema"/>
  </ds:schemaRefs>
</ds:datastoreItem>
</file>

<file path=customXml/itemProps6.xml><?xml version="1.0" encoding="utf-8"?>
<ds:datastoreItem xmlns:ds="http://schemas.openxmlformats.org/officeDocument/2006/customXml" ds:itemID="{F9605013-E90C-42D7-888F-F142E4C1B685}">
  <ds:schemaRefs/>
</ds:datastoreItem>
</file>

<file path=customXml/itemProps7.xml><?xml version="1.0" encoding="utf-8"?>
<ds:datastoreItem xmlns:ds="http://schemas.openxmlformats.org/officeDocument/2006/customXml" ds:itemID="{DFE1EEF6-8189-4AD9-89CC-E155B7B53CAB}">
  <ds:schemaRefs/>
</ds:datastoreItem>
</file>

<file path=customXml/itemProps8.xml><?xml version="1.0" encoding="utf-8"?>
<ds:datastoreItem xmlns:ds="http://schemas.openxmlformats.org/officeDocument/2006/customXml" ds:itemID="{9153D087-FFA2-4EAB-B16D-F289CD5B1A41}">
  <ds:schemaRefs/>
</ds:datastoreItem>
</file>

<file path=customXml/itemProps9.xml><?xml version="1.0" encoding="utf-8"?>
<ds:datastoreItem xmlns:ds="http://schemas.openxmlformats.org/officeDocument/2006/customXml" ds:itemID="{3DEB00D9-4CA9-4C28-A22B-9903596C2780}">
  <ds:schemaRefs/>
</ds:datastoreItem>
</file>

<file path=docProps/app.xml><?xml version="1.0" encoding="utf-8"?>
<Properties xmlns="http://schemas.openxmlformats.org/officeDocument/2006/extended-properties" xmlns:vt="http://schemas.openxmlformats.org/officeDocument/2006/docPropsVTypes">
  <TotalTime>6</TotalTime>
  <Words>12932</Words>
  <Application>Microsoft Office PowerPoint</Application>
  <PresentationFormat>Widescreen</PresentationFormat>
  <Paragraphs>516</Paragraphs>
  <Slides>32</Slides>
  <Notes>32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32</vt:i4>
      </vt:variant>
    </vt:vector>
  </HeadingPairs>
  <TitlesOfParts>
    <vt:vector size="47" baseType="lpstr">
      <vt:lpstr>Batang</vt:lpstr>
      <vt:lpstr>-apple-system</vt:lpstr>
      <vt:lpstr>Arial</vt:lpstr>
      <vt:lpstr>Calibri</vt:lpstr>
      <vt:lpstr>Calibri Light</vt:lpstr>
      <vt:lpstr>Guardian TextSans Web</vt:lpstr>
      <vt:lpstr>Open Sans</vt:lpstr>
      <vt:lpstr>SourceSansPro</vt:lpstr>
      <vt:lpstr>Times New Roman</vt:lpstr>
      <vt:lpstr>Wingdings</vt:lpstr>
      <vt:lpstr>Default Design</vt:lpstr>
      <vt:lpstr>2_Default Design</vt:lpstr>
      <vt:lpstr>3_Default Design</vt:lpstr>
      <vt:lpstr>4_Default Design</vt:lpstr>
      <vt:lpstr>Custom Design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Brain Trash Builds: Plaques and Tangles</vt:lpstr>
      <vt:lpstr>PowerPoint Presentation</vt:lpstr>
      <vt:lpstr>PowerPoint Presentation</vt:lpstr>
      <vt:lpstr>PowerPoint Presentation</vt:lpstr>
      <vt:lpstr>Estimated Lifetime Cost of Dementia Care</vt:lpstr>
      <vt:lpstr>Brain Health and Your Lifestyle</vt:lpstr>
      <vt:lpstr>PowerPoint Presentation</vt:lpstr>
      <vt:lpstr>Sleep: Your Greatest Ally in the Fight to Retain Your Brain</vt:lpstr>
      <vt:lpstr>PowerPoint Presentation</vt:lpstr>
      <vt:lpstr>You Are What You Eat  (And So Is Your Brain)</vt:lpstr>
      <vt:lpstr>PowerPoint Presentation</vt:lpstr>
      <vt:lpstr>The Stress Surprise</vt:lpstr>
      <vt:lpstr>PowerPoint Presentation</vt:lpstr>
      <vt:lpstr>Get Moving</vt:lpstr>
      <vt:lpstr>Make Exercise a Habit With CARS</vt:lpstr>
      <vt:lpstr>Cross Training  Your Brain</vt:lpstr>
      <vt:lpstr>Learn Something New</vt:lpstr>
      <vt:lpstr>What about Supplements?</vt:lpstr>
      <vt:lpstr>PowerPoint Presentation</vt:lpstr>
      <vt:lpstr>PowerPoint Presentation</vt:lpstr>
      <vt:lpstr>Next Steps </vt:lpstr>
    </vt:vector>
  </TitlesOfParts>
  <Company>The Hartford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Retain Your Brain</dc:title>
  <dc:creator>Jason Friedman</dc:creator>
  <cp:keywords>#1nt3rn@l# #H1d3-F00t3r#</cp:keywords>
  <cp:lastModifiedBy>TOSCANO, ANDREA (Hartford Funds)</cp:lastModifiedBy>
  <cp:revision>1</cp:revision>
  <cp:lastPrinted>2024-11-25T13:13:01Z</cp:lastPrinted>
  <dcterms:created xsi:type="dcterms:W3CDTF">2012-08-09T19:54:06Z</dcterms:created>
  <dcterms:modified xsi:type="dcterms:W3CDTF">2025-03-04T17:00:23Z</dcterms:modified>
  <cp:category>Company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686cb988-8c78-4a8f-9266-c5c35949df3a</vt:lpwstr>
  </property>
  <property fmtid="{D5CDD505-2E9C-101B-9397-08002B2CF9AE}" pid="3" name="bjSaver">
    <vt:lpwstr>R29V4oXA9nOivWucafCIb9jyGF6oESlZ</vt:lpwstr>
  </property>
  <property fmtid="{D5CDD505-2E9C-101B-9397-08002B2CF9AE}" pid="4" name="bjLabelHistoryID">
    <vt:lpwstr>{1EA69B71-C0BD-47F3-967D-0F389C705143}</vt:lpwstr>
  </property>
  <property fmtid="{D5CDD505-2E9C-101B-9397-08002B2CF9AE}" pid="5" name="bjDocumentLabelXML">
    <vt:lpwstr>&lt;?xml version="1.0" encoding="us-ascii"?&gt;&lt;sisl xmlns:xsi="http://www.w3.org/2001/XMLSchema-instance" xmlns:xsd="http://www.w3.org/2001/XMLSchema" sislVersion="0" policy="246de94c-8867-47b0-926e-310c120d49ea" origin="userSelected" xmlns="http://www.boldonj</vt:lpwstr>
  </property>
  <property fmtid="{D5CDD505-2E9C-101B-9397-08002B2CF9AE}" pid="6" name="bjDocumentLabelXML-0">
    <vt:lpwstr>ames.com/2008/01/sie/internal/label"&gt;&lt;element uid="id_classification_confidential" value="" /&gt;&lt;element uid="8dd2a31d-a9f5-4c3b-9dfe-89695618346f" value="" /&gt;&lt;/sisl&gt;</vt:lpwstr>
  </property>
  <property fmtid="{D5CDD505-2E9C-101B-9397-08002B2CF9AE}" pid="7" name="bjDocumentSecurityLabel">
    <vt:lpwstr>Company Confidential</vt:lpwstr>
  </property>
  <property fmtid="{D5CDD505-2E9C-101B-9397-08002B2CF9AE}" pid="8" name="bjClsUserRVM">
    <vt:lpwstr>[]</vt:lpwstr>
  </property>
  <property fmtid="{D5CDD505-2E9C-101B-9397-08002B2CF9AE}" pid="9" name="ContentTypeId">
    <vt:lpwstr>0x010100EB95E5094FDCD94E8B554859962BC7A5</vt:lpwstr>
  </property>
  <property fmtid="{D5CDD505-2E9C-101B-9397-08002B2CF9AE}" pid="10" name="MediaServiceImageTags">
    <vt:lpwstr/>
  </property>
  <property fmtid="{D5CDD505-2E9C-101B-9397-08002B2CF9AE}" pid="11" name="MSIP_Label_36b19c09-48dc-483e-8a5f-9e92f1cd9848_Enabled">
    <vt:lpwstr>true</vt:lpwstr>
  </property>
  <property fmtid="{D5CDD505-2E9C-101B-9397-08002B2CF9AE}" pid="12" name="MSIP_Label_36b19c09-48dc-483e-8a5f-9e92f1cd9848_SetDate">
    <vt:lpwstr>2023-12-18T13:21:37Z</vt:lpwstr>
  </property>
  <property fmtid="{D5CDD505-2E9C-101B-9397-08002B2CF9AE}" pid="13" name="MSIP_Label_36b19c09-48dc-483e-8a5f-9e92f1cd9848_Method">
    <vt:lpwstr>Privileged</vt:lpwstr>
  </property>
  <property fmtid="{D5CDD505-2E9C-101B-9397-08002B2CF9AE}" pid="14" name="MSIP_Label_36b19c09-48dc-483e-8a5f-9e92f1cd9848_Name">
    <vt:lpwstr>NC - Hide Footer</vt:lpwstr>
  </property>
  <property fmtid="{D5CDD505-2E9C-101B-9397-08002B2CF9AE}" pid="15" name="MSIP_Label_36b19c09-48dc-483e-8a5f-9e92f1cd9848_SiteId">
    <vt:lpwstr>a311fc62-83f4-45f0-9502-1bb2247d4c8d</vt:lpwstr>
  </property>
  <property fmtid="{D5CDD505-2E9C-101B-9397-08002B2CF9AE}" pid="16" name="MSIP_Label_36b19c09-48dc-483e-8a5f-9e92f1cd9848_ActionId">
    <vt:lpwstr>6868600e-03d4-4475-a442-5f192ae606ef</vt:lpwstr>
  </property>
  <property fmtid="{D5CDD505-2E9C-101B-9397-08002B2CF9AE}" pid="17" name="MSIP_Label_36b19c09-48dc-483e-8a5f-9e92f1cd9848_ContentBits">
    <vt:lpwstr>0</vt:lpwstr>
  </property>
  <property fmtid="{D5CDD505-2E9C-101B-9397-08002B2CF9AE}" pid="18" name="Keywords">
    <vt:lpwstr>#1nt3rn@l# #H1d3-F00t3r#</vt:lpwstr>
  </property>
  <property fmtid="{D5CDD505-2E9C-101B-9397-08002B2CF9AE}" pid="19" name="x-dataclassification">
    <vt:lpwstr>#1nt3rn@l#</vt:lpwstr>
  </property>
</Properties>
</file>