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2.xml" ContentType="application/vnd.openxmlformats-officedocument.presentationml.notesSlide+xml"/>
  <Override PartName="/ppt/charts/chart3.xml" ContentType="application/vnd.openxmlformats-officedocument.drawingml.chart+xml"/>
  <Override PartName="/ppt/notesSlides/notesSlide23.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5"/>
    <p:sldMasterId id="2147483672" r:id="rId26"/>
    <p:sldMasterId id="2147483675" r:id="rId27"/>
    <p:sldMasterId id="2147483678" r:id="rId28"/>
    <p:sldMasterId id="2147483689" r:id="rId29"/>
    <p:sldMasterId id="2147483691" r:id="rId30"/>
  </p:sldMasterIdLst>
  <p:notesMasterIdLst>
    <p:notesMasterId r:id="rId58"/>
  </p:notesMasterIdLst>
  <p:handoutMasterIdLst>
    <p:handoutMasterId r:id="rId59"/>
  </p:handoutMasterIdLst>
  <p:sldIdLst>
    <p:sldId id="320" r:id="rId31"/>
    <p:sldId id="350" r:id="rId32"/>
    <p:sldId id="302" r:id="rId33"/>
    <p:sldId id="339" r:id="rId34"/>
    <p:sldId id="298" r:id="rId35"/>
    <p:sldId id="312" r:id="rId36"/>
    <p:sldId id="340" r:id="rId37"/>
    <p:sldId id="410" r:id="rId38"/>
    <p:sldId id="363" r:id="rId39"/>
    <p:sldId id="266" r:id="rId40"/>
    <p:sldId id="319" r:id="rId41"/>
    <p:sldId id="351" r:id="rId42"/>
    <p:sldId id="327" r:id="rId43"/>
    <p:sldId id="328" r:id="rId44"/>
    <p:sldId id="364" r:id="rId45"/>
    <p:sldId id="330" r:id="rId46"/>
    <p:sldId id="331" r:id="rId47"/>
    <p:sldId id="332" r:id="rId48"/>
    <p:sldId id="333" r:id="rId49"/>
    <p:sldId id="334" r:id="rId50"/>
    <p:sldId id="349" r:id="rId51"/>
    <p:sldId id="355" r:id="rId52"/>
    <p:sldId id="335" r:id="rId53"/>
    <p:sldId id="315" r:id="rId54"/>
    <p:sldId id="316" r:id="rId55"/>
    <p:sldId id="306" r:id="rId56"/>
    <p:sldId id="296" r:id="rId57"/>
  </p:sldIdLst>
  <p:sldSz cx="12192000" cy="6858000"/>
  <p:notesSz cx="9507538" cy="12438063"/>
  <p:custDataLst>
    <p:custData r:id="rId6"/>
    <p:custData r:id="rId7"/>
    <p:custData r:id="rId8"/>
    <p:custData r:id="rId9"/>
    <p:custData r:id="rId10"/>
    <p:custData r:id="rId11"/>
    <p:custData r:id="rId12"/>
    <p:custData r:id="rId13"/>
    <p:custData r:id="rId14"/>
    <p:custData r:id="rId15"/>
    <p:custData r:id="rId16"/>
    <p:custData r:id="rId17"/>
    <p:custData r:id="rId18"/>
    <p:custData r:id="rId20"/>
    <p:custData r:id="rId19"/>
    <p:custData r:id="rId21"/>
    <p:custData r:id="rId22"/>
    <p:custData r:id="rId23"/>
    <p:custData r:id="rId24"/>
  </p:custDataLst>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480" userDrawn="1">
          <p15:clr>
            <a:srgbClr val="A4A3A4"/>
          </p15:clr>
        </p15:guide>
        <p15:guide id="3" orient="horz" pos="3408" userDrawn="1">
          <p15:clr>
            <a:srgbClr val="A4A3A4"/>
          </p15:clr>
        </p15:guide>
        <p15:guide id="4" orient="horz" pos="1536" userDrawn="1">
          <p15:clr>
            <a:srgbClr val="A4A3A4"/>
          </p15:clr>
        </p15:guide>
        <p15:guide id="5" pos="5064" userDrawn="1">
          <p15:clr>
            <a:srgbClr val="A4A3A4"/>
          </p15:clr>
        </p15:guide>
        <p15:guide id="6" pos="7680" userDrawn="1">
          <p15:clr>
            <a:srgbClr val="A4A3A4"/>
          </p15:clr>
        </p15:guide>
        <p15:guide id="7" userDrawn="1">
          <p15:clr>
            <a:srgbClr val="A4A3A4"/>
          </p15:clr>
        </p15:guide>
        <p15:guide id="8" pos="3888" userDrawn="1">
          <p15:clr>
            <a:srgbClr val="A4A3A4"/>
          </p15:clr>
        </p15:guide>
        <p15:guide id="9" pos="4392" userDrawn="1">
          <p15:clr>
            <a:srgbClr val="A4A3A4"/>
          </p15:clr>
        </p15:guide>
        <p15:guide id="11" pos="6576" userDrawn="1">
          <p15:clr>
            <a:srgbClr val="A4A3A4"/>
          </p15:clr>
        </p15:guide>
        <p15:guide id="12" orient="horz" pos="2064" userDrawn="1">
          <p15:clr>
            <a:srgbClr val="A4A3A4"/>
          </p15:clr>
        </p15:guide>
        <p15:guide id="13" pos="6384" userDrawn="1">
          <p15:clr>
            <a:srgbClr val="A4A3A4"/>
          </p15:clr>
        </p15:guide>
        <p15:guide id="14" pos="336" userDrawn="1">
          <p15:clr>
            <a:srgbClr val="A4A3A4"/>
          </p15:clr>
        </p15:guide>
        <p15:guide id="16" orient="horz" pos="2736" userDrawn="1">
          <p15:clr>
            <a:srgbClr val="A4A3A4"/>
          </p15:clr>
        </p15:guide>
        <p15:guide id="19" orient="horz" pos="3792" userDrawn="1">
          <p15:clr>
            <a:srgbClr val="A4A3A4"/>
          </p15:clr>
        </p15:guide>
        <p15:guide id="20" pos="5224" userDrawn="1">
          <p15:clr>
            <a:srgbClr val="A4A3A4"/>
          </p15:clr>
        </p15:guide>
        <p15:guide id="22" pos="2592" userDrawn="1">
          <p15:clr>
            <a:srgbClr val="A4A3A4"/>
          </p15:clr>
        </p15:guide>
        <p15:guide id="23" pos="6132" userDrawn="1">
          <p15:clr>
            <a:srgbClr val="A4A3A4"/>
          </p15:clr>
        </p15:guide>
        <p15:guide id="24" orient="horz" pos="408" userDrawn="1">
          <p15:clr>
            <a:srgbClr val="A4A3A4"/>
          </p15:clr>
        </p15:guide>
        <p15:guide id="25" pos="1080" userDrawn="1">
          <p15:clr>
            <a:srgbClr val="A4A3A4"/>
          </p15:clr>
        </p15:guide>
        <p15:guide id="26" pos="1248" userDrawn="1">
          <p15:clr>
            <a:srgbClr val="A4A3A4"/>
          </p15:clr>
        </p15:guide>
        <p15:guide id="27" pos="1400" userDrawn="1">
          <p15:clr>
            <a:srgbClr val="A4A3A4"/>
          </p15:clr>
        </p15:guide>
        <p15:guide id="28" pos="1556" userDrawn="1">
          <p15:clr>
            <a:srgbClr val="A4A3A4"/>
          </p15:clr>
        </p15:guide>
        <p15:guide id="29" pos="1712" userDrawn="1">
          <p15:clr>
            <a:srgbClr val="A4A3A4"/>
          </p15:clr>
        </p15:guide>
        <p15:guide id="30" pos="1862" userDrawn="1">
          <p15:clr>
            <a:srgbClr val="A4A3A4"/>
          </p15:clr>
        </p15:guide>
        <p15:guide id="31" pos="2012" userDrawn="1">
          <p15:clr>
            <a:srgbClr val="A4A3A4"/>
          </p15:clr>
        </p15:guide>
        <p15:guide id="32" pos="2174" userDrawn="1">
          <p15:clr>
            <a:srgbClr val="A4A3A4"/>
          </p15:clr>
        </p15:guide>
        <p15:guide id="33" pos="4115" userDrawn="1">
          <p15:clr>
            <a:srgbClr val="A4A3A4"/>
          </p15:clr>
        </p15:guide>
      </p15:sldGuideLst>
    </p:ext>
    <p:ext uri="{2D200454-40CA-4A62-9FC3-DE9A4176ACB9}">
      <p15:notesGuideLst xmlns:p15="http://schemas.microsoft.com/office/powerpoint/2012/main">
        <p15:guide id="1" orient="horz" pos="3918" userDrawn="1">
          <p15:clr>
            <a:srgbClr val="A4A3A4"/>
          </p15:clr>
        </p15:guide>
        <p15:guide id="2" pos="1009" userDrawn="1">
          <p15:clr>
            <a:srgbClr val="A4A3A4"/>
          </p15:clr>
        </p15:guide>
        <p15:guide id="3" pos="5013"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61D9AE3-9116-66F2-CCA9-6E8E55D7CA96}" name="TOSCANO, ANDREA (Hartford Funds)" initials="AT" userId="S::ANDREA.TOSCANO@hartfordfunds.com::37f9abee-e9c9-49e9-9334-055690429351" providerId="AD"/>
  <p188:author id="{8FCE4CF7-052B-4518-B755-61CF6096D511}" name="Cromleigh, Katie (Hartford Funds)" initials="CF" userId="S::katherine.cromleigh@hartfordfunds.com::b2549b75-9e35-4bae-8855-d63701ca038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dd81831" initials="d" lastIdx="13" clrIdx="0"/>
  <p:cmAuthor id="1" name="sm49180" initials="sjm" lastIdx="1" clrIdx="1"/>
  <p:cmAuthor id="2" name="dd81913" initials="d" lastIdx="0"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45F29"/>
    <a:srgbClr val="D6363A"/>
    <a:srgbClr val="00284C"/>
    <a:srgbClr val="CD8761"/>
    <a:srgbClr val="008946"/>
    <a:srgbClr val="6E3F8C"/>
    <a:srgbClr val="7D4C9E"/>
    <a:srgbClr val="005D55"/>
    <a:srgbClr val="FF3399"/>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756" y="96"/>
      </p:cViewPr>
      <p:guideLst>
        <p:guide orient="horz" pos="3480"/>
        <p:guide orient="horz" pos="3408"/>
        <p:guide orient="horz" pos="1536"/>
        <p:guide pos="5064"/>
        <p:guide pos="7680"/>
        <p:guide/>
        <p:guide pos="3888"/>
        <p:guide pos="4392"/>
        <p:guide pos="6576"/>
        <p:guide orient="horz" pos="2064"/>
        <p:guide pos="6384"/>
        <p:guide pos="336"/>
        <p:guide orient="horz" pos="2736"/>
        <p:guide orient="horz" pos="3792"/>
        <p:guide pos="5224"/>
        <p:guide pos="2592"/>
        <p:guide pos="6132"/>
        <p:guide orient="horz" pos="408"/>
        <p:guide pos="1080"/>
        <p:guide pos="1248"/>
        <p:guide pos="1400"/>
        <p:guide pos="1556"/>
        <p:guide pos="1712"/>
        <p:guide pos="1862"/>
        <p:guide pos="2012"/>
        <p:guide pos="2174"/>
        <p:guide pos="4115"/>
      </p:guideLst>
    </p:cSldViewPr>
  </p:slideViewPr>
  <p:notesTextViewPr>
    <p:cViewPr>
      <p:scale>
        <a:sx n="1" d="1"/>
        <a:sy n="1" d="1"/>
      </p:scale>
      <p:origin x="0" y="0"/>
    </p:cViewPr>
  </p:notesTextViewPr>
  <p:notesViewPr>
    <p:cSldViewPr snapToGrid="0">
      <p:cViewPr>
        <p:scale>
          <a:sx n="1" d="2"/>
          <a:sy n="1" d="2"/>
        </p:scale>
        <p:origin x="0" y="0"/>
      </p:cViewPr>
      <p:guideLst>
        <p:guide orient="horz" pos="3918"/>
        <p:guide pos="1009"/>
        <p:guide pos="5013"/>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xml"/><Relationship Id="rId21" Type="http://schemas.openxmlformats.org/officeDocument/2006/relationships/customXml" Target="../customXml/item21.xml"/><Relationship Id="rId34" Type="http://schemas.openxmlformats.org/officeDocument/2006/relationships/slide" Target="slides/slide4.xml"/><Relationship Id="rId42" Type="http://schemas.openxmlformats.org/officeDocument/2006/relationships/slide" Target="slides/slide12.xml"/><Relationship Id="rId47" Type="http://schemas.openxmlformats.org/officeDocument/2006/relationships/slide" Target="slides/slide17.xml"/><Relationship Id="rId50" Type="http://schemas.openxmlformats.org/officeDocument/2006/relationships/slide" Target="slides/slide20.xml"/><Relationship Id="rId55" Type="http://schemas.openxmlformats.org/officeDocument/2006/relationships/slide" Target="slides/slide25.xml"/><Relationship Id="rId63" Type="http://schemas.openxmlformats.org/officeDocument/2006/relationships/theme" Target="theme/theme1.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slideMaster" Target="slideMasters/slideMaster5.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slide" Target="slides/slide2.xml"/><Relationship Id="rId37" Type="http://schemas.openxmlformats.org/officeDocument/2006/relationships/slide" Target="slides/slide7.xml"/><Relationship Id="rId40" Type="http://schemas.openxmlformats.org/officeDocument/2006/relationships/slide" Target="slides/slide10.xml"/><Relationship Id="rId45" Type="http://schemas.openxmlformats.org/officeDocument/2006/relationships/slide" Target="slides/slide15.xml"/><Relationship Id="rId53" Type="http://schemas.openxmlformats.org/officeDocument/2006/relationships/slide" Target="slides/slide23.xml"/><Relationship Id="rId58" Type="http://schemas.openxmlformats.org/officeDocument/2006/relationships/notesMaster" Target="notesMasters/notesMaster1.xml"/><Relationship Id="rId66" Type="http://schemas.microsoft.com/office/2018/10/relationships/authors" Target="authors.xml"/><Relationship Id="rId5" Type="http://schemas.openxmlformats.org/officeDocument/2006/relationships/customXml" Target="../customXml/item5.xml"/><Relationship Id="rId61" Type="http://schemas.openxmlformats.org/officeDocument/2006/relationships/presProps" Target="presProps.xml"/><Relationship Id="rId19" Type="http://schemas.openxmlformats.org/officeDocument/2006/relationships/customXml" Target="../customXml/item1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slideMaster" Target="slideMasters/slideMaster3.xml"/><Relationship Id="rId30" Type="http://schemas.openxmlformats.org/officeDocument/2006/relationships/slideMaster" Target="slideMasters/slideMaster6.xml"/><Relationship Id="rId35" Type="http://schemas.openxmlformats.org/officeDocument/2006/relationships/slide" Target="slides/slide5.xml"/><Relationship Id="rId43" Type="http://schemas.openxmlformats.org/officeDocument/2006/relationships/slide" Target="slides/slide13.xml"/><Relationship Id="rId48" Type="http://schemas.openxmlformats.org/officeDocument/2006/relationships/slide" Target="slides/slide18.xml"/><Relationship Id="rId56" Type="http://schemas.openxmlformats.org/officeDocument/2006/relationships/slide" Target="slides/slide26.xml"/><Relationship Id="rId64" Type="http://schemas.openxmlformats.org/officeDocument/2006/relationships/tableStyles" Target="tableStyles.xml"/><Relationship Id="rId8" Type="http://schemas.openxmlformats.org/officeDocument/2006/relationships/customXml" Target="../customXml/item8.xml"/><Relationship Id="rId51" Type="http://schemas.openxmlformats.org/officeDocument/2006/relationships/slide" Target="slides/slide21.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Master" Target="slideMasters/slideMaster1.xml"/><Relationship Id="rId33" Type="http://schemas.openxmlformats.org/officeDocument/2006/relationships/slide" Target="slides/slide3.xml"/><Relationship Id="rId38" Type="http://schemas.openxmlformats.org/officeDocument/2006/relationships/slide" Target="slides/slide8.xml"/><Relationship Id="rId46" Type="http://schemas.openxmlformats.org/officeDocument/2006/relationships/slide" Target="slides/slide16.xml"/><Relationship Id="rId59" Type="http://schemas.openxmlformats.org/officeDocument/2006/relationships/handoutMaster" Target="handoutMasters/handoutMaster1.xml"/><Relationship Id="rId20" Type="http://schemas.openxmlformats.org/officeDocument/2006/relationships/customXml" Target="../customXml/item20.xml"/><Relationship Id="rId41" Type="http://schemas.openxmlformats.org/officeDocument/2006/relationships/slide" Target="slides/slide11.xml"/><Relationship Id="rId54" Type="http://schemas.openxmlformats.org/officeDocument/2006/relationships/slide" Target="slides/slide24.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slideMaster" Target="slideMasters/slideMaster4.xml"/><Relationship Id="rId36" Type="http://schemas.openxmlformats.org/officeDocument/2006/relationships/slide" Target="slides/slide6.xml"/><Relationship Id="rId49" Type="http://schemas.openxmlformats.org/officeDocument/2006/relationships/slide" Target="slides/slide19.xml"/><Relationship Id="rId57" Type="http://schemas.openxmlformats.org/officeDocument/2006/relationships/slide" Target="slides/slide27.xml"/><Relationship Id="rId10" Type="http://schemas.openxmlformats.org/officeDocument/2006/relationships/customXml" Target="../customXml/item10.xml"/><Relationship Id="rId31" Type="http://schemas.openxmlformats.org/officeDocument/2006/relationships/slide" Target="slides/slide1.xml"/><Relationship Id="rId44" Type="http://schemas.openxmlformats.org/officeDocument/2006/relationships/slide" Target="slides/slide14.xml"/><Relationship Id="rId52" Type="http://schemas.openxmlformats.org/officeDocument/2006/relationships/slide" Target="slides/slide22.xml"/><Relationship Id="rId60" Type="http://schemas.openxmlformats.org/officeDocument/2006/relationships/commentAuthors" Target="commentAuthors.xml"/><Relationship Id="rId65"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customXml" Target="../customXml/item18.xml"/><Relationship Id="rId39"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ehl, Don (Hartford Funds)" userId="1eff87ee-846b-43ad-bf13-c86ba672480a" providerId="ADAL" clId="{3F56DAA1-4B4C-4560-8A11-858E0371EFEF}"/>
    <pc:docChg chg="modSld">
      <pc:chgData name="Diehl, Don (Hartford Funds)" userId="1eff87ee-846b-43ad-bf13-c86ba672480a" providerId="ADAL" clId="{3F56DAA1-4B4C-4560-8A11-858E0371EFEF}" dt="2025-04-08T18:29:58.211" v="10" actId="20577"/>
      <pc:docMkLst>
        <pc:docMk/>
      </pc:docMkLst>
      <pc:sldChg chg="modSp mod">
        <pc:chgData name="Diehl, Don (Hartford Funds)" userId="1eff87ee-846b-43ad-bf13-c86ba672480a" providerId="ADAL" clId="{3F56DAA1-4B4C-4560-8A11-858E0371EFEF}" dt="2025-04-08T18:29:58.211" v="10" actId="20577"/>
        <pc:sldMkLst>
          <pc:docMk/>
          <pc:sldMk cId="51162898" sldId="331"/>
        </pc:sldMkLst>
        <pc:spChg chg="mod">
          <ac:chgData name="Diehl, Don (Hartford Funds)" userId="1eff87ee-846b-43ad-bf13-c86ba672480a" providerId="ADAL" clId="{3F56DAA1-4B4C-4560-8A11-858E0371EFEF}" dt="2025-04-08T18:29:58.211" v="10" actId="20577"/>
          <ac:spMkLst>
            <pc:docMk/>
            <pc:sldMk cId="51162898" sldId="331"/>
            <ac:spMk id="33814" creationId="{00000000-0000-0000-0000-000000000000}"/>
          </ac:spMkLst>
        </pc:spChg>
      </pc:sldChg>
    </pc:docChg>
  </pc:docChgLst>
  <pc:docChgLst>
    <pc:chgData name="TOSCANO, ANDREA (Hartford Funds)" userId="37f9abee-e9c9-49e9-9334-055690429351" providerId="ADAL" clId="{47E2D505-224F-49D9-AAFE-6D0540A36962}"/>
    <pc:docChg chg="undo custSel modSld">
      <pc:chgData name="TOSCANO, ANDREA (Hartford Funds)" userId="37f9abee-e9c9-49e9-9334-055690429351" providerId="ADAL" clId="{47E2D505-224F-49D9-AAFE-6D0540A36962}" dt="2025-04-08T18:34:38.925" v="12" actId="20577"/>
      <pc:docMkLst>
        <pc:docMk/>
      </pc:docMkLst>
      <pc:sldChg chg="modSp mod">
        <pc:chgData name="TOSCANO, ANDREA (Hartford Funds)" userId="37f9abee-e9c9-49e9-9334-055690429351" providerId="ADAL" clId="{47E2D505-224F-49D9-AAFE-6D0540A36962}" dt="2025-04-08T18:34:38.925" v="12" actId="20577"/>
        <pc:sldMkLst>
          <pc:docMk/>
          <pc:sldMk cId="51162898" sldId="331"/>
        </pc:sldMkLst>
        <pc:spChg chg="mod">
          <ac:chgData name="TOSCANO, ANDREA (Hartford Funds)" userId="37f9abee-e9c9-49e9-9334-055690429351" providerId="ADAL" clId="{47E2D505-224F-49D9-AAFE-6D0540A36962}" dt="2025-04-08T18:34:38.925" v="12" actId="20577"/>
          <ac:spMkLst>
            <pc:docMk/>
            <pc:sldMk cId="51162898" sldId="331"/>
            <ac:spMk id="33814" creationId="{00000000-0000-0000-0000-000000000000}"/>
          </ac:spMkLst>
        </pc:spChg>
      </pc:sldChg>
    </pc:docChg>
  </pc:docChgLst>
  <pc:docChgLst>
    <pc:chgData name="Gutosky, Jennifer L (Hartford Funds)" userId="f57624a2-1a74-4f41-b6eb-41a5c97e9854" providerId="ADAL" clId="{C44F91DC-B605-405E-B6DB-9F43C421F866}"/>
    <pc:docChg chg="modSld">
      <pc:chgData name="Gutosky, Jennifer L (Hartford Funds)" userId="f57624a2-1a74-4f41-b6eb-41a5c97e9854" providerId="ADAL" clId="{C44F91DC-B605-405E-B6DB-9F43C421F866}" dt="2025-03-20T18:46:18.821" v="5" actId="27918"/>
      <pc:docMkLst>
        <pc:docMk/>
      </pc:docMkLst>
      <pc:sldChg chg="mod">
        <pc:chgData name="Gutosky, Jennifer L (Hartford Funds)" userId="f57624a2-1a74-4f41-b6eb-41a5c97e9854" providerId="ADAL" clId="{C44F91DC-B605-405E-B6DB-9F43C421F866}" dt="2025-03-20T18:46:18.821" v="5" actId="27918"/>
        <pc:sldMkLst>
          <pc:docMk/>
          <pc:sldMk cId="478402646" sldId="335"/>
        </pc:sldMkLst>
      </pc:sldChg>
    </pc:docChg>
  </pc:docChgLst>
  <pc:docChgLst>
    <pc:chgData name="TOSCANO, ANDREA (Hartford Funds)" userId="37f9abee-e9c9-49e9-9334-055690429351" providerId="ADAL" clId="{4F77E200-EBF5-4812-8EFB-EF160D152BB1}"/>
    <pc:docChg chg="custSel delSld modSld modNotesMaster modHandout">
      <pc:chgData name="TOSCANO, ANDREA (Hartford Funds)" userId="37f9abee-e9c9-49e9-9334-055690429351" providerId="ADAL" clId="{4F77E200-EBF5-4812-8EFB-EF160D152BB1}" dt="2025-03-21T14:44:23.586" v="8"/>
      <pc:docMkLst>
        <pc:docMk/>
      </pc:docMkLst>
      <pc:sldChg chg="modNotes">
        <pc:chgData name="TOSCANO, ANDREA (Hartford Funds)" userId="37f9abee-e9c9-49e9-9334-055690429351" providerId="ADAL" clId="{4F77E200-EBF5-4812-8EFB-EF160D152BB1}" dt="2025-03-21T14:44:23.586" v="8"/>
        <pc:sldMkLst>
          <pc:docMk/>
          <pc:sldMk cId="0" sldId="266"/>
        </pc:sldMkLst>
      </pc:sldChg>
      <pc:sldChg chg="addSp modSp mod modNotes">
        <pc:chgData name="TOSCANO, ANDREA (Hartford Funds)" userId="37f9abee-e9c9-49e9-9334-055690429351" providerId="ADAL" clId="{4F77E200-EBF5-4812-8EFB-EF160D152BB1}" dt="2025-03-21T14:44:23.586" v="8"/>
        <pc:sldMkLst>
          <pc:docMk/>
          <pc:sldMk cId="0" sldId="296"/>
        </pc:sldMkLst>
        <pc:spChg chg="add mod">
          <ac:chgData name="TOSCANO, ANDREA (Hartford Funds)" userId="37f9abee-e9c9-49e9-9334-055690429351" providerId="ADAL" clId="{4F77E200-EBF5-4812-8EFB-EF160D152BB1}" dt="2025-03-19T13:58:00.526" v="3" actId="1076"/>
          <ac:spMkLst>
            <pc:docMk/>
            <pc:sldMk cId="0" sldId="296"/>
            <ac:spMk id="2" creationId="{4DDBC29C-A26B-33D8-F866-D8753FEC5384}"/>
          </ac:spMkLst>
        </pc:spChg>
        <pc:spChg chg="add mod">
          <ac:chgData name="TOSCANO, ANDREA (Hartford Funds)" userId="37f9abee-e9c9-49e9-9334-055690429351" providerId="ADAL" clId="{4F77E200-EBF5-4812-8EFB-EF160D152BB1}" dt="2025-03-19T13:58:00.526" v="3" actId="1076"/>
          <ac:spMkLst>
            <pc:docMk/>
            <pc:sldMk cId="0" sldId="296"/>
            <ac:spMk id="5" creationId="{0966B4DE-1011-80EC-10A4-871884AB533E}"/>
          </ac:spMkLst>
        </pc:spChg>
      </pc:sldChg>
      <pc:sldChg chg="modNotes">
        <pc:chgData name="TOSCANO, ANDREA (Hartford Funds)" userId="37f9abee-e9c9-49e9-9334-055690429351" providerId="ADAL" clId="{4F77E200-EBF5-4812-8EFB-EF160D152BB1}" dt="2025-03-21T14:44:23.586" v="8"/>
        <pc:sldMkLst>
          <pc:docMk/>
          <pc:sldMk cId="0" sldId="298"/>
        </pc:sldMkLst>
      </pc:sldChg>
      <pc:sldChg chg="modNotes">
        <pc:chgData name="TOSCANO, ANDREA (Hartford Funds)" userId="37f9abee-e9c9-49e9-9334-055690429351" providerId="ADAL" clId="{4F77E200-EBF5-4812-8EFB-EF160D152BB1}" dt="2025-03-21T14:44:23.586" v="8"/>
        <pc:sldMkLst>
          <pc:docMk/>
          <pc:sldMk cId="0" sldId="302"/>
        </pc:sldMkLst>
      </pc:sldChg>
      <pc:sldChg chg="modNotes">
        <pc:chgData name="TOSCANO, ANDREA (Hartford Funds)" userId="37f9abee-e9c9-49e9-9334-055690429351" providerId="ADAL" clId="{4F77E200-EBF5-4812-8EFB-EF160D152BB1}" dt="2025-03-21T14:44:23.586" v="8"/>
        <pc:sldMkLst>
          <pc:docMk/>
          <pc:sldMk cId="0" sldId="306"/>
        </pc:sldMkLst>
      </pc:sldChg>
      <pc:sldChg chg="modNotes">
        <pc:chgData name="TOSCANO, ANDREA (Hartford Funds)" userId="37f9abee-e9c9-49e9-9334-055690429351" providerId="ADAL" clId="{4F77E200-EBF5-4812-8EFB-EF160D152BB1}" dt="2025-03-21T14:44:23.586" v="8"/>
        <pc:sldMkLst>
          <pc:docMk/>
          <pc:sldMk cId="0" sldId="312"/>
        </pc:sldMkLst>
      </pc:sldChg>
      <pc:sldChg chg="modNotes">
        <pc:chgData name="TOSCANO, ANDREA (Hartford Funds)" userId="37f9abee-e9c9-49e9-9334-055690429351" providerId="ADAL" clId="{4F77E200-EBF5-4812-8EFB-EF160D152BB1}" dt="2025-03-21T14:44:23.586" v="8"/>
        <pc:sldMkLst>
          <pc:docMk/>
          <pc:sldMk cId="0" sldId="315"/>
        </pc:sldMkLst>
      </pc:sldChg>
      <pc:sldChg chg="modNotes">
        <pc:chgData name="TOSCANO, ANDREA (Hartford Funds)" userId="37f9abee-e9c9-49e9-9334-055690429351" providerId="ADAL" clId="{4F77E200-EBF5-4812-8EFB-EF160D152BB1}" dt="2025-03-21T14:44:23.586" v="8"/>
        <pc:sldMkLst>
          <pc:docMk/>
          <pc:sldMk cId="0" sldId="316"/>
        </pc:sldMkLst>
      </pc:sldChg>
      <pc:sldChg chg="modNotes">
        <pc:chgData name="TOSCANO, ANDREA (Hartford Funds)" userId="37f9abee-e9c9-49e9-9334-055690429351" providerId="ADAL" clId="{4F77E200-EBF5-4812-8EFB-EF160D152BB1}" dt="2025-03-21T14:44:23.586" v="8"/>
        <pc:sldMkLst>
          <pc:docMk/>
          <pc:sldMk cId="0" sldId="319"/>
        </pc:sldMkLst>
      </pc:sldChg>
      <pc:sldChg chg="modNotes">
        <pc:chgData name="TOSCANO, ANDREA (Hartford Funds)" userId="37f9abee-e9c9-49e9-9334-055690429351" providerId="ADAL" clId="{4F77E200-EBF5-4812-8EFB-EF160D152BB1}" dt="2025-03-21T14:44:23.586" v="8"/>
        <pc:sldMkLst>
          <pc:docMk/>
          <pc:sldMk cId="908312769" sldId="320"/>
        </pc:sldMkLst>
      </pc:sldChg>
      <pc:sldChg chg="modNotes">
        <pc:chgData name="TOSCANO, ANDREA (Hartford Funds)" userId="37f9abee-e9c9-49e9-9334-055690429351" providerId="ADAL" clId="{4F77E200-EBF5-4812-8EFB-EF160D152BB1}" dt="2025-03-21T14:44:23.586" v="8"/>
        <pc:sldMkLst>
          <pc:docMk/>
          <pc:sldMk cId="4107512260" sldId="328"/>
        </pc:sldMkLst>
      </pc:sldChg>
      <pc:sldChg chg="modNotes">
        <pc:chgData name="TOSCANO, ANDREA (Hartford Funds)" userId="37f9abee-e9c9-49e9-9334-055690429351" providerId="ADAL" clId="{4F77E200-EBF5-4812-8EFB-EF160D152BB1}" dt="2025-03-21T14:44:23.586" v="8"/>
        <pc:sldMkLst>
          <pc:docMk/>
          <pc:sldMk cId="2078085513" sldId="330"/>
        </pc:sldMkLst>
      </pc:sldChg>
      <pc:sldChg chg="modNotes">
        <pc:chgData name="TOSCANO, ANDREA (Hartford Funds)" userId="37f9abee-e9c9-49e9-9334-055690429351" providerId="ADAL" clId="{4F77E200-EBF5-4812-8EFB-EF160D152BB1}" dt="2025-03-21T14:44:23.586" v="8"/>
        <pc:sldMkLst>
          <pc:docMk/>
          <pc:sldMk cId="4196423823" sldId="332"/>
        </pc:sldMkLst>
      </pc:sldChg>
      <pc:sldChg chg="modNotes">
        <pc:chgData name="TOSCANO, ANDREA (Hartford Funds)" userId="37f9abee-e9c9-49e9-9334-055690429351" providerId="ADAL" clId="{4F77E200-EBF5-4812-8EFB-EF160D152BB1}" dt="2025-03-21T14:44:23.586" v="8"/>
        <pc:sldMkLst>
          <pc:docMk/>
          <pc:sldMk cId="962148400" sldId="333"/>
        </pc:sldMkLst>
      </pc:sldChg>
      <pc:sldChg chg="modNotes">
        <pc:chgData name="TOSCANO, ANDREA (Hartford Funds)" userId="37f9abee-e9c9-49e9-9334-055690429351" providerId="ADAL" clId="{4F77E200-EBF5-4812-8EFB-EF160D152BB1}" dt="2025-03-21T14:44:23.586" v="8"/>
        <pc:sldMkLst>
          <pc:docMk/>
          <pc:sldMk cId="2776095698" sldId="334"/>
        </pc:sldMkLst>
      </pc:sldChg>
      <pc:sldChg chg="modNotes">
        <pc:chgData name="TOSCANO, ANDREA (Hartford Funds)" userId="37f9abee-e9c9-49e9-9334-055690429351" providerId="ADAL" clId="{4F77E200-EBF5-4812-8EFB-EF160D152BB1}" dt="2025-03-21T14:44:23.586" v="8"/>
        <pc:sldMkLst>
          <pc:docMk/>
          <pc:sldMk cId="478402646" sldId="335"/>
        </pc:sldMkLst>
      </pc:sldChg>
      <pc:sldChg chg="modNotes">
        <pc:chgData name="TOSCANO, ANDREA (Hartford Funds)" userId="37f9abee-e9c9-49e9-9334-055690429351" providerId="ADAL" clId="{4F77E200-EBF5-4812-8EFB-EF160D152BB1}" dt="2025-03-21T14:44:23.586" v="8"/>
        <pc:sldMkLst>
          <pc:docMk/>
          <pc:sldMk cId="3197706845" sldId="340"/>
        </pc:sldMkLst>
      </pc:sldChg>
      <pc:sldChg chg="modNotes">
        <pc:chgData name="TOSCANO, ANDREA (Hartford Funds)" userId="37f9abee-e9c9-49e9-9334-055690429351" providerId="ADAL" clId="{4F77E200-EBF5-4812-8EFB-EF160D152BB1}" dt="2025-03-21T14:44:23.586" v="8"/>
        <pc:sldMkLst>
          <pc:docMk/>
          <pc:sldMk cId="142326642" sldId="355"/>
        </pc:sldMkLst>
      </pc:sldChg>
      <pc:sldChg chg="delSp modSp del mod">
        <pc:chgData name="TOSCANO, ANDREA (Hartford Funds)" userId="37f9abee-e9c9-49e9-9334-055690429351" providerId="ADAL" clId="{4F77E200-EBF5-4812-8EFB-EF160D152BB1}" dt="2025-03-19T13:58:03.223" v="4" actId="2696"/>
        <pc:sldMkLst>
          <pc:docMk/>
          <pc:sldMk cId="3236445952" sldId="359"/>
        </pc:sldMkLst>
        <pc:spChg chg="del">
          <ac:chgData name="TOSCANO, ANDREA (Hartford Funds)" userId="37f9abee-e9c9-49e9-9334-055690429351" providerId="ADAL" clId="{4F77E200-EBF5-4812-8EFB-EF160D152BB1}" dt="2025-03-19T13:57:47.555" v="1" actId="478"/>
          <ac:spMkLst>
            <pc:docMk/>
            <pc:sldMk cId="3236445952" sldId="359"/>
            <ac:spMk id="2" creationId="{110C34F7-9DCE-D403-10FF-12AB2A311CAB}"/>
          </ac:spMkLst>
        </pc:spChg>
        <pc:spChg chg="mod">
          <ac:chgData name="TOSCANO, ANDREA (Hartford Funds)" userId="37f9abee-e9c9-49e9-9334-055690429351" providerId="ADAL" clId="{4F77E200-EBF5-4812-8EFB-EF160D152BB1}" dt="2025-03-18T13:43:06.434" v="0"/>
          <ac:spMkLst>
            <pc:docMk/>
            <pc:sldMk cId="3236445952" sldId="359"/>
            <ac:spMk id="3" creationId="{E60C40BD-EBCD-B726-DE9E-75C203E296CC}"/>
          </ac:spMkLst>
        </pc:spChg>
      </pc:sldChg>
      <pc:sldChg chg="modNotes">
        <pc:chgData name="TOSCANO, ANDREA (Hartford Funds)" userId="37f9abee-e9c9-49e9-9334-055690429351" providerId="ADAL" clId="{4F77E200-EBF5-4812-8EFB-EF160D152BB1}" dt="2025-03-21T14:44:23.586" v="8"/>
        <pc:sldMkLst>
          <pc:docMk/>
          <pc:sldMk cId="3934424828" sldId="364"/>
        </pc:sldMkLst>
      </pc:sldChg>
      <pc:sldChg chg="modNotes">
        <pc:chgData name="TOSCANO, ANDREA (Hartford Funds)" userId="37f9abee-e9c9-49e9-9334-055690429351" providerId="ADAL" clId="{4F77E200-EBF5-4812-8EFB-EF160D152BB1}" dt="2025-03-21T14:44:23.586" v="8"/>
        <pc:sldMkLst>
          <pc:docMk/>
          <pc:sldMk cId="1630460193" sldId="41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8184745280333932"/>
          <c:y val="3.8800694690748462E-2"/>
          <c:w val="0.55550194478702208"/>
          <c:h val="0.92239861061850303"/>
        </c:manualLayout>
      </c:layout>
      <c:barChart>
        <c:barDir val="bar"/>
        <c:grouping val="clustered"/>
        <c:varyColors val="0"/>
        <c:ser>
          <c:idx val="0"/>
          <c:order val="0"/>
          <c:spPr>
            <a:solidFill>
              <a:srgbClr val="598FE4"/>
            </a:solidFill>
            <a:ln>
              <a:noFill/>
            </a:ln>
            <a:effectLst/>
          </c:spPr>
          <c:invertIfNegative val="0"/>
          <c:dPt>
            <c:idx val="3"/>
            <c:invertIfNegative val="0"/>
            <c:bubble3D val="0"/>
            <c:spPr>
              <a:solidFill>
                <a:srgbClr val="005D55"/>
              </a:solidFill>
              <a:ln>
                <a:noFill/>
              </a:ln>
              <a:effectLst/>
            </c:spPr>
            <c:extLst>
              <c:ext xmlns:c16="http://schemas.microsoft.com/office/drawing/2014/chart" uri="{C3380CC4-5D6E-409C-BE32-E72D297353CC}">
                <c16:uniqueId val="{00000001-BE09-4315-8203-CD11F16E03E9}"/>
              </c:ext>
            </c:extLst>
          </c:dPt>
          <c:dPt>
            <c:idx val="9"/>
            <c:invertIfNegative val="0"/>
            <c:bubble3D val="0"/>
            <c:spPr>
              <a:solidFill>
                <a:srgbClr val="005D55"/>
              </a:solidFill>
              <a:ln>
                <a:noFill/>
              </a:ln>
              <a:effectLst/>
            </c:spPr>
            <c:extLst>
              <c:ext xmlns:c16="http://schemas.microsoft.com/office/drawing/2014/chart" uri="{C3380CC4-5D6E-409C-BE32-E72D297353CC}">
                <c16:uniqueId val="{00000003-BE09-4315-8203-CD11F16E03E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Excludes 40 best months</c:v>
                </c:pt>
                <c:pt idx="1">
                  <c:v>Excludes 35 best months</c:v>
                </c:pt>
                <c:pt idx="2">
                  <c:v>Excludes 30 best months</c:v>
                </c:pt>
                <c:pt idx="3">
                  <c:v>Treasury Bills – All months</c:v>
                </c:pt>
                <c:pt idx="4">
                  <c:v>Excludes 25 best months</c:v>
                </c:pt>
                <c:pt idx="5">
                  <c:v>Excludes 20 best months</c:v>
                </c:pt>
                <c:pt idx="6">
                  <c:v>Excludes 15 best months</c:v>
                </c:pt>
                <c:pt idx="7">
                  <c:v>Excludes 10 best months</c:v>
                </c:pt>
                <c:pt idx="8">
                  <c:v>Excludes 5 best months</c:v>
                </c:pt>
                <c:pt idx="9">
                  <c:v>Market Index – All months</c:v>
                </c:pt>
              </c:strCache>
            </c:strRef>
          </c:cat>
          <c:val>
            <c:numRef>
              <c:f>Sheet1!$B$2:$B$11</c:f>
              <c:numCache>
                <c:formatCode>0.00%</c:formatCode>
                <c:ptCount val="10"/>
                <c:pt idx="0">
                  <c:v>4.3E-3</c:v>
                </c:pt>
                <c:pt idx="1">
                  <c:v>1.41E-2</c:v>
                </c:pt>
                <c:pt idx="2">
                  <c:v>2.4299999999999999E-2</c:v>
                </c:pt>
                <c:pt idx="3">
                  <c:v>2.3599999999999999E-2</c:v>
                </c:pt>
                <c:pt idx="4">
                  <c:v>3.5200000000000002E-2</c:v>
                </c:pt>
                <c:pt idx="5">
                  <c:v>4.7100000000000003E-2</c:v>
                </c:pt>
                <c:pt idx="6">
                  <c:v>6.0199999999999997E-2</c:v>
                </c:pt>
                <c:pt idx="7">
                  <c:v>7.4200000000000002E-2</c:v>
                </c:pt>
                <c:pt idx="8">
                  <c:v>8.9700000000000002E-2</c:v>
                </c:pt>
                <c:pt idx="9">
                  <c:v>0.10920000000000001</c:v>
                </c:pt>
              </c:numCache>
            </c:numRef>
          </c:val>
          <c:extLst>
            <c:ext xmlns:c16="http://schemas.microsoft.com/office/drawing/2014/chart" uri="{C3380CC4-5D6E-409C-BE32-E72D297353CC}">
              <c16:uniqueId val="{00000004-BE09-4315-8203-CD11F16E03E9}"/>
            </c:ext>
          </c:extLst>
        </c:ser>
        <c:dLbls>
          <c:showLegendKey val="0"/>
          <c:showVal val="0"/>
          <c:showCatName val="0"/>
          <c:showSerName val="0"/>
          <c:showPercent val="0"/>
          <c:showBubbleSize val="0"/>
        </c:dLbls>
        <c:gapWidth val="62"/>
        <c:axId val="1751702128"/>
        <c:axId val="1751704048"/>
      </c:barChart>
      <c:catAx>
        <c:axId val="1751702128"/>
        <c:scaling>
          <c:orientation val="minMax"/>
        </c:scaling>
        <c:delete val="0"/>
        <c:axPos val="l"/>
        <c:numFmt formatCode="General" sourceLinked="1"/>
        <c:majorTickMark val="none"/>
        <c:minorTickMark val="none"/>
        <c:tickLblPos val="low"/>
        <c:spPr>
          <a:noFill/>
          <a:ln w="63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751704048"/>
        <c:crosses val="autoZero"/>
        <c:auto val="1"/>
        <c:lblAlgn val="ctr"/>
        <c:lblOffset val="100"/>
        <c:noMultiLvlLbl val="0"/>
      </c:catAx>
      <c:valAx>
        <c:axId val="1751704048"/>
        <c:scaling>
          <c:orientation val="minMax"/>
        </c:scaling>
        <c:delete val="1"/>
        <c:axPos val="b"/>
        <c:numFmt formatCode="0.00%" sourceLinked="1"/>
        <c:majorTickMark val="none"/>
        <c:minorTickMark val="none"/>
        <c:tickLblPos val="nextTo"/>
        <c:crossAx val="17517021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215740579815771"/>
          <c:y val="5.7142857142857141E-2"/>
          <c:w val="0.63715601620735418"/>
          <c:h val="0.89523809523809528"/>
        </c:manualLayout>
      </c:layout>
      <c:barChart>
        <c:barDir val="bar"/>
        <c:grouping val="clustered"/>
        <c:varyColors val="0"/>
        <c:ser>
          <c:idx val="0"/>
          <c:order val="0"/>
          <c:spPr>
            <a:solidFill>
              <a:srgbClr val="598FE4"/>
            </a:solidFill>
            <a:ln>
              <a:noFill/>
            </a:ln>
            <a:effectLst/>
          </c:spPr>
          <c:invertIfNegative val="0"/>
          <c:dPt>
            <c:idx val="1"/>
            <c:invertIfNegative val="0"/>
            <c:bubble3D val="0"/>
            <c:spPr>
              <a:solidFill>
                <a:srgbClr val="005D55"/>
              </a:solidFill>
              <a:ln>
                <a:noFill/>
              </a:ln>
              <a:effectLst/>
            </c:spPr>
            <c:extLst>
              <c:ext xmlns:c16="http://schemas.microsoft.com/office/drawing/2014/chart" uri="{C3380CC4-5D6E-409C-BE32-E72D297353CC}">
                <c16:uniqueId val="{00000001-55F2-4AB7-BA81-EEDA8AA160F8}"/>
              </c:ext>
            </c:extLst>
          </c:dPt>
          <c:dPt>
            <c:idx val="3"/>
            <c:invertIfNegative val="0"/>
            <c:bubble3D val="0"/>
            <c:spPr>
              <a:solidFill>
                <a:srgbClr val="598FE4"/>
              </a:solidFill>
              <a:ln>
                <a:noFill/>
              </a:ln>
              <a:effectLst/>
            </c:spPr>
            <c:extLst>
              <c:ext xmlns:c16="http://schemas.microsoft.com/office/drawing/2014/chart" uri="{C3380CC4-5D6E-409C-BE32-E72D297353CC}">
                <c16:uniqueId val="{00000003-55F2-4AB7-BA81-EEDA8AA160F8}"/>
              </c:ext>
            </c:extLst>
          </c:dPt>
          <c:dPt>
            <c:idx val="6"/>
            <c:invertIfNegative val="0"/>
            <c:bubble3D val="0"/>
            <c:spPr>
              <a:solidFill>
                <a:srgbClr val="005D55"/>
              </a:solidFill>
              <a:ln>
                <a:noFill/>
              </a:ln>
              <a:effectLst/>
            </c:spPr>
            <c:extLst>
              <c:ext xmlns:c16="http://schemas.microsoft.com/office/drawing/2014/chart" uri="{C3380CC4-5D6E-409C-BE32-E72D297353CC}">
                <c16:uniqueId val="{00000005-55F2-4AB7-BA81-EEDA8AA160F8}"/>
              </c:ext>
            </c:extLst>
          </c:dPt>
          <c:dPt>
            <c:idx val="9"/>
            <c:invertIfNegative val="0"/>
            <c:bubble3D val="0"/>
            <c:spPr>
              <a:solidFill>
                <a:srgbClr val="562A77"/>
              </a:solidFill>
              <a:ln>
                <a:noFill/>
              </a:ln>
              <a:effectLst/>
            </c:spPr>
            <c:extLst>
              <c:ext xmlns:c16="http://schemas.microsoft.com/office/drawing/2014/chart" uri="{C3380CC4-5D6E-409C-BE32-E72D297353CC}">
                <c16:uniqueId val="{00000007-55F2-4AB7-BA81-EEDA8AA160F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Excludes 50 best days</c:v>
                </c:pt>
                <c:pt idx="1">
                  <c:v>Treasury Bills – All Days</c:v>
                </c:pt>
                <c:pt idx="2">
                  <c:v>Excludes 40 best days</c:v>
                </c:pt>
                <c:pt idx="3">
                  <c:v>Excludes 30 best days</c:v>
                </c:pt>
                <c:pt idx="4">
                  <c:v>Excludes 20 best days</c:v>
                </c:pt>
                <c:pt idx="5">
                  <c:v>Excludes 10 best days</c:v>
                </c:pt>
                <c:pt idx="6">
                  <c:v>Market Index – All days</c:v>
                </c:pt>
              </c:strCache>
            </c:strRef>
          </c:cat>
          <c:val>
            <c:numRef>
              <c:f>Sheet1!$B$2:$B$8</c:f>
              <c:numCache>
                <c:formatCode>0.00%</c:formatCode>
                <c:ptCount val="7"/>
                <c:pt idx="0">
                  <c:v>1.8100000000000002E-2</c:v>
                </c:pt>
                <c:pt idx="1">
                  <c:v>2.3599999999999999E-2</c:v>
                </c:pt>
                <c:pt idx="2">
                  <c:v>3.1300000000000001E-2</c:v>
                </c:pt>
                <c:pt idx="3">
                  <c:v>4.5600000000000002E-2</c:v>
                </c:pt>
                <c:pt idx="4">
                  <c:v>6.1699999999999998E-2</c:v>
                </c:pt>
                <c:pt idx="5">
                  <c:v>8.0699999999999994E-2</c:v>
                </c:pt>
                <c:pt idx="6">
                  <c:v>0.10920000000000001</c:v>
                </c:pt>
              </c:numCache>
            </c:numRef>
          </c:val>
          <c:extLst>
            <c:ext xmlns:c16="http://schemas.microsoft.com/office/drawing/2014/chart" uri="{C3380CC4-5D6E-409C-BE32-E72D297353CC}">
              <c16:uniqueId val="{00000008-55F2-4AB7-BA81-EEDA8AA160F8}"/>
            </c:ext>
          </c:extLst>
        </c:ser>
        <c:dLbls>
          <c:showLegendKey val="0"/>
          <c:showVal val="0"/>
          <c:showCatName val="0"/>
          <c:showSerName val="0"/>
          <c:showPercent val="0"/>
          <c:showBubbleSize val="0"/>
        </c:dLbls>
        <c:gapWidth val="62"/>
        <c:axId val="1751702128"/>
        <c:axId val="1751704048"/>
      </c:barChart>
      <c:catAx>
        <c:axId val="1751702128"/>
        <c:scaling>
          <c:orientation val="minMax"/>
        </c:scaling>
        <c:delete val="0"/>
        <c:axPos val="l"/>
        <c:numFmt formatCode="General" sourceLinked="1"/>
        <c:majorTickMark val="none"/>
        <c:minorTickMark val="none"/>
        <c:tickLblPos val="low"/>
        <c:spPr>
          <a:noFill/>
          <a:ln w="6350"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751704048"/>
        <c:crosses val="autoZero"/>
        <c:auto val="1"/>
        <c:lblAlgn val="ctr"/>
        <c:lblOffset val="100"/>
        <c:noMultiLvlLbl val="0"/>
      </c:catAx>
      <c:valAx>
        <c:axId val="1751704048"/>
        <c:scaling>
          <c:orientation val="minMax"/>
        </c:scaling>
        <c:delete val="1"/>
        <c:axPos val="b"/>
        <c:numFmt formatCode="0.00%" sourceLinked="1"/>
        <c:majorTickMark val="none"/>
        <c:minorTickMark val="none"/>
        <c:tickLblPos val="nextTo"/>
        <c:crossAx val="17517021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458288629065041"/>
          <c:y val="7.4237639359978028E-2"/>
          <c:w val="0.39924780457036529"/>
          <c:h val="0.87283647698560107"/>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598FE4"/>
              </a:solidFill>
              <a:ln>
                <a:solidFill>
                  <a:schemeClr val="bg1"/>
                </a:solidFill>
              </a:ln>
            </c:spPr>
            <c:extLst>
              <c:ext xmlns:c16="http://schemas.microsoft.com/office/drawing/2014/chart" uri="{C3380CC4-5D6E-409C-BE32-E72D297353CC}">
                <c16:uniqueId val="{00000001-7E4A-4302-B930-C665D204A145}"/>
              </c:ext>
            </c:extLst>
          </c:dPt>
          <c:dPt>
            <c:idx val="1"/>
            <c:bubble3D val="0"/>
            <c:spPr>
              <a:solidFill>
                <a:srgbClr val="005D55"/>
              </a:solidFill>
              <a:ln>
                <a:solidFill>
                  <a:schemeClr val="bg1"/>
                </a:solidFill>
              </a:ln>
            </c:spPr>
            <c:extLst>
              <c:ext xmlns:c16="http://schemas.microsoft.com/office/drawing/2014/chart" uri="{C3380CC4-5D6E-409C-BE32-E72D297353CC}">
                <c16:uniqueId val="{00000003-7E4A-4302-B930-C665D204A145}"/>
              </c:ext>
            </c:extLst>
          </c:dPt>
          <c:dPt>
            <c:idx val="2"/>
            <c:bubble3D val="0"/>
            <c:spPr>
              <a:solidFill>
                <a:srgbClr val="562A77"/>
              </a:solidFill>
              <a:ln>
                <a:solidFill>
                  <a:schemeClr val="bg1"/>
                </a:solidFill>
              </a:ln>
            </c:spPr>
            <c:extLst>
              <c:ext xmlns:c16="http://schemas.microsoft.com/office/drawing/2014/chart" uri="{C3380CC4-5D6E-409C-BE32-E72D297353CC}">
                <c16:uniqueId val="{00000005-7E4A-4302-B930-C665D204A145}"/>
              </c:ext>
            </c:extLst>
          </c:dPt>
          <c:dLbls>
            <c:dLbl>
              <c:idx val="0"/>
              <c:tx>
                <c:rich>
                  <a:bodyPr/>
                  <a:lstStyle/>
                  <a:p>
                    <a:r>
                      <a:rPr lang="en-US"/>
                      <a:t>50%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7E4A-4302-B930-C665D204A145}"/>
                </c:ext>
              </c:extLst>
            </c:dLbl>
            <c:dLbl>
              <c:idx val="1"/>
              <c:tx>
                <c:rich>
                  <a:bodyPr/>
                  <a:lstStyle/>
                  <a:p>
                    <a:r>
                      <a:rPr lang="en-US"/>
                      <a:t>28%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7E4A-4302-B930-C665D204A145}"/>
                </c:ext>
              </c:extLst>
            </c:dLbl>
            <c:dLbl>
              <c:idx val="2"/>
              <c:tx>
                <c:rich>
                  <a:bodyPr/>
                  <a:lstStyle/>
                  <a:p>
                    <a:r>
                      <a:rPr lang="en-US"/>
                      <a:t>22%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7E4A-4302-B930-C665D204A145}"/>
                </c:ext>
              </c:extLst>
            </c:dLbl>
            <c:spPr>
              <a:noFill/>
              <a:ln>
                <a:noFill/>
              </a:ln>
              <a:effectLst/>
            </c:spPr>
            <c:txPr>
              <a:bodyPr/>
              <a:lstStyle/>
              <a:p>
                <a:pPr>
                  <a:defRPr sz="2000" b="1">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Sheet1!$A$2:$A$4</c:f>
              <c:strCache>
                <c:ptCount val="3"/>
                <c:pt idx="0">
                  <c:v>During a Bear Market</c:v>
                </c:pt>
                <c:pt idx="1">
                  <c:v>During the first 2 months of a Bull Market</c:v>
                </c:pt>
                <c:pt idx="2">
                  <c:v>During the rest of a Bull Market</c:v>
                </c:pt>
              </c:strCache>
            </c:strRef>
          </c:cat>
          <c:val>
            <c:numRef>
              <c:f>Sheet1!$B$2:$B$4</c:f>
              <c:numCache>
                <c:formatCode>0%</c:formatCode>
                <c:ptCount val="3"/>
                <c:pt idx="0">
                  <c:v>0.5</c:v>
                </c:pt>
                <c:pt idx="1">
                  <c:v>0.28000000000000003</c:v>
                </c:pt>
                <c:pt idx="2">
                  <c:v>0.22</c:v>
                </c:pt>
              </c:numCache>
            </c:numRef>
          </c:val>
          <c:extLst>
            <c:ext xmlns:c16="http://schemas.microsoft.com/office/drawing/2014/chart" uri="{C3380CC4-5D6E-409C-BE32-E72D297353CC}">
              <c16:uniqueId val="{00000006-7E4A-4302-B930-C665D204A145}"/>
            </c:ext>
          </c:extLst>
        </c:ser>
        <c:dLbls>
          <c:showLegendKey val="0"/>
          <c:showVal val="0"/>
          <c:showCatName val="0"/>
          <c:showSerName val="0"/>
          <c:showPercent val="0"/>
          <c:showBubbleSize val="0"/>
          <c:showLeaderLines val="1"/>
        </c:dLbls>
        <c:firstSliceAng val="360"/>
        <c:holeSize val="50"/>
      </c:doughnutChart>
    </c:plotArea>
    <c:legend>
      <c:legendPos val="r"/>
      <c:legendEntry>
        <c:idx val="0"/>
        <c:txPr>
          <a:bodyPr/>
          <a:lstStyle/>
          <a:p>
            <a:pPr>
              <a:defRPr sz="2000">
                <a:solidFill>
                  <a:schemeClr val="tx1"/>
                </a:solidFill>
                <a:latin typeface="Calibri" panose="020F0502020204030204" pitchFamily="34" charset="0"/>
              </a:defRPr>
            </a:pPr>
            <a:endParaRPr lang="en-US"/>
          </a:p>
        </c:txPr>
      </c:legendEntry>
      <c:legendEntry>
        <c:idx val="1"/>
        <c:txPr>
          <a:bodyPr/>
          <a:lstStyle/>
          <a:p>
            <a:pPr>
              <a:defRPr sz="2000">
                <a:solidFill>
                  <a:schemeClr val="tx1"/>
                </a:solidFill>
                <a:latin typeface="Calibri" panose="020F0502020204030204" pitchFamily="34" charset="0"/>
              </a:defRPr>
            </a:pPr>
            <a:endParaRPr lang="en-US"/>
          </a:p>
        </c:txPr>
      </c:legendEntry>
      <c:legendEntry>
        <c:idx val="2"/>
        <c:txPr>
          <a:bodyPr/>
          <a:lstStyle/>
          <a:p>
            <a:pPr>
              <a:defRPr sz="2000">
                <a:solidFill>
                  <a:schemeClr val="tx1"/>
                </a:solidFill>
                <a:latin typeface="Calibri" panose="020F0502020204030204" pitchFamily="34" charset="0"/>
              </a:defRPr>
            </a:pPr>
            <a:endParaRPr lang="en-US"/>
          </a:p>
        </c:txPr>
      </c:legendEntry>
      <c:layout>
        <c:manualLayout>
          <c:xMode val="edge"/>
          <c:yMode val="edge"/>
          <c:x val="0.5963690410871666"/>
          <c:y val="0.22887255354268549"/>
          <c:w val="0.32773344347849248"/>
          <c:h val="0.50993836151882965"/>
        </c:manualLayout>
      </c:layout>
      <c:overlay val="0"/>
      <c:txPr>
        <a:bodyPr/>
        <a:lstStyle/>
        <a:p>
          <a:pPr>
            <a:defRPr sz="2000">
              <a:solidFill>
                <a:schemeClr val="bg1"/>
              </a:solidFill>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E213F"/>
            </a:solidFill>
            <a:ln>
              <a:noFill/>
            </a:ln>
            <a:effectLst/>
          </c:spPr>
          <c:invertIfNegative val="0"/>
          <c:dPt>
            <c:idx val="1"/>
            <c:invertIfNegative val="0"/>
            <c:bubble3D val="0"/>
            <c:spPr>
              <a:solidFill>
                <a:srgbClr val="598FE4"/>
              </a:solidFill>
              <a:ln>
                <a:noFill/>
              </a:ln>
              <a:effectLst/>
            </c:spPr>
            <c:extLst>
              <c:ext xmlns:c16="http://schemas.microsoft.com/office/drawing/2014/chart" uri="{C3380CC4-5D6E-409C-BE32-E72D297353CC}">
                <c16:uniqueId val="{00000003-B003-4148-8B3B-5FA49A80333E}"/>
              </c:ext>
            </c:extLst>
          </c:dPt>
          <c:dLbls>
            <c:dLbl>
              <c:idx val="0"/>
              <c:dLblPos val="inEnd"/>
              <c:showLegendKey val="0"/>
              <c:showVal val="1"/>
              <c:showCatName val="0"/>
              <c:showSerName val="0"/>
              <c:showPercent val="0"/>
              <c:showBubbleSize val="0"/>
              <c:extLst>
                <c:ext xmlns:c15="http://schemas.microsoft.com/office/drawing/2012/chart" uri="{CE6537A1-D6FC-4f65-9D91-7224C49458BB}">
                  <c15:layout>
                    <c:manualLayout>
                      <c:w val="0.22087942103925187"/>
                      <c:h val="0.2244475060133479"/>
                    </c:manualLayout>
                  </c15:layout>
                </c:ext>
                <c:ext xmlns:c16="http://schemas.microsoft.com/office/drawing/2014/chart" uri="{C3380CC4-5D6E-409C-BE32-E72D297353CC}">
                  <c16:uniqueId val="{00000002-F591-4C25-B777-0EE6D78D81B3}"/>
                </c:ext>
              </c:extLst>
            </c:dLbl>
            <c:dLbl>
              <c:idx val="1"/>
              <c:dLblPos val="inEnd"/>
              <c:showLegendKey val="0"/>
              <c:showVal val="1"/>
              <c:showCatName val="0"/>
              <c:showSerName val="0"/>
              <c:showPercent val="0"/>
              <c:showBubbleSize val="0"/>
              <c:extLst>
                <c:ext xmlns:c15="http://schemas.microsoft.com/office/drawing/2012/chart" uri="{CE6537A1-D6FC-4f65-9D91-7224C49458BB}">
                  <c15:layout>
                    <c:manualLayout>
                      <c:w val="0.23461783939031711"/>
                      <c:h val="0.2244475060133479"/>
                    </c:manualLayout>
                  </c15:layout>
                </c:ext>
                <c:ext xmlns:c16="http://schemas.microsoft.com/office/drawing/2014/chart" uri="{C3380CC4-5D6E-409C-BE32-E72D297353CC}">
                  <c16:uniqueId val="{00000003-B003-4148-8B3B-5FA49A80333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Average Equity 
Investor</c:v>
                </c:pt>
                <c:pt idx="1">
                  <c:v>S&amp;P 500 Index</c:v>
                </c:pt>
              </c:strCache>
            </c:strRef>
          </c:cat>
          <c:val>
            <c:numRef>
              <c:f>Sheet1!$B$2:$B$3</c:f>
              <c:numCache>
                <c:formatCode>0.00%</c:formatCode>
                <c:ptCount val="2"/>
                <c:pt idx="0">
                  <c:v>0.10050000000000001</c:v>
                </c:pt>
                <c:pt idx="1">
                  <c:v>0.10920000000000001</c:v>
                </c:pt>
              </c:numCache>
            </c:numRef>
          </c:val>
          <c:extLst>
            <c:ext xmlns:c16="http://schemas.microsoft.com/office/drawing/2014/chart" uri="{C3380CC4-5D6E-409C-BE32-E72D297353CC}">
              <c16:uniqueId val="{00000000-B003-4148-8B3B-5FA49A80333E}"/>
            </c:ext>
          </c:extLst>
        </c:ser>
        <c:dLbls>
          <c:showLegendKey val="0"/>
          <c:showVal val="0"/>
          <c:showCatName val="0"/>
          <c:showSerName val="0"/>
          <c:showPercent val="0"/>
          <c:showBubbleSize val="0"/>
        </c:dLbls>
        <c:gapWidth val="19"/>
        <c:overlap val="-47"/>
        <c:axId val="870538464"/>
        <c:axId val="870537024"/>
      </c:barChart>
      <c:catAx>
        <c:axId val="870538464"/>
        <c:scaling>
          <c:orientation val="minMax"/>
        </c:scaling>
        <c:delete val="0"/>
        <c:axPos val="b"/>
        <c:numFmt formatCode="General" sourceLinked="1"/>
        <c:majorTickMark val="none"/>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870537024"/>
        <c:crosses val="autoZero"/>
        <c:auto val="1"/>
        <c:lblAlgn val="ctr"/>
        <c:lblOffset val="100"/>
        <c:noMultiLvlLbl val="0"/>
      </c:catAx>
      <c:valAx>
        <c:axId val="870537024"/>
        <c:scaling>
          <c:orientation val="minMax"/>
          <c:min val="0"/>
        </c:scaling>
        <c:delete val="1"/>
        <c:axPos val="l"/>
        <c:numFmt formatCode="0.00%" sourceLinked="1"/>
        <c:majorTickMark val="out"/>
        <c:minorTickMark val="none"/>
        <c:tickLblPos val="nextTo"/>
        <c:crossAx val="870538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005D55"/>
            </a:solidFill>
            <a:ln>
              <a:noFill/>
            </a:ln>
            <a:effectLst/>
          </c:spPr>
          <c:invertIfNegative val="0"/>
          <c:dPt>
            <c:idx val="1"/>
            <c:invertIfNegative val="0"/>
            <c:bubble3D val="0"/>
            <c:spPr>
              <a:solidFill>
                <a:srgbClr val="008571"/>
              </a:solidFill>
              <a:ln>
                <a:noFill/>
              </a:ln>
              <a:effectLst/>
            </c:spPr>
            <c:extLst>
              <c:ext xmlns:c16="http://schemas.microsoft.com/office/drawing/2014/chart" uri="{C3380CC4-5D6E-409C-BE32-E72D297353CC}">
                <c16:uniqueId val="{00000001-8FDD-4C80-B907-9DE174C96BAD}"/>
              </c:ext>
            </c:extLst>
          </c:dPt>
          <c:dLbls>
            <c:dLbl>
              <c:idx val="0"/>
              <c:layout>
                <c:manualLayout>
                  <c:x val="0"/>
                  <c:y val="0.15297806586639273"/>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005D55"/>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FDD-4C80-B907-9DE174C96BAD}"/>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Average
Fixed-Income 
Investor</c:v>
                </c:pt>
                <c:pt idx="1">
                  <c:v>Bloomberg
US Aggregate
Bond Index</c:v>
                </c:pt>
              </c:strCache>
            </c:strRef>
          </c:cat>
          <c:val>
            <c:numRef>
              <c:f>Sheet1!$B$2:$B$3</c:f>
              <c:numCache>
                <c:formatCode>0.00%</c:formatCode>
                <c:ptCount val="2"/>
                <c:pt idx="0">
                  <c:v>-5.9999999999999995E-4</c:v>
                </c:pt>
                <c:pt idx="1">
                  <c:v>4.5600000000000002E-2</c:v>
                </c:pt>
              </c:numCache>
            </c:numRef>
          </c:val>
          <c:extLst>
            <c:ext xmlns:c16="http://schemas.microsoft.com/office/drawing/2014/chart" uri="{C3380CC4-5D6E-409C-BE32-E72D297353CC}">
              <c16:uniqueId val="{00000002-8FDD-4C80-B907-9DE174C96BAD}"/>
            </c:ext>
          </c:extLst>
        </c:ser>
        <c:dLbls>
          <c:showLegendKey val="0"/>
          <c:showVal val="0"/>
          <c:showCatName val="0"/>
          <c:showSerName val="0"/>
          <c:showPercent val="0"/>
          <c:showBubbleSize val="0"/>
        </c:dLbls>
        <c:gapWidth val="19"/>
        <c:overlap val="-47"/>
        <c:axId val="870538464"/>
        <c:axId val="870537024"/>
      </c:barChart>
      <c:catAx>
        <c:axId val="870538464"/>
        <c:scaling>
          <c:orientation val="minMax"/>
        </c:scaling>
        <c:delete val="0"/>
        <c:axPos val="b"/>
        <c:numFmt formatCode="General" sourceLinked="1"/>
        <c:majorTickMark val="none"/>
        <c:minorTickMark val="none"/>
        <c:tickLblPos val="nextTo"/>
        <c:spPr>
          <a:noFill/>
          <a:ln w="635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870537024"/>
        <c:crosses val="autoZero"/>
        <c:auto val="1"/>
        <c:lblAlgn val="ctr"/>
        <c:lblOffset val="100"/>
        <c:noMultiLvlLbl val="0"/>
      </c:catAx>
      <c:valAx>
        <c:axId val="870537024"/>
        <c:scaling>
          <c:orientation val="minMax"/>
          <c:max val="0.1"/>
        </c:scaling>
        <c:delete val="0"/>
        <c:axPos val="l"/>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705384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5"/>
            <a:ext cx="4120346" cy="621079"/>
          </a:xfrm>
          <a:prstGeom prst="rect">
            <a:avLst/>
          </a:prstGeom>
        </p:spPr>
        <p:txBody>
          <a:bodyPr vert="horz" lIns="122334" tIns="61166" rIns="122334" bIns="61166" rtlCol="0"/>
          <a:lstStyle>
            <a:lvl1pPr algn="l">
              <a:defRPr sz="1600">
                <a:latin typeface="Arial" charset="0"/>
              </a:defRPr>
            </a:lvl1pPr>
          </a:lstStyle>
          <a:p>
            <a:pPr>
              <a:defRPr/>
            </a:pPr>
            <a:endParaRPr lang="en-US">
              <a:latin typeface="Calibri" panose="020F0502020204030204" pitchFamily="34" charset="0"/>
            </a:endParaRPr>
          </a:p>
        </p:txBody>
      </p:sp>
      <p:sp>
        <p:nvSpPr>
          <p:cNvPr id="3" name="Date Placeholder 2"/>
          <p:cNvSpPr>
            <a:spLocks noGrp="1"/>
          </p:cNvSpPr>
          <p:nvPr>
            <p:ph type="dt" sz="quarter" idx="1"/>
          </p:nvPr>
        </p:nvSpPr>
        <p:spPr>
          <a:xfrm>
            <a:off x="5385132" y="5"/>
            <a:ext cx="4120346" cy="621079"/>
          </a:xfrm>
          <a:prstGeom prst="rect">
            <a:avLst/>
          </a:prstGeom>
        </p:spPr>
        <p:txBody>
          <a:bodyPr vert="horz" lIns="122334" tIns="61166" rIns="122334" bIns="61166" rtlCol="0"/>
          <a:lstStyle>
            <a:lvl1pPr algn="r">
              <a:defRPr sz="1600">
                <a:latin typeface="Arial" charset="0"/>
              </a:defRPr>
            </a:lvl1pPr>
          </a:lstStyle>
          <a:p>
            <a:pPr>
              <a:defRPr/>
            </a:pPr>
            <a:fld id="{1F380165-60F6-4824-8EF0-EE6E49DC2731}" type="datetimeFigureOut">
              <a:rPr lang="en-US">
                <a:latin typeface="Calibri" panose="020F0502020204030204" pitchFamily="34" charset="0"/>
              </a:rPr>
              <a:pPr>
                <a:defRPr/>
              </a:pPr>
              <a:t>4/8/2025</a:t>
            </a:fld>
            <a:endParaRPr lang="en-US">
              <a:latin typeface="Calibri" panose="020F0502020204030204" pitchFamily="34" charset="0"/>
            </a:endParaRPr>
          </a:p>
        </p:txBody>
      </p:sp>
      <p:sp>
        <p:nvSpPr>
          <p:cNvPr id="4" name="Footer Placeholder 3"/>
          <p:cNvSpPr>
            <a:spLocks noGrp="1"/>
          </p:cNvSpPr>
          <p:nvPr>
            <p:ph type="ftr" sz="quarter" idx="2"/>
          </p:nvPr>
        </p:nvSpPr>
        <p:spPr>
          <a:xfrm>
            <a:off x="5" y="11814932"/>
            <a:ext cx="4120346" cy="621079"/>
          </a:xfrm>
          <a:prstGeom prst="rect">
            <a:avLst/>
          </a:prstGeom>
        </p:spPr>
        <p:txBody>
          <a:bodyPr vert="horz" lIns="122334" tIns="61166" rIns="122334" bIns="61166" rtlCol="0" anchor="b"/>
          <a:lstStyle>
            <a:lvl1pPr algn="l">
              <a:defRPr sz="1600">
                <a:latin typeface="Arial" charset="0"/>
              </a:defRPr>
            </a:lvl1pPr>
          </a:lstStyle>
          <a:p>
            <a:pPr>
              <a:defRPr/>
            </a:pPr>
            <a:endParaRPr lang="en-US">
              <a:latin typeface="Calibri" panose="020F0502020204030204" pitchFamily="34" charset="0"/>
            </a:endParaRPr>
          </a:p>
        </p:txBody>
      </p:sp>
      <p:sp>
        <p:nvSpPr>
          <p:cNvPr id="5" name="Slide Number Placeholder 4"/>
          <p:cNvSpPr>
            <a:spLocks noGrp="1"/>
          </p:cNvSpPr>
          <p:nvPr>
            <p:ph type="sldNum" sz="quarter" idx="3"/>
          </p:nvPr>
        </p:nvSpPr>
        <p:spPr>
          <a:xfrm>
            <a:off x="5385132" y="11814932"/>
            <a:ext cx="4120346" cy="621079"/>
          </a:xfrm>
          <a:prstGeom prst="rect">
            <a:avLst/>
          </a:prstGeom>
        </p:spPr>
        <p:txBody>
          <a:bodyPr vert="horz" lIns="122334" tIns="61166" rIns="122334" bIns="61166" rtlCol="0" anchor="b"/>
          <a:lstStyle>
            <a:lvl1pPr algn="r">
              <a:defRPr sz="1600">
                <a:latin typeface="Arial" charset="0"/>
              </a:defRPr>
            </a:lvl1pPr>
          </a:lstStyle>
          <a:p>
            <a:pPr>
              <a:defRPr/>
            </a:pPr>
            <a:fld id="{0BCECBB4-7DAB-49D4-AD46-215BB4A3E6DF}" type="slidenum">
              <a:rPr lang="en-US">
                <a:latin typeface="Calibri" panose="020F0502020204030204" pitchFamily="34" charset="0"/>
              </a:rPr>
              <a:pPr>
                <a:defRPr/>
              </a:pPr>
              <a:t>‹#›</a:t>
            </a:fld>
            <a:endParaRPr lang="en-US">
              <a:latin typeface="Calibri" panose="020F0502020204030204" pitchFamily="34" charset="0"/>
            </a:endParaRPr>
          </a:p>
        </p:txBody>
      </p:sp>
    </p:spTree>
    <p:extLst>
      <p:ext uri="{BB962C8B-B14F-4D97-AF65-F5344CB8AC3E}">
        <p14:creationId xmlns:p14="http://schemas.microsoft.com/office/powerpoint/2010/main" val="40842434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5" y="5"/>
            <a:ext cx="4120346" cy="621079"/>
          </a:xfrm>
          <a:prstGeom prst="rect">
            <a:avLst/>
          </a:prstGeom>
          <a:noFill/>
          <a:ln w="9525">
            <a:noFill/>
            <a:miter lim="800000"/>
            <a:headEnd/>
            <a:tailEnd/>
          </a:ln>
          <a:effectLst/>
        </p:spPr>
        <p:txBody>
          <a:bodyPr vert="horz" wrap="square" lIns="125243" tIns="62618" rIns="125243" bIns="62618" numCol="1" anchor="t" anchorCtr="0" compatLnSpc="1">
            <a:prstTxWarp prst="textNoShape">
              <a:avLst/>
            </a:prstTxWarp>
          </a:bodyPr>
          <a:lstStyle>
            <a:lvl1pPr>
              <a:defRPr sz="1600" b="0">
                <a:latin typeface="Calibri" panose="020F0502020204030204" pitchFamily="34" charset="0"/>
              </a:defRPr>
            </a:lvl1pPr>
          </a:lstStyle>
          <a:p>
            <a:pPr>
              <a:defRPr/>
            </a:pPr>
            <a:endParaRPr lang="en-US"/>
          </a:p>
        </p:txBody>
      </p:sp>
      <p:sp>
        <p:nvSpPr>
          <p:cNvPr id="4099" name="Rectangle 3"/>
          <p:cNvSpPr>
            <a:spLocks noGrp="1" noChangeArrowheads="1"/>
          </p:cNvSpPr>
          <p:nvPr>
            <p:ph type="dt" idx="1"/>
          </p:nvPr>
        </p:nvSpPr>
        <p:spPr bwMode="auto">
          <a:xfrm>
            <a:off x="5385132" y="5"/>
            <a:ext cx="4120346" cy="621079"/>
          </a:xfrm>
          <a:prstGeom prst="rect">
            <a:avLst/>
          </a:prstGeom>
          <a:noFill/>
          <a:ln w="9525">
            <a:noFill/>
            <a:miter lim="800000"/>
            <a:headEnd/>
            <a:tailEnd/>
          </a:ln>
          <a:effectLst/>
        </p:spPr>
        <p:txBody>
          <a:bodyPr vert="horz" wrap="square" lIns="125243" tIns="62618" rIns="125243" bIns="62618" numCol="1" anchor="t" anchorCtr="0" compatLnSpc="1">
            <a:prstTxWarp prst="textNoShape">
              <a:avLst/>
            </a:prstTxWarp>
          </a:bodyPr>
          <a:lstStyle>
            <a:lvl1pPr algn="r">
              <a:defRPr sz="1600" b="0">
                <a:latin typeface="Calibri" panose="020F0502020204030204" pitchFamily="34" charset="0"/>
              </a:defRPr>
            </a:lvl1pPr>
          </a:lstStyle>
          <a:p>
            <a:pPr>
              <a:defRPr/>
            </a:pPr>
            <a:endParaRPr lang="en-US"/>
          </a:p>
        </p:txBody>
      </p:sp>
      <p:sp>
        <p:nvSpPr>
          <p:cNvPr id="28676" name="Rectangle 4"/>
          <p:cNvSpPr>
            <a:spLocks noGrp="1" noRot="1" noChangeAspect="1" noChangeArrowheads="1" noTextEdit="1"/>
          </p:cNvSpPr>
          <p:nvPr>
            <p:ph type="sldImg" idx="2"/>
          </p:nvPr>
        </p:nvSpPr>
        <p:spPr bwMode="auto">
          <a:xfrm>
            <a:off x="609600" y="935038"/>
            <a:ext cx="8288338" cy="46624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51178" y="5908500"/>
            <a:ext cx="7605205" cy="5595894"/>
          </a:xfrm>
          <a:prstGeom prst="rect">
            <a:avLst/>
          </a:prstGeom>
          <a:noFill/>
          <a:ln w="9525">
            <a:noFill/>
            <a:miter lim="800000"/>
            <a:headEnd/>
            <a:tailEnd/>
          </a:ln>
          <a:effectLst/>
        </p:spPr>
        <p:txBody>
          <a:bodyPr vert="horz" wrap="square" lIns="125243" tIns="62618" rIns="125243" bIns="6261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5" y="11814932"/>
            <a:ext cx="4120346" cy="621079"/>
          </a:xfrm>
          <a:prstGeom prst="rect">
            <a:avLst/>
          </a:prstGeom>
          <a:noFill/>
          <a:ln w="9525">
            <a:noFill/>
            <a:miter lim="800000"/>
            <a:headEnd/>
            <a:tailEnd/>
          </a:ln>
          <a:effectLst/>
        </p:spPr>
        <p:txBody>
          <a:bodyPr vert="horz" wrap="square" lIns="125243" tIns="62618" rIns="125243" bIns="62618" numCol="1" anchor="b" anchorCtr="0" compatLnSpc="1">
            <a:prstTxWarp prst="textNoShape">
              <a:avLst/>
            </a:prstTxWarp>
          </a:bodyPr>
          <a:lstStyle>
            <a:lvl1pPr>
              <a:defRPr sz="1600" b="0">
                <a:latin typeface="Calibri" panose="020F0502020204030204" pitchFamily="34" charset="0"/>
              </a:defRPr>
            </a:lvl1pPr>
          </a:lstStyle>
          <a:p>
            <a:pPr>
              <a:defRPr/>
            </a:pPr>
            <a:endParaRPr lang="en-US"/>
          </a:p>
        </p:txBody>
      </p:sp>
      <p:sp>
        <p:nvSpPr>
          <p:cNvPr id="4103" name="Rectangle 7"/>
          <p:cNvSpPr>
            <a:spLocks noGrp="1" noChangeArrowheads="1"/>
          </p:cNvSpPr>
          <p:nvPr>
            <p:ph type="sldNum" sz="quarter" idx="5"/>
          </p:nvPr>
        </p:nvSpPr>
        <p:spPr bwMode="auto">
          <a:xfrm>
            <a:off x="5385132" y="11814932"/>
            <a:ext cx="4120346" cy="621079"/>
          </a:xfrm>
          <a:prstGeom prst="rect">
            <a:avLst/>
          </a:prstGeom>
          <a:noFill/>
          <a:ln w="9525">
            <a:noFill/>
            <a:miter lim="800000"/>
            <a:headEnd/>
            <a:tailEnd/>
          </a:ln>
          <a:effectLst/>
        </p:spPr>
        <p:txBody>
          <a:bodyPr vert="horz" wrap="square" lIns="125243" tIns="62618" rIns="125243" bIns="62618" numCol="1" anchor="b" anchorCtr="0" compatLnSpc="1">
            <a:prstTxWarp prst="textNoShape">
              <a:avLst/>
            </a:prstTxWarp>
          </a:bodyPr>
          <a:lstStyle>
            <a:lvl1pPr algn="r">
              <a:defRPr sz="1600" b="0">
                <a:latin typeface="Calibri" panose="020F0502020204030204" pitchFamily="34" charset="0"/>
              </a:defRPr>
            </a:lvl1pPr>
          </a:lstStyle>
          <a:p>
            <a:pPr>
              <a:defRPr/>
            </a:pPr>
            <a:fld id="{F9CC64C5-72B8-48B3-9F32-B70947D2168E}" type="slidenum">
              <a:rPr lang="en-US" smtClean="0"/>
              <a:pPr>
                <a:defRPr/>
              </a:pPr>
              <a:t>‹#›</a:t>
            </a:fld>
            <a:endParaRPr lang="en-US"/>
          </a:p>
        </p:txBody>
      </p:sp>
    </p:spTree>
    <p:extLst>
      <p:ext uri="{BB962C8B-B14F-4D97-AF65-F5344CB8AC3E}">
        <p14:creationId xmlns:p14="http://schemas.microsoft.com/office/powerpoint/2010/main" val="2222086353"/>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5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5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5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5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5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Rot="1" noChangeAspect="1" noChangeArrowheads="1" noTextEdit="1"/>
          </p:cNvSpPr>
          <p:nvPr>
            <p:ph type="sldImg"/>
          </p:nvPr>
        </p:nvSpPr>
        <p:spPr>
          <a:xfrm>
            <a:off x="608013" y="466725"/>
            <a:ext cx="8291512" cy="4664075"/>
          </a:xfrm>
          <a:ln/>
        </p:spPr>
      </p:sp>
      <p:sp>
        <p:nvSpPr>
          <p:cNvPr id="22532" name="Rectangle 3"/>
          <p:cNvSpPr>
            <a:spLocks noGrp="1" noChangeArrowheads="1"/>
          </p:cNvSpPr>
          <p:nvPr>
            <p:ph type="body" idx="1"/>
          </p:nvPr>
        </p:nvSpPr>
        <p:spPr>
          <a:xfrm>
            <a:off x="553527" y="5680446"/>
            <a:ext cx="8505668" cy="5977191"/>
          </a:xfrm>
          <a:noFill/>
          <a:ln/>
        </p:spPr>
        <p:txBody>
          <a:bodyPr/>
          <a:lstStyle/>
          <a:p>
            <a:pPr defTabSz="1328976">
              <a:spcBef>
                <a:spcPts val="0"/>
              </a:spcBef>
              <a:spcAft>
                <a:spcPts val="576"/>
              </a:spcAft>
              <a:defRPr/>
            </a:pPr>
            <a:r>
              <a:rPr lang="en-US" sz="1400">
                <a:latin typeface="+mj-lt"/>
              </a:rPr>
              <a:t>Good morning/afternoon everyone. My name is __________, and I’m a [insert title] with Hartford Funds. Thank you for taking time out of your schedule to attend our Media Replay event.</a:t>
            </a:r>
          </a:p>
          <a:p>
            <a:pPr>
              <a:spcBef>
                <a:spcPts val="0"/>
              </a:spcBef>
              <a:spcAft>
                <a:spcPts val="576"/>
              </a:spcAft>
            </a:pPr>
            <a:r>
              <a:rPr lang="en-US" sz="1400">
                <a:latin typeface="+mj-lt"/>
              </a:rPr>
              <a:t>We get insights on consumer behavior, which means the way we act, think and make decisions, from an institution that you’ve probably heard of—The Massachusetts Institute of Technology (MIT).</a:t>
            </a:r>
          </a:p>
          <a:p>
            <a:pPr>
              <a:spcBef>
                <a:spcPts val="0"/>
              </a:spcBef>
              <a:spcAft>
                <a:spcPts val="576"/>
              </a:spcAft>
            </a:pPr>
            <a:r>
              <a:rPr lang="en-US" sz="1400">
                <a:latin typeface="+mj-lt"/>
              </a:rPr>
              <a:t>Within MIT is the AgeLab, where researchers study the way that we think, act and make decisions, and actually, for purposes of our talk today, they examine mistakes we may be prone to make based on the media’s influence. </a:t>
            </a:r>
          </a:p>
          <a:p>
            <a:pPr>
              <a:spcBef>
                <a:spcPts val="0"/>
              </a:spcBef>
              <a:spcAft>
                <a:spcPts val="576"/>
              </a:spcAft>
            </a:pPr>
            <a:r>
              <a:rPr lang="en-US" sz="1400">
                <a:latin typeface="+mj-lt"/>
              </a:rPr>
              <a:t>To get us started, I want you to think about two people, one who you probably heard of before and maybe one who you haven't. Let's start with the person that maybe you haven't heard of before. His name was Walter Lippmann. Anybody ever hear of Walter Lippmann? (Wait for response) </a:t>
            </a:r>
          </a:p>
          <a:p>
            <a:pPr>
              <a:spcBef>
                <a:spcPts val="0"/>
              </a:spcBef>
              <a:spcAft>
                <a:spcPts val="576"/>
              </a:spcAft>
            </a:pPr>
            <a:r>
              <a:rPr lang="en-US" sz="1400">
                <a:latin typeface="+mj-lt"/>
              </a:rPr>
              <a:t>Well, Walter Lippmann was probably the most famous journalist in the United States in the 1920s and 1930s. He literally wrote the book on how media influences public opinion. In fact, the name of the book he wrote in 1922 was called Public Opinion. Walter Lippmann, by the way, also coined the terms “stereotype” and “Cold War.” His premise on how media impacts public opinion was that there's the world outside and there are the pictures in our heads. And media is the bridge between the two. </a:t>
            </a:r>
          </a:p>
          <a:p>
            <a:pPr>
              <a:spcBef>
                <a:spcPts val="0"/>
              </a:spcBef>
              <a:spcAft>
                <a:spcPts val="576"/>
              </a:spcAft>
              <a:defRPr/>
            </a:pPr>
            <a:r>
              <a:rPr lang="en-US" sz="1400">
                <a:latin typeface="+mj-lt"/>
              </a:rPr>
              <a:t>Why is this important? Because sometimes the pictures that we form in our head based on the news aren’t always accurate. This may not happen because of intentional misrepresentation. Sometimes it happens because events have to be compressed into very short messages. Let's face it, we all don't have the time available to us to contemplate every single thing that goes on around us. So, what do we depend on? We depend on snippets, sound bites, and the lead story of the day, which is compressed and squeezed in to a 30-minute broadcast on the evening news. Lippmann also stated, “Media doesn't tell you what you think, but it tells you what to think about.” So, media has an intense influence on our perceptions.</a:t>
            </a:r>
          </a:p>
          <a:p>
            <a:pPr>
              <a:spcBef>
                <a:spcPts val="0"/>
              </a:spcBef>
              <a:spcAft>
                <a:spcPts val="576"/>
              </a:spcAft>
              <a:defRPr/>
            </a:pPr>
            <a:r>
              <a:rPr lang="en-US" sz="1400">
                <a:latin typeface="+mj-lt"/>
              </a:rPr>
              <a:t>We're going to talk today about how Lippmann’s views impact our investment decision-making process. </a:t>
            </a:r>
          </a:p>
          <a:p>
            <a:pPr>
              <a:spcBef>
                <a:spcPts val="0"/>
              </a:spcBef>
              <a:spcAft>
                <a:spcPts val="576"/>
              </a:spcAft>
              <a:defRPr/>
            </a:pPr>
            <a:r>
              <a:rPr lang="en-US" sz="1400">
                <a:latin typeface="+mj-lt"/>
              </a:rPr>
              <a:t>The second person I want you to think about tonight is a guy you’ve probably heard of. His name is Mark Twain. Mark Twain was the guy who famously said, "History may not repeat itself, but it certainly rhymes.“</a:t>
            </a:r>
          </a:p>
        </p:txBody>
      </p:sp>
      <p:sp>
        <p:nvSpPr>
          <p:cNvPr id="22533" name="Rectangle 4"/>
          <p:cNvSpPr>
            <a:spLocks noChangeArrowheads="1"/>
          </p:cNvSpPr>
          <p:nvPr/>
        </p:nvSpPr>
        <p:spPr bwMode="auto">
          <a:xfrm>
            <a:off x="5" y="-171715"/>
            <a:ext cx="85187" cy="343435"/>
          </a:xfrm>
          <a:prstGeom prst="rect">
            <a:avLst/>
          </a:prstGeom>
          <a:noFill/>
          <a:ln w="9525">
            <a:noFill/>
            <a:miter lim="800000"/>
            <a:headEnd/>
            <a:tailEnd/>
          </a:ln>
        </p:spPr>
        <p:txBody>
          <a:bodyPr wrap="none" lIns="84299" tIns="65794" rIns="0" bIns="0" anchor="ctr">
            <a:spAutoFit/>
          </a:bodyPr>
          <a:lstStyle/>
          <a:p>
            <a:endParaRPr lang="en-US" b="0">
              <a:solidFill>
                <a:prstClr val="black"/>
              </a:solidFill>
              <a:latin typeface="Calibri" panose="020F0502020204030204" pitchFamily="34" charset="0"/>
            </a:endParaRPr>
          </a:p>
        </p:txBody>
      </p:sp>
      <p:sp>
        <p:nvSpPr>
          <p:cNvPr id="2" name="Slide Number Placeholder 1"/>
          <p:cNvSpPr>
            <a:spLocks noGrp="1"/>
          </p:cNvSpPr>
          <p:nvPr>
            <p:ph type="sldNum" sz="quarter" idx="10"/>
          </p:nvPr>
        </p:nvSpPr>
        <p:spPr/>
        <p:txBody>
          <a:bodyPr/>
          <a:lstStyle/>
          <a:p>
            <a:pPr>
              <a:defRPr/>
            </a:pPr>
            <a:fld id="{F9CC64C5-72B8-48B3-9F32-B70947D2168E}" type="slidenum">
              <a:rPr lang="en-US" smtClean="0"/>
              <a:pPr>
                <a:defRPr/>
              </a:pPr>
              <a:t>1</a:t>
            </a:fld>
            <a:endParaRPr lang="en-US"/>
          </a:p>
        </p:txBody>
      </p:sp>
    </p:spTree>
    <p:extLst>
      <p:ext uri="{BB962C8B-B14F-4D97-AF65-F5344CB8AC3E}">
        <p14:creationId xmlns:p14="http://schemas.microsoft.com/office/powerpoint/2010/main" val="12626097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609600" y="935038"/>
            <a:ext cx="8288338" cy="4662487"/>
          </a:xfrm>
          <a:ln/>
        </p:spPr>
      </p:sp>
      <p:sp>
        <p:nvSpPr>
          <p:cNvPr id="3" name="Notes Placeholder 2"/>
          <p:cNvSpPr>
            <a:spLocks noGrp="1"/>
          </p:cNvSpPr>
          <p:nvPr>
            <p:ph type="body" idx="1"/>
          </p:nvPr>
        </p:nvSpPr>
        <p:spPr>
          <a:xfrm>
            <a:off x="1576345" y="5908500"/>
            <a:ext cx="6474534" cy="5595894"/>
          </a:xfrm>
        </p:spPr>
        <p:txBody>
          <a:bodyPr>
            <a:normAutofit/>
          </a:bodyPr>
          <a:lstStyle/>
          <a:p>
            <a:r>
              <a:rPr lang="en-US" b="0" i="0" u="none" strike="noStrike" baseline="0">
                <a:solidFill>
                  <a:srgbClr val="000000"/>
                </a:solidFill>
                <a:latin typeface="+mj-lt"/>
              </a:rPr>
              <a:t>From 2009 to the beginning of 2020, we experienced the longest bull market ever.</a:t>
            </a:r>
            <a:r>
              <a:rPr lang="en-US" b="0" i="0" u="none" strike="noStrike" baseline="30000">
                <a:solidFill>
                  <a:srgbClr val="000000"/>
                </a:solidFill>
                <a:latin typeface="+mj-lt"/>
              </a:rPr>
              <a:t>1</a:t>
            </a:r>
            <a:r>
              <a:rPr lang="en-US" b="0" i="0" u="none" strike="noStrike" baseline="0">
                <a:solidFill>
                  <a:srgbClr val="000000"/>
                </a:solidFill>
                <a:latin typeface="+mj-lt"/>
              </a:rPr>
              <a:t> Most Americans were feeling good about the economy—but then, the pandemic dampened our optimism.  </a:t>
            </a:r>
          </a:p>
          <a:p>
            <a:r>
              <a:rPr lang="en-US" b="0" i="0" u="none" strike="noStrike" baseline="0">
                <a:solidFill>
                  <a:srgbClr val="000000"/>
                </a:solidFill>
                <a:latin typeface="+mj-lt"/>
              </a:rPr>
              <a:t>The S&amp;P 500 Index rebounded from two bear markets in 2020 and 2022. And despite the market reaching all-time highs in 2025, 76% of people surveyed still felt economic conditions were only fair/poor.</a:t>
            </a:r>
            <a:r>
              <a:rPr lang="en-US" b="0" i="0" u="none" strike="noStrike" baseline="30000">
                <a:solidFill>
                  <a:srgbClr val="000000"/>
                </a:solidFill>
                <a:latin typeface="+mj-lt"/>
              </a:rPr>
              <a:t>2</a:t>
            </a:r>
          </a:p>
          <a:p>
            <a:pPr defTabSz="1185642">
              <a:defRPr/>
            </a:pPr>
            <a:r>
              <a:rPr lang="en-US" b="0" i="0" u="none" strike="noStrike" baseline="30000">
                <a:solidFill>
                  <a:srgbClr val="000000"/>
                </a:solidFill>
                <a:latin typeface="+mj-lt"/>
              </a:rPr>
              <a:t>1</a:t>
            </a:r>
            <a:r>
              <a:rPr lang="en-US" b="0" i="1" u="none" strike="noStrike" baseline="0">
                <a:solidFill>
                  <a:srgbClr val="000000"/>
                </a:solidFill>
                <a:latin typeface="+mj-lt"/>
              </a:rPr>
              <a:t>Stocks are at an all-time high. Here’s what stopped the last 12 bull runs</a:t>
            </a:r>
            <a:r>
              <a:rPr lang="en-US" b="0" i="0" u="none" strike="noStrike" baseline="0">
                <a:solidFill>
                  <a:srgbClr val="000000"/>
                </a:solidFill>
                <a:latin typeface="+mj-lt"/>
              </a:rPr>
              <a:t>, CNN, 4/23/19</a:t>
            </a:r>
          </a:p>
          <a:p>
            <a:r>
              <a:rPr lang="en-US" b="0" i="0" u="none" strike="noStrike" baseline="30000">
                <a:solidFill>
                  <a:srgbClr val="000000"/>
                </a:solidFill>
                <a:latin typeface="+mj-lt"/>
              </a:rPr>
              <a:t>2</a:t>
            </a:r>
            <a:r>
              <a:rPr lang="en-US" b="0" i="1" u="none" strike="noStrike" baseline="0">
                <a:solidFill>
                  <a:srgbClr val="000000"/>
                </a:solidFill>
                <a:latin typeface="+mj-lt"/>
              </a:rPr>
              <a:t>Pew Research Center’s American Trends Panel</a:t>
            </a:r>
            <a:r>
              <a:rPr lang="en-US" b="0" i="0" u="none" strike="noStrike" baseline="0">
                <a:solidFill>
                  <a:srgbClr val="000000"/>
                </a:solidFill>
                <a:latin typeface="+mj-lt"/>
              </a:rPr>
              <a:t>, Pew Research Center, 2025</a:t>
            </a:r>
          </a:p>
        </p:txBody>
      </p:sp>
      <p:sp>
        <p:nvSpPr>
          <p:cNvPr id="2" name="Slide Number Placeholder 1"/>
          <p:cNvSpPr>
            <a:spLocks noGrp="1"/>
          </p:cNvSpPr>
          <p:nvPr>
            <p:ph type="sldNum" sz="quarter" idx="10"/>
          </p:nvPr>
        </p:nvSpPr>
        <p:spPr/>
        <p:txBody>
          <a:bodyPr/>
          <a:lstStyle/>
          <a:p>
            <a:pPr>
              <a:defRPr/>
            </a:pPr>
            <a:fld id="{F9CC64C5-72B8-48B3-9F32-B70947D2168E}" type="slidenum">
              <a:rPr lang="en-US" smtClean="0"/>
              <a:pPr>
                <a:defRPr/>
              </a:pPr>
              <a:t>10</a:t>
            </a:fld>
            <a:endParaRPr lang="en-US"/>
          </a:p>
        </p:txBody>
      </p:sp>
    </p:spTree>
    <p:extLst>
      <p:ext uri="{BB962C8B-B14F-4D97-AF65-F5344CB8AC3E}">
        <p14:creationId xmlns:p14="http://schemas.microsoft.com/office/powerpoint/2010/main" val="4122114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9600" y="935038"/>
            <a:ext cx="8288338" cy="4662487"/>
          </a:xfrm>
        </p:spPr>
      </p:sp>
      <p:sp>
        <p:nvSpPr>
          <p:cNvPr id="3" name="Notes Placeholder 2"/>
          <p:cNvSpPr>
            <a:spLocks noGrp="1"/>
          </p:cNvSpPr>
          <p:nvPr>
            <p:ph type="body" idx="1"/>
          </p:nvPr>
        </p:nvSpPr>
        <p:spPr/>
        <p:txBody>
          <a:bodyPr>
            <a:normAutofit/>
          </a:bodyPr>
          <a:lstStyle/>
          <a:p>
            <a:r>
              <a:rPr lang="en-US">
                <a:latin typeface="+mj-lt"/>
              </a:rPr>
              <a:t>Now, let’s move on to instinctual behaviors.</a:t>
            </a:r>
          </a:p>
        </p:txBody>
      </p:sp>
      <p:sp>
        <p:nvSpPr>
          <p:cNvPr id="5" name="Slide Number Placeholder 4"/>
          <p:cNvSpPr>
            <a:spLocks noGrp="1"/>
          </p:cNvSpPr>
          <p:nvPr>
            <p:ph type="sldNum" sz="quarter" idx="10"/>
          </p:nvPr>
        </p:nvSpPr>
        <p:spPr/>
        <p:txBody>
          <a:bodyPr/>
          <a:lstStyle/>
          <a:p>
            <a:pPr>
              <a:defRPr/>
            </a:pPr>
            <a:fld id="{F9CC64C5-72B8-48B3-9F32-B70947D2168E}" type="slidenum">
              <a:rPr lang="en-US" smtClean="0"/>
              <a:pPr>
                <a:defRPr/>
              </a:pPr>
              <a:t>11</a:t>
            </a:fld>
            <a:endParaRPr lang="en-US"/>
          </a:p>
        </p:txBody>
      </p:sp>
    </p:spTree>
    <p:extLst>
      <p:ext uri="{BB962C8B-B14F-4D97-AF65-F5344CB8AC3E}">
        <p14:creationId xmlns:p14="http://schemas.microsoft.com/office/powerpoint/2010/main" val="1493745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The Anxiety Effect</a:t>
            </a:r>
          </a:p>
          <a:p>
            <a:r>
              <a:rPr lang="en-US"/>
              <a:t>Insights from Dr. Joseph Coughlin, Founder and Director of MIT AgeLab </a:t>
            </a:r>
          </a:p>
          <a:p>
            <a:r>
              <a:rPr lang="en-US"/>
              <a:t>The MIT AgeLab provides insights to Hartford Funds about consumer behavior and decision-making, and trends in demographics, technology, and lifestyle. These trends impact the way people do business with financial-services providers and how they use financial advice.</a:t>
            </a:r>
          </a:p>
          <a:p>
            <a:r>
              <a:rPr lang="en-US" b="1"/>
              <a:t>Investing Attention in the Negative</a:t>
            </a:r>
          </a:p>
          <a:p>
            <a:r>
              <a:rPr lang="en-US"/>
              <a:t>Anxious investors are more apt to devote their attention to information that is negative. </a:t>
            </a:r>
          </a:p>
          <a:p>
            <a:r>
              <a:rPr lang="en-US"/>
              <a:t>When faced with the choice between information that could potentially inspire optimism versus information that paints a dismal future, the anxious client will opt to focus on the latter. </a:t>
            </a:r>
          </a:p>
          <a:p>
            <a:r>
              <a:rPr lang="en-US" b="1"/>
              <a:t>If It’s Not Clear, It Must be Bad</a:t>
            </a:r>
          </a:p>
          <a:p>
            <a:r>
              <a:rPr lang="en-US"/>
              <a:t>To further complicate matters, anxious investors process ambiguous information differently. Information that isn’t crystal clear is more likely to be perceived as bad or even threatening, fueling their pessimism.</a:t>
            </a:r>
          </a:p>
          <a:p>
            <a:r>
              <a:rPr lang="en-US" b="1"/>
              <a:t>Risk Aversion: “Just Don’t Lose It!”</a:t>
            </a:r>
          </a:p>
          <a:p>
            <a:r>
              <a:rPr lang="en-US"/>
              <a:t>Today’s investor is more likely to say, “Just don’t lose it!” rather than, “How do we grow it?” </a:t>
            </a:r>
          </a:p>
          <a:p>
            <a:r>
              <a:rPr lang="en-US"/>
              <a:t>An anxious investor’s main objective is to reduce current risk—not to plan ahead. Instead of making decisions based on long-term financial objectives, they will act upon how they feel in the moment.</a:t>
            </a:r>
          </a:p>
          <a:p>
            <a:endParaRPr lang="en-US"/>
          </a:p>
          <a:p>
            <a:r>
              <a:rPr lang="en-US"/>
              <a:t>*Above are all Insights from Dr. Joseph Coughlin, Founder and Director of MIT AgeLab </a:t>
            </a:r>
          </a:p>
          <a:p>
            <a:r>
              <a:rPr lang="en-US"/>
              <a:t>The MIT AgeLab </a:t>
            </a:r>
          </a:p>
        </p:txBody>
      </p:sp>
      <p:sp>
        <p:nvSpPr>
          <p:cNvPr id="4" name="Header Placeholder 3"/>
          <p:cNvSpPr>
            <a:spLocks noGrp="1"/>
          </p:cNvSpPr>
          <p:nvPr>
            <p:ph type="hdr" sz="quarter"/>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
        <p:nvSpPr>
          <p:cNvPr id="6" name="Slide Number Placeholder 5"/>
          <p:cNvSpPr>
            <a:spLocks noGrp="1"/>
          </p:cNvSpPr>
          <p:nvPr>
            <p:ph type="sldNum" sz="quarter" idx="5"/>
          </p:nvPr>
        </p:nvSpPr>
        <p:spPr/>
        <p:txBody>
          <a:bodyPr/>
          <a:lstStyle/>
          <a:p>
            <a:pPr>
              <a:defRPr/>
            </a:pPr>
            <a:fld id="{F9CC64C5-72B8-48B3-9F32-B70947D2168E}" type="slidenum">
              <a:rPr lang="en-US" smtClean="0"/>
              <a:pPr>
                <a:defRPr/>
              </a:pPr>
              <a:t>12</a:t>
            </a:fld>
            <a:endParaRPr lang="en-US"/>
          </a:p>
        </p:txBody>
      </p:sp>
    </p:spTree>
    <p:extLst>
      <p:ext uri="{BB962C8B-B14F-4D97-AF65-F5344CB8AC3E}">
        <p14:creationId xmlns:p14="http://schemas.microsoft.com/office/powerpoint/2010/main" val="559089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Notes Placeholder 2"/>
          <p:cNvSpPr>
            <a:spLocks noGrp="1"/>
          </p:cNvSpPr>
          <p:nvPr>
            <p:ph type="body" idx="1"/>
          </p:nvPr>
        </p:nvSpPr>
        <p:spPr/>
        <p:txBody>
          <a:bodyPr/>
          <a:lstStyle/>
          <a:p>
            <a:r>
              <a:rPr lang="en-US"/>
              <a:t>Here’s a graph of Google search trends for the term “CNBC” and their correlation to the performance of the S&amp;P 500. See when searches for CNBC were the highest? In March of 2020. That’s when the World Health Organization declared the global pandemic.</a:t>
            </a:r>
          </a:p>
          <a:p>
            <a:r>
              <a:rPr lang="en-US"/>
              <a:t>On March 16, 2020, The S&amp;P 500 dropped 12%. The Dow Jones Industrial Average fell 2,997 points (11%) to 20,188. A headline read, "Dow tumbles nearly 3,000 points, the worst point drop in history.”</a:t>
            </a:r>
            <a:r>
              <a:rPr lang="en-US" baseline="30000"/>
              <a:t>1</a:t>
            </a:r>
            <a:r>
              <a:rPr lang="en-US"/>
              <a:t> </a:t>
            </a:r>
          </a:p>
          <a:p>
            <a:r>
              <a:rPr lang="en-US"/>
              <a:t>This graph conveys that we need to be mindful of our tendency to invest attention in the negative, which can cause us to miss certain investment opportunities. For example, when the Dow dropped to 20,188 in March 2020, many investors probably threw in the towel and got out of the market for good. In February of 2025, the Dow was over 44,000.</a:t>
            </a:r>
            <a:r>
              <a:rPr lang="en-US" baseline="30000"/>
              <a:t>2</a:t>
            </a:r>
          </a:p>
          <a:p>
            <a:r>
              <a:rPr lang="en-US"/>
              <a:t>A crisis can throw the markets, and investors, for a loop. Let’s see how many we’ve encountered over the last couple decades.</a:t>
            </a:r>
          </a:p>
          <a:p>
            <a:endParaRPr lang="en-US"/>
          </a:p>
          <a:p>
            <a:r>
              <a:rPr lang="en-US" baseline="30000"/>
              <a:t>1 </a:t>
            </a:r>
            <a:r>
              <a:rPr lang="en-US"/>
              <a:t>Largest one-day point losses of the Dow Jones Industrial Average (DJI) from 1897 to June 2023, Statista, 1/3/24</a:t>
            </a:r>
          </a:p>
          <a:p>
            <a:r>
              <a:rPr lang="en-US" baseline="30000"/>
              <a:t>2 </a:t>
            </a:r>
            <a:r>
              <a:rPr lang="en-US"/>
              <a:t>Yahoo Finance, 2025</a:t>
            </a:r>
          </a:p>
          <a:p>
            <a:endParaRPr lang="en-US"/>
          </a:p>
        </p:txBody>
      </p:sp>
      <p:sp>
        <p:nvSpPr>
          <p:cNvPr id="2" name="Slide Number Placeholder 1"/>
          <p:cNvSpPr>
            <a:spLocks noGrp="1"/>
          </p:cNvSpPr>
          <p:nvPr>
            <p:ph type="sldNum" sz="quarter" idx="10"/>
          </p:nvPr>
        </p:nvSpPr>
        <p:spPr/>
        <p:txBody>
          <a:bodyPr/>
          <a:lstStyle/>
          <a:p>
            <a:fld id="{F9CC64C5-72B8-48B3-9F32-B70947D2168E}" type="slidenum">
              <a:rPr lang="en-US" smtClean="0"/>
              <a:pPr/>
              <a:t>13</a:t>
            </a:fld>
            <a:endParaRPr lang="en-US"/>
          </a:p>
        </p:txBody>
      </p:sp>
      <p:sp>
        <p:nvSpPr>
          <p:cNvPr id="5" name="Slide Image Placeholder 4">
            <a:extLst>
              <a:ext uri="{FF2B5EF4-FFF2-40B4-BE49-F238E27FC236}">
                <a16:creationId xmlns:a16="http://schemas.microsoft.com/office/drawing/2014/main" id="{E664F9F8-2DC7-E73A-4DC7-FFE0C27EEAC0}"/>
              </a:ext>
            </a:extLst>
          </p:cNvPr>
          <p:cNvSpPr>
            <a:spLocks noGrp="1" noRot="1" noChangeAspect="1"/>
          </p:cNvSpPr>
          <p:nvPr>
            <p:ph type="sldImg"/>
          </p:nvPr>
        </p:nvSpPr>
        <p:spPr/>
      </p:sp>
    </p:spTree>
    <p:extLst>
      <p:ext uri="{BB962C8B-B14F-4D97-AF65-F5344CB8AC3E}">
        <p14:creationId xmlns:p14="http://schemas.microsoft.com/office/powerpoint/2010/main" val="2284389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609600" y="935038"/>
            <a:ext cx="8288338" cy="4662487"/>
          </a:xfrm>
          <a:ln/>
        </p:spPr>
      </p:sp>
      <p:sp>
        <p:nvSpPr>
          <p:cNvPr id="3" name="Notes Placeholder 2"/>
          <p:cNvSpPr>
            <a:spLocks noGrp="1"/>
          </p:cNvSpPr>
          <p:nvPr>
            <p:ph type="body" idx="1"/>
          </p:nvPr>
        </p:nvSpPr>
        <p:spPr>
          <a:xfrm>
            <a:off x="1429854" y="5908500"/>
            <a:ext cx="6577698" cy="5595894"/>
          </a:xfrm>
        </p:spPr>
        <p:txBody>
          <a:bodyPr>
            <a:normAutofit/>
          </a:bodyPr>
          <a:lstStyle/>
          <a:p>
            <a:r>
              <a:rPr lang="en-US">
                <a:latin typeface="+mj-lt"/>
              </a:rPr>
              <a:t>The MIT AgeLab tells us that in an anxious state we believe that if something’s not clear, it must be bad. The blue mountain chart is the S&amp;P 500 Index. We took select headlines that maybe you remember: Lehman Brothers or Washington Mutual Bankruptcy, the unemployment rate was 10.2 percent, the “flash crash,” interest</a:t>
            </a:r>
            <a:r>
              <a:rPr lang="en-US" baseline="0">
                <a:latin typeface="+mj-lt"/>
              </a:rPr>
              <a:t> rate hikes, inflation, </a:t>
            </a:r>
            <a:r>
              <a:rPr lang="en-US">
                <a:latin typeface="+mj-lt"/>
              </a:rPr>
              <a:t>and so on.</a:t>
            </a:r>
          </a:p>
          <a:p>
            <a:r>
              <a:rPr lang="en-US">
                <a:latin typeface="+mj-lt"/>
              </a:rPr>
              <a:t>When crises like these hit, we often feel like don’t know a lot about them. And the MIT AgeLab says when things seem unclear, we view them as bad.</a:t>
            </a:r>
          </a:p>
          <a:p>
            <a:endParaRPr lang="en-US">
              <a:latin typeface="+mj-lt"/>
            </a:endParaRPr>
          </a:p>
          <a:p>
            <a:endParaRPr lang="en-US">
              <a:latin typeface="+mj-lt"/>
            </a:endParaRPr>
          </a:p>
          <a:p>
            <a:pPr>
              <a:defRPr/>
            </a:pPr>
            <a:endParaRPr lang="en-US">
              <a:latin typeface="+mj-lt"/>
            </a:endParaRPr>
          </a:p>
        </p:txBody>
      </p:sp>
      <p:sp>
        <p:nvSpPr>
          <p:cNvPr id="2" name="Slide Number Placeholder 1"/>
          <p:cNvSpPr>
            <a:spLocks noGrp="1"/>
          </p:cNvSpPr>
          <p:nvPr>
            <p:ph type="sldNum" sz="quarter" idx="10"/>
          </p:nvPr>
        </p:nvSpPr>
        <p:spPr/>
        <p:txBody>
          <a:bodyPr/>
          <a:lstStyle/>
          <a:p>
            <a:pPr>
              <a:defRPr/>
            </a:pPr>
            <a:fld id="{F9CC64C5-72B8-48B3-9F32-B70947D2168E}" type="slidenum">
              <a:rPr lang="en-US" smtClean="0">
                <a:solidFill>
                  <a:srgbClr val="000000"/>
                </a:solidFill>
              </a:rPr>
              <a:pPr>
                <a:defRPr/>
              </a:pPr>
              <a:t>14</a:t>
            </a:fld>
            <a:endParaRPr lang="en-US">
              <a:solidFill>
                <a:srgbClr val="000000"/>
              </a:solidFill>
            </a:endParaRPr>
          </a:p>
        </p:txBody>
      </p:sp>
    </p:spTree>
    <p:extLst>
      <p:ext uri="{BB962C8B-B14F-4D97-AF65-F5344CB8AC3E}">
        <p14:creationId xmlns:p14="http://schemas.microsoft.com/office/powerpoint/2010/main" val="7596777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a:xfrm>
            <a:off x="609600" y="931863"/>
            <a:ext cx="8288338" cy="4662487"/>
          </a:xfrm>
          <a:ln/>
        </p:spPr>
      </p:sp>
      <p:sp>
        <p:nvSpPr>
          <p:cNvPr id="55298" name="Rectangle 3"/>
          <p:cNvSpPr>
            <a:spLocks noGrp="1" noChangeArrowheads="1"/>
          </p:cNvSpPr>
          <p:nvPr>
            <p:ph type="body" idx="1"/>
          </p:nvPr>
        </p:nvSpPr>
        <p:spPr>
          <a:noFill/>
          <a:ln/>
        </p:spPr>
        <p:txBody>
          <a:bodyPr/>
          <a:lstStyle/>
          <a:p>
            <a:pPr>
              <a:spcBef>
                <a:spcPts val="0"/>
              </a:spcBef>
              <a:spcAft>
                <a:spcPts val="259"/>
              </a:spcAft>
            </a:pPr>
            <a:r>
              <a:rPr lang="en-US" sz="1400"/>
              <a:t>Suppose you’re walking down the street and there's a $20 bill lying on the sidewalk. You bend down to pick up the bill and look around. No one’s nearby, and you have no idea where it came from—so you put it in your pocket. You continue down the street, whistling and thinking, </a:t>
            </a:r>
            <a:r>
              <a:rPr lang="en-US" sz="1400" i="1"/>
              <a:t>This is my lucky day. That was pretty cool!</a:t>
            </a:r>
            <a:r>
              <a:rPr lang="en-US" sz="1400"/>
              <a:t>	 </a:t>
            </a:r>
          </a:p>
          <a:p>
            <a:pPr>
              <a:spcBef>
                <a:spcPts val="0"/>
              </a:spcBef>
              <a:spcAft>
                <a:spcPts val="259"/>
              </a:spcAft>
            </a:pPr>
            <a:r>
              <a:rPr lang="en-US" sz="1400"/>
              <a:t>Ten minutes later you reach for that $20, but it’s not in your pocket. You lost it.</a:t>
            </a:r>
          </a:p>
          <a:p>
            <a:pPr>
              <a:spcBef>
                <a:spcPts val="0"/>
              </a:spcBef>
              <a:spcAft>
                <a:spcPts val="259"/>
              </a:spcAft>
            </a:pPr>
            <a:r>
              <a:rPr lang="en-US" sz="1400"/>
              <a:t>The pain of losing that $20 will be two to three times greater than the excitement of finding it. Even though from a purely economic standpoint, you're no better or worse off than when you started walking down the sidewalk, right? This is known as “loss aversion.”</a:t>
            </a:r>
            <a:endParaRPr lang="en-US" sz="1400" b="1"/>
          </a:p>
          <a:p>
            <a:pPr>
              <a:spcBef>
                <a:spcPts val="0"/>
              </a:spcBef>
              <a:spcAft>
                <a:spcPts val="259"/>
              </a:spcAft>
            </a:pPr>
            <a:r>
              <a:rPr lang="en-US" sz="1400"/>
              <a:t>Psychologists Daniel Kahneman and Amos Tversky developed a theory that is called </a:t>
            </a:r>
            <a:r>
              <a:rPr lang="en-US" sz="1400" i="1"/>
              <a:t>Loss Aversion </a:t>
            </a:r>
          </a:p>
          <a:p>
            <a:pPr marL="222308" indent="-222308">
              <a:spcBef>
                <a:spcPts val="0"/>
              </a:spcBef>
              <a:spcAft>
                <a:spcPts val="259"/>
              </a:spcAft>
              <a:buFont typeface="Arial" panose="020B0604020202020204" pitchFamily="34" charset="0"/>
              <a:buChar char="•"/>
            </a:pPr>
            <a:r>
              <a:rPr lang="en-US" sz="1400"/>
              <a:t>In 1979, Drs. Kahneman and Tversky gave their students a simple survey, asking whether or not they would accept a variety of different bets</a:t>
            </a:r>
          </a:p>
          <a:p>
            <a:pPr marL="815128" lvl="1" indent="-222308">
              <a:spcBef>
                <a:spcPts val="0"/>
              </a:spcBef>
              <a:spcAft>
                <a:spcPts val="259"/>
              </a:spcAft>
              <a:buFont typeface="Courier New" panose="02070309020205020404" pitchFamily="49" charset="0"/>
              <a:buChar char="o"/>
            </a:pPr>
            <a:r>
              <a:rPr lang="en-US" sz="1400"/>
              <a:t>The professors noticed that when their students were offered a gamble on the toss of a coin in which they might lose $20, they demanded an average payoff of at least $40 if they won</a:t>
            </a:r>
          </a:p>
          <a:p>
            <a:pPr marL="815128" lvl="1" indent="-222308">
              <a:spcBef>
                <a:spcPts val="0"/>
              </a:spcBef>
              <a:spcAft>
                <a:spcPts val="259"/>
              </a:spcAft>
              <a:buFont typeface="Courier New" panose="02070309020205020404" pitchFamily="49" charset="0"/>
              <a:buChar char="o"/>
            </a:pPr>
            <a:r>
              <a:rPr lang="en-US" sz="1400"/>
              <a:t>They concluded that the pain of a loss was approximately twice as potent as the pleasure generated by a gain</a:t>
            </a:r>
          </a:p>
          <a:p>
            <a:pPr>
              <a:spcBef>
                <a:spcPts val="0"/>
              </a:spcBef>
              <a:spcAft>
                <a:spcPts val="259"/>
              </a:spcAft>
            </a:pPr>
            <a:r>
              <a:rPr lang="en-US" sz="1400"/>
              <a:t>As Kahneman and Tversky put it, “In human decision making, losses loom larger than gains.” </a:t>
            </a:r>
          </a:p>
          <a:p>
            <a:pPr>
              <a:spcBef>
                <a:spcPts val="0"/>
              </a:spcBef>
              <a:spcAft>
                <a:spcPts val="259"/>
              </a:spcAft>
            </a:pPr>
            <a:r>
              <a:rPr lang="en-US" sz="1400"/>
              <a:t>So there is a scientific reason why investors tend to prefer avoiding losses to acquiring equivalent gains. Simply put, it’s better not to lose $20, than to find $20. </a:t>
            </a:r>
          </a:p>
          <a:p>
            <a:pPr>
              <a:spcBef>
                <a:spcPts val="0"/>
              </a:spcBef>
              <a:spcAft>
                <a:spcPts val="259"/>
              </a:spcAft>
            </a:pPr>
            <a:endParaRPr lang="en-US" sz="1400"/>
          </a:p>
          <a:p>
            <a:r>
              <a:rPr lang="en-US" sz="1400"/>
              <a:t>Source: </a:t>
            </a:r>
            <a:r>
              <a:rPr lang="en-US" sz="1400" i="1"/>
              <a:t>What Is Loss Aversion?</a:t>
            </a:r>
            <a:r>
              <a:rPr lang="en-US" sz="1400"/>
              <a:t> scientificamerican.com, July 2016. Most recent data available. </a:t>
            </a:r>
            <a:endParaRPr lang="en-US" sz="1400" i="1"/>
          </a:p>
          <a:p>
            <a:endParaRPr lang="en-US"/>
          </a:p>
          <a:p>
            <a:endParaRPr lang="en-US"/>
          </a:p>
          <a:p>
            <a:endParaRPr lang="en-US" b="1"/>
          </a:p>
          <a:p>
            <a:endParaRPr lang="en-US" b="1"/>
          </a:p>
        </p:txBody>
      </p:sp>
    </p:spTree>
    <p:extLst>
      <p:ext uri="{BB962C8B-B14F-4D97-AF65-F5344CB8AC3E}">
        <p14:creationId xmlns:p14="http://schemas.microsoft.com/office/powerpoint/2010/main" val="41650162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609600" y="935038"/>
            <a:ext cx="8288338" cy="4662487"/>
          </a:xfrm>
          <a:ln/>
        </p:spPr>
      </p:sp>
      <p:sp>
        <p:nvSpPr>
          <p:cNvPr id="3" name="Notes Placeholder 2"/>
          <p:cNvSpPr>
            <a:spLocks noGrp="1"/>
          </p:cNvSpPr>
          <p:nvPr>
            <p:ph type="body" idx="1"/>
          </p:nvPr>
        </p:nvSpPr>
        <p:spPr>
          <a:xfrm>
            <a:off x="474304" y="5908497"/>
            <a:ext cx="8580498" cy="6208616"/>
          </a:xfrm>
        </p:spPr>
        <p:txBody>
          <a:bodyPr>
            <a:noAutofit/>
          </a:bodyPr>
          <a:lstStyle/>
          <a:p>
            <a:pPr>
              <a:defRPr/>
            </a:pPr>
            <a:r>
              <a:rPr lang="en-US" sz="1400">
                <a:latin typeface="+mj-lt"/>
              </a:rPr>
              <a:t>The third thing the MIT </a:t>
            </a:r>
            <a:r>
              <a:rPr lang="en-US" sz="1400" err="1">
                <a:latin typeface="+mj-lt"/>
              </a:rPr>
              <a:t>AgeLab</a:t>
            </a:r>
            <a:r>
              <a:rPr lang="en-US" sz="1400">
                <a:latin typeface="+mj-lt"/>
              </a:rPr>
              <a:t> tells us that we're likely to do during period of anxiety is become very risk averse. We're more concerned about not losing our money than making money.</a:t>
            </a:r>
          </a:p>
          <a:p>
            <a:r>
              <a:rPr lang="en-US" sz="1400">
                <a:latin typeface="+mj-lt"/>
              </a:rPr>
              <a:t>Let me ask you a question about this graph. Which is there more of on this chart, red or green? (pause) Green, right? By a lot or little? A lot. These bars are the individual market returns each and every year since 1926. There are 72  positive green bars and 26 red ones. </a:t>
            </a:r>
          </a:p>
          <a:p>
            <a:pPr>
              <a:defRPr/>
            </a:pPr>
            <a:r>
              <a:rPr lang="en-US" sz="1400">
                <a:latin typeface="+mj-lt"/>
              </a:rPr>
              <a:t>So why is it that this one (point to red bar in 2008) and this one (point to red bar in 2022) can dominate our thinking about investing. It’s because of the pain of a loss that we discussed earlier. The 2008 drop that lost 37% and the 18% drop in 2022 are hard to forget. And that's maybe why we may be over allocated to positions that may be the less risk averse. </a:t>
            </a:r>
          </a:p>
          <a:p>
            <a:r>
              <a:rPr lang="en-US" sz="1400">
                <a:latin typeface="+mj-lt"/>
              </a:rPr>
              <a:t>To take this concept a bit further. What was the risk or what was the opportunity where these markets earn more than 20 percent versus when they lost more than 20 percent? In 38 of those years, you would have earned more than 20%. And only 6 years lost more than 20%.</a:t>
            </a:r>
          </a:p>
          <a:p>
            <a:r>
              <a:rPr lang="en-US" sz="1400">
                <a:latin typeface="+mj-lt"/>
              </a:rPr>
              <a:t>The chance that someone in a couple (age 65) today will live to age 92 is 50%.</a:t>
            </a:r>
            <a:r>
              <a:rPr lang="en-US" sz="1400" baseline="30000">
                <a:latin typeface="+mj-lt"/>
              </a:rPr>
              <a:t>1</a:t>
            </a:r>
          </a:p>
          <a:p>
            <a:r>
              <a:rPr lang="en-US" sz="1400">
                <a:latin typeface="+mj-lt"/>
              </a:rPr>
              <a:t>Why this is important? Because our portfolio should be allocated to give our assets the probability to last as long as we will.</a:t>
            </a:r>
          </a:p>
          <a:p>
            <a:pPr defTabSz="1223995">
              <a:defRPr/>
            </a:pPr>
            <a:r>
              <a:rPr lang="en-US" sz="1400" baseline="30000">
                <a:latin typeface="+mj-lt"/>
              </a:rPr>
              <a:t>1</a:t>
            </a:r>
            <a:r>
              <a:rPr lang="en-US" sz="1400">
                <a:latin typeface="+mj-lt"/>
              </a:rPr>
              <a:t>Source: American Academy of Actuaries, 2025</a:t>
            </a:r>
          </a:p>
        </p:txBody>
      </p:sp>
      <p:sp>
        <p:nvSpPr>
          <p:cNvPr id="2" name="Slide Number Placeholder 1"/>
          <p:cNvSpPr>
            <a:spLocks noGrp="1"/>
          </p:cNvSpPr>
          <p:nvPr>
            <p:ph type="sldNum" sz="quarter" idx="10"/>
          </p:nvPr>
        </p:nvSpPr>
        <p:spPr/>
        <p:txBody>
          <a:bodyPr/>
          <a:lstStyle/>
          <a:p>
            <a:pPr>
              <a:defRPr/>
            </a:pPr>
            <a:fld id="{F9CC64C5-72B8-48B3-9F32-B70947D2168E}" type="slidenum">
              <a:rPr lang="en-US" smtClean="0">
                <a:solidFill>
                  <a:srgbClr val="000000"/>
                </a:solidFill>
              </a:rPr>
              <a:pPr>
                <a:defRPr/>
              </a:pPr>
              <a:t>16</a:t>
            </a:fld>
            <a:endParaRPr lang="en-US">
              <a:solidFill>
                <a:srgbClr val="000000"/>
              </a:solidFill>
            </a:endParaRPr>
          </a:p>
        </p:txBody>
      </p:sp>
    </p:spTree>
    <p:extLst>
      <p:ext uri="{BB962C8B-B14F-4D97-AF65-F5344CB8AC3E}">
        <p14:creationId xmlns:p14="http://schemas.microsoft.com/office/powerpoint/2010/main" val="11045124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Notes Placeholder 2"/>
          <p:cNvSpPr>
            <a:spLocks noGrp="1"/>
          </p:cNvSpPr>
          <p:nvPr>
            <p:ph type="body" idx="1"/>
          </p:nvPr>
        </p:nvSpPr>
        <p:spPr/>
        <p:txBody>
          <a:bodyPr/>
          <a:lstStyle/>
          <a:p>
            <a:r>
              <a:rPr lang="en-US"/>
              <a:t>Now let's talk about seven market periods when it would’ve been really easy to move all of our money to cash investments to protect against further loss. We define these panicked markets as periods that cause people to say, "I just can't take it anymore, the market is down more than 30 percent. Just get me out! I’m going to hit the panic button because I want to escape the equity markets and avoid losing more money.”</a:t>
            </a:r>
          </a:p>
          <a:p>
            <a:r>
              <a:rPr lang="en-US"/>
              <a:t>You may not remember the years, but you might remember the Middle East oil embargo, when you could only purchase gasoline on alternating days, according to whether the last digit on your license plate was even or odd and the gas lines went around the block. How about the dot com bubble or Black Monday when the market dropped more than 20% in one day? The one thing these seven periods had in common is that the market lost more than 30% during these times.</a:t>
            </a:r>
          </a:p>
        </p:txBody>
      </p:sp>
      <p:sp>
        <p:nvSpPr>
          <p:cNvPr id="2" name="Slide Number Placeholder 1"/>
          <p:cNvSpPr>
            <a:spLocks noGrp="1"/>
          </p:cNvSpPr>
          <p:nvPr>
            <p:ph type="sldNum" sz="quarter" idx="10"/>
          </p:nvPr>
        </p:nvSpPr>
        <p:spPr/>
        <p:txBody>
          <a:bodyPr/>
          <a:lstStyle/>
          <a:p>
            <a:fld id="{F9CC64C5-72B8-48B3-9F32-B70947D2168E}" type="slidenum">
              <a:rPr lang="en-US" smtClean="0"/>
              <a:pPr/>
              <a:t>17</a:t>
            </a:fld>
            <a:endParaRPr lang="en-US"/>
          </a:p>
        </p:txBody>
      </p:sp>
      <p:sp>
        <p:nvSpPr>
          <p:cNvPr id="5" name="Slide Image Placeholder 4">
            <a:extLst>
              <a:ext uri="{FF2B5EF4-FFF2-40B4-BE49-F238E27FC236}">
                <a16:creationId xmlns:a16="http://schemas.microsoft.com/office/drawing/2014/main" id="{867D1D52-4ED8-D69D-2267-9F5F9B56F544}"/>
              </a:ext>
            </a:extLst>
          </p:cNvPr>
          <p:cNvSpPr>
            <a:spLocks noGrp="1" noRot="1" noChangeAspect="1"/>
          </p:cNvSpPr>
          <p:nvPr>
            <p:ph type="sldImg"/>
          </p:nvPr>
        </p:nvSpPr>
        <p:spPr/>
      </p:sp>
    </p:spTree>
    <p:extLst>
      <p:ext uri="{BB962C8B-B14F-4D97-AF65-F5344CB8AC3E}">
        <p14:creationId xmlns:p14="http://schemas.microsoft.com/office/powerpoint/2010/main" val="6523131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xfrm>
            <a:off x="609600" y="935038"/>
            <a:ext cx="8288338" cy="4662487"/>
          </a:xfrm>
          <a:ln/>
        </p:spPr>
      </p:sp>
      <p:sp>
        <p:nvSpPr>
          <p:cNvPr id="49155" name="Notes Placeholder 2"/>
          <p:cNvSpPr>
            <a:spLocks noGrp="1"/>
          </p:cNvSpPr>
          <p:nvPr>
            <p:ph type="body" idx="1"/>
          </p:nvPr>
        </p:nvSpPr>
        <p:spPr>
          <a:xfrm>
            <a:off x="423288" y="5823532"/>
            <a:ext cx="8660974" cy="6544187"/>
          </a:xfrm>
          <a:noFill/>
          <a:ln/>
        </p:spPr>
        <p:txBody>
          <a:bodyPr/>
          <a:lstStyle/>
          <a:p>
            <a:r>
              <a:rPr lang="en-US" sz="1400">
                <a:latin typeface="+mj-lt"/>
              </a:rPr>
              <a:t>Now let’s a look at five hypothetical investors that went through these seven panic markets from 1960-2024. All five of these investors invested $10,000 in 1960.</a:t>
            </a:r>
          </a:p>
          <a:p>
            <a:r>
              <a:rPr lang="en-US" sz="1400">
                <a:latin typeface="+mj-lt"/>
              </a:rPr>
              <a:t>The first investor is the cash investor, represented by the orange line. This investor invested his $10,000 in cash investments. They thought, "I don't want to take any risk, and don't want to be in the markets. I just want to hide it away in safe assets.” They enjoyed some high interest rates that helped their cash investments. During the 1980s short-term interest rates hit 16%. People were getting some pretty good returns on cash back in the 1980s. At the end of last year, the cash investor ended up with [read slide]. </a:t>
            </a:r>
          </a:p>
          <a:p>
            <a:r>
              <a:rPr lang="en-US" sz="1400">
                <a:latin typeface="+mj-lt"/>
              </a:rPr>
              <a:t>The second investor we’ll discuss is the equity investor, represented by the dark blue area. This investor invested all their money in the markets and never took it out through any of the ups and downs. They experienced wild volatility throughout this period. But this investor got the most money of anyone. This investor’s $10,000 grew to [read slide]. </a:t>
            </a:r>
          </a:p>
          <a:p>
            <a:r>
              <a:rPr lang="en-US" sz="1400">
                <a:latin typeface="+mj-lt"/>
              </a:rPr>
              <a:t>The green line represents the Bond investor who said, “I’ll only invest in fixed income.” Until 2022, this investor enjoyed 30 previous years of falling interest rates which tend to be beneficial to bond investors. Their investment of $10,000 grew to [read slide]. This isn’t a bad return. However, interest rates rose in 2022 and 2023 which created challenges for bond investors.</a:t>
            </a:r>
          </a:p>
          <a:p>
            <a:r>
              <a:rPr lang="en-US" sz="1400">
                <a:latin typeface="+mj-lt"/>
              </a:rPr>
              <a:t>The Balanced investor represented by the purple line used probably the most prudent approach to investing. This investor said, “Invest half of my money in the stock market and half in the bond market the entire time.” This investor didn’t enjoy the highest highs or the lowest lows, but they limited some volatility and experienced a smoother ride than the equity investor. They ended up with [read slide].</a:t>
            </a:r>
          </a:p>
          <a:p>
            <a:r>
              <a:rPr lang="en-US" sz="1400">
                <a:latin typeface="+mj-lt"/>
              </a:rPr>
              <a:t>Finally, let’s discuss the reactionary investor, represented by the red line. This person is otherwise known as the panic-investor. This investor said, “I’m an equity investor but every time the market goes down 30 percent, I want out—just get me out. I like the markets, but every time we're down 30 percent, I can't take it anymore. Let me hit the panic button and sit on the sidelines for two years and I’ll get back in."</a:t>
            </a:r>
          </a:p>
          <a:p>
            <a:r>
              <a:rPr lang="en-US" sz="1400">
                <a:latin typeface="+mj-lt"/>
              </a:rPr>
              <a:t>There are seven panic buttons here and each time we hit one this investor moved their money to cash investments for two years. Therefore, the maximum amount of time that this investor would have been out in the markets would have been 14 years out of the 64. Look what happened to his return. This person ended up with [read slide]. Despite the fact of being in invested in equities most of the time, this investor ended up with far less than the bond, balanced, and equity investor. The investment decisions the reactionary investor made because of fear reveals the missed opportunities that can result by getting out of the market at the wrong time.</a:t>
            </a:r>
            <a:endParaRPr lang="en-US" sz="1400" b="1">
              <a:latin typeface="+mj-lt"/>
            </a:endParaRPr>
          </a:p>
        </p:txBody>
      </p:sp>
      <p:sp>
        <p:nvSpPr>
          <p:cNvPr id="2" name="Slide Number Placeholder 1"/>
          <p:cNvSpPr>
            <a:spLocks noGrp="1"/>
          </p:cNvSpPr>
          <p:nvPr>
            <p:ph type="sldNum" sz="quarter" idx="10"/>
          </p:nvPr>
        </p:nvSpPr>
        <p:spPr/>
        <p:txBody>
          <a:bodyPr/>
          <a:lstStyle/>
          <a:p>
            <a:pPr>
              <a:defRPr/>
            </a:pPr>
            <a:fld id="{F9CC64C5-72B8-48B3-9F32-B70947D2168E}" type="slidenum">
              <a:rPr lang="en-US" smtClean="0">
                <a:solidFill>
                  <a:srgbClr val="000000"/>
                </a:solidFill>
              </a:rPr>
              <a:pPr>
                <a:defRPr/>
              </a:pPr>
              <a:t>18</a:t>
            </a:fld>
            <a:endParaRPr lang="en-US">
              <a:solidFill>
                <a:srgbClr val="000000"/>
              </a:solidFill>
            </a:endParaRPr>
          </a:p>
        </p:txBody>
      </p:sp>
    </p:spTree>
    <p:extLst>
      <p:ext uri="{BB962C8B-B14F-4D97-AF65-F5344CB8AC3E}">
        <p14:creationId xmlns:p14="http://schemas.microsoft.com/office/powerpoint/2010/main" val="1885462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9600" y="935038"/>
            <a:ext cx="8288338" cy="4662487"/>
          </a:xfrm>
        </p:spPr>
      </p:sp>
      <p:sp>
        <p:nvSpPr>
          <p:cNvPr id="3" name="Notes Placeholder 2"/>
          <p:cNvSpPr>
            <a:spLocks noGrp="1"/>
          </p:cNvSpPr>
          <p:nvPr>
            <p:ph type="body" idx="1"/>
          </p:nvPr>
        </p:nvSpPr>
        <p:spPr/>
        <p:txBody>
          <a:bodyPr>
            <a:normAutofit/>
          </a:bodyPr>
          <a:lstStyle/>
          <a:p>
            <a:r>
              <a:rPr lang="en-US"/>
              <a:t>Finally, let’s discuss staying above the fray.</a:t>
            </a:r>
          </a:p>
        </p:txBody>
      </p:sp>
      <p:sp>
        <p:nvSpPr>
          <p:cNvPr id="5" name="Slide Number Placeholder 4"/>
          <p:cNvSpPr>
            <a:spLocks noGrp="1"/>
          </p:cNvSpPr>
          <p:nvPr>
            <p:ph type="sldNum" sz="quarter" idx="10"/>
          </p:nvPr>
        </p:nvSpPr>
        <p:spPr/>
        <p:txBody>
          <a:bodyPr/>
          <a:lstStyle/>
          <a:p>
            <a:pPr>
              <a:defRPr/>
            </a:pPr>
            <a:fld id="{F9CC64C5-72B8-48B3-9F32-B70947D2168E}" type="slidenum">
              <a:rPr lang="en-US" smtClean="0">
                <a:solidFill>
                  <a:srgbClr val="000000"/>
                </a:solidFill>
              </a:rPr>
              <a:pPr>
                <a:defRPr/>
              </a:pPr>
              <a:t>19</a:t>
            </a:fld>
            <a:endParaRPr lang="en-US">
              <a:solidFill>
                <a:srgbClr val="000000"/>
              </a:solidFill>
            </a:endParaRPr>
          </a:p>
        </p:txBody>
      </p:sp>
    </p:spTree>
    <p:extLst>
      <p:ext uri="{BB962C8B-B14F-4D97-AF65-F5344CB8AC3E}">
        <p14:creationId xmlns:p14="http://schemas.microsoft.com/office/powerpoint/2010/main" val="786835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effectLst/>
                <a:latin typeface="+mj-lt"/>
              </a:rPr>
              <a:t>Today’s headlines may seem scary—so scary that “playing it safe” and not losing your money may seem like the only rational strategy. However, these headlines aren’t exactly “new” news. In the past few decades, we have seen repeating patterns of crises including unemployment, economic downturns, and national debt concerns. </a:t>
            </a:r>
          </a:p>
          <a:p>
            <a:r>
              <a:rPr lang="en-US" b="0" i="0">
                <a:effectLst/>
                <a:latin typeface="+mj-lt"/>
              </a:rPr>
              <a:t>Yet, despite all these crises, the Dow Jones Industrial Average rose from 679 points in 1959 to over 44,000 in 2025.</a:t>
            </a:r>
            <a:r>
              <a:rPr lang="en-US" b="0" i="0" baseline="30000">
                <a:effectLst/>
                <a:latin typeface="+mj-lt"/>
              </a:rPr>
              <a:t>1</a:t>
            </a:r>
            <a:r>
              <a:rPr lang="en-US" b="0" i="0">
                <a:effectLst/>
                <a:latin typeface="+mj-lt"/>
              </a:rPr>
              <a:t> In fact, long-term investors who stayed the course and did not lose sight of their financial goals have been rewarded.</a:t>
            </a:r>
          </a:p>
          <a:p>
            <a:r>
              <a:rPr lang="en-US" b="0" i="0">
                <a:effectLst/>
                <a:latin typeface="+mj-lt"/>
              </a:rPr>
              <a:t>With the market drop in 2025, many people are getting anxious about their investments again. For example, the Dow dropped to 41,433 in March 2025.  Despite the uncertainty, investors should consider that the US has experienced 26 bear markets (a market drop of 20%) since 1929.</a:t>
            </a:r>
            <a:r>
              <a:rPr lang="en-US" b="0" i="0" baseline="30000">
                <a:effectLst/>
                <a:latin typeface="+mj-lt"/>
              </a:rPr>
              <a:t>2</a:t>
            </a:r>
            <a:r>
              <a:rPr lang="en-US" b="0" i="0">
                <a:effectLst/>
                <a:latin typeface="+mj-lt"/>
              </a:rPr>
              <a:t> Our recovery record? 26 for 26. While we can’t predict the future, as Warren Buffett has said, “It’s never paid to bet against America.”</a:t>
            </a:r>
            <a:endParaRPr lang="en-US" b="0" i="0" baseline="30000">
              <a:effectLst/>
              <a:latin typeface="+mj-lt"/>
            </a:endParaRPr>
          </a:p>
          <a:p>
            <a:pPr defTabSz="877442">
              <a:defRPr/>
            </a:pPr>
            <a:endParaRPr lang="en-US">
              <a:latin typeface="+mj-lt"/>
            </a:endParaRPr>
          </a:p>
          <a:p>
            <a:pPr defTabSz="877442">
              <a:defRPr/>
            </a:pPr>
            <a:r>
              <a:rPr lang="en-US" baseline="30000">
                <a:solidFill>
                  <a:srgbClr val="000000"/>
                </a:solidFill>
                <a:latin typeface="+mj-lt"/>
              </a:rPr>
              <a:t>1 </a:t>
            </a:r>
            <a:r>
              <a:rPr lang="en-US">
                <a:solidFill>
                  <a:srgbClr val="000000"/>
                </a:solidFill>
                <a:latin typeface="+mj-lt"/>
              </a:rPr>
              <a:t>Data Source: Google Finance, 2025</a:t>
            </a:r>
          </a:p>
          <a:p>
            <a:pPr defTabSz="877442">
              <a:defRPr/>
            </a:pPr>
            <a:r>
              <a:rPr lang="en-US" baseline="30000">
                <a:solidFill>
                  <a:srgbClr val="000000"/>
                </a:solidFill>
                <a:latin typeface="+mj-lt"/>
              </a:rPr>
              <a:t>2</a:t>
            </a:r>
            <a:r>
              <a:rPr lang="en-US">
                <a:solidFill>
                  <a:srgbClr val="000000"/>
                </a:solidFill>
                <a:latin typeface="+mj-lt"/>
              </a:rPr>
              <a:t> Ned Davis, 2024</a:t>
            </a:r>
          </a:p>
        </p:txBody>
      </p:sp>
      <p:sp>
        <p:nvSpPr>
          <p:cNvPr id="4" name="Header Placeholder 3"/>
          <p:cNvSpPr>
            <a:spLocks noGrp="1"/>
          </p:cNvSpPr>
          <p:nvPr>
            <p:ph type="hdr" sz="quarter"/>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
        <p:nvSpPr>
          <p:cNvPr id="6" name="Slide Number Placeholder 5"/>
          <p:cNvSpPr>
            <a:spLocks noGrp="1"/>
          </p:cNvSpPr>
          <p:nvPr>
            <p:ph type="sldNum" sz="quarter" idx="5"/>
          </p:nvPr>
        </p:nvSpPr>
        <p:spPr/>
        <p:txBody>
          <a:bodyPr/>
          <a:lstStyle/>
          <a:p>
            <a:pPr>
              <a:defRPr/>
            </a:pPr>
            <a:fld id="{F9CC64C5-72B8-48B3-9F32-B70947D2168E}" type="slidenum">
              <a:rPr lang="en-US" smtClean="0"/>
              <a:pPr>
                <a:defRPr/>
              </a:pPr>
              <a:t>2</a:t>
            </a:fld>
            <a:endParaRPr lang="en-US"/>
          </a:p>
        </p:txBody>
      </p:sp>
    </p:spTree>
    <p:extLst>
      <p:ext uri="{BB962C8B-B14F-4D97-AF65-F5344CB8AC3E}">
        <p14:creationId xmlns:p14="http://schemas.microsoft.com/office/powerpoint/2010/main" val="25181872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609600" y="935038"/>
            <a:ext cx="8288338" cy="4662487"/>
          </a:xfrm>
          <a:ln/>
        </p:spPr>
      </p:sp>
      <p:sp>
        <p:nvSpPr>
          <p:cNvPr id="3" name="Notes Placeholder 2"/>
          <p:cNvSpPr>
            <a:spLocks noGrp="1"/>
          </p:cNvSpPr>
          <p:nvPr>
            <p:ph type="body" idx="1"/>
          </p:nvPr>
        </p:nvSpPr>
        <p:spPr>
          <a:xfrm>
            <a:off x="420908" y="5908497"/>
            <a:ext cx="8834401" cy="6383237"/>
          </a:xfrm>
        </p:spPr>
        <p:txBody>
          <a:bodyPr>
            <a:noAutofit/>
          </a:bodyPr>
          <a:lstStyle/>
          <a:p>
            <a:pPr>
              <a:spcAft>
                <a:spcPts val="519"/>
              </a:spcAft>
            </a:pPr>
            <a:r>
              <a:rPr lang="en-US" sz="1000">
                <a:latin typeface="+mj-lt"/>
              </a:rPr>
              <a:t>While the media may be trumpeting the “Crisis Du Jour,” chances are there are positive news stories that just aren’t getting much media attention. These exciting future trends could positively impact investors, despite their lack of coverage in the media.</a:t>
            </a:r>
          </a:p>
          <a:p>
            <a:pPr marL="230599" indent="-230599" defTabSz="877442">
              <a:spcBef>
                <a:spcPts val="0"/>
              </a:spcBef>
              <a:spcAft>
                <a:spcPts val="519"/>
              </a:spcAft>
              <a:buFont typeface="Arial" panose="020B0604020202020204" pitchFamily="34" charset="0"/>
              <a:buChar char="•"/>
              <a:defRPr/>
            </a:pPr>
            <a:r>
              <a:rPr lang="en-US" sz="1000" b="1">
                <a:latin typeface="+mj-lt"/>
              </a:rPr>
              <a:t>Robotaxis</a:t>
            </a:r>
            <a:r>
              <a:rPr lang="en-US" sz="1000">
                <a:latin typeface="+mj-lt"/>
              </a:rPr>
              <a:t> </a:t>
            </a:r>
            <a:br>
              <a:rPr lang="en-US" sz="1000">
                <a:latin typeface="+mj-lt"/>
              </a:rPr>
            </a:br>
            <a:r>
              <a:rPr lang="en-US" sz="1000">
                <a:latin typeface="+mj-lt"/>
              </a:rPr>
              <a:t>Customers are loving self-driving robotaxis in some areas. In August, Waymo provided nearly 500,000 rides in California, a huge jump from under 20,000 the previous year. This year, Uber and Lyft will also offer driverless rides through Waymo and other providers in select locations.</a:t>
            </a:r>
            <a:r>
              <a:rPr lang="en-US" sz="1000">
                <a:solidFill>
                  <a:srgbClr val="000000"/>
                </a:solidFill>
                <a:latin typeface="+mj-lt"/>
              </a:rPr>
              <a:t> </a:t>
            </a:r>
            <a:br>
              <a:rPr lang="en-US" sz="1000">
                <a:solidFill>
                  <a:srgbClr val="000000"/>
                </a:solidFill>
                <a:latin typeface="+mj-lt"/>
              </a:rPr>
            </a:br>
            <a:r>
              <a:rPr lang="en-US" sz="1000">
                <a:solidFill>
                  <a:srgbClr val="000000"/>
                </a:solidFill>
                <a:latin typeface="+mj-lt"/>
              </a:rPr>
              <a:t>(Source: </a:t>
            </a:r>
            <a:r>
              <a:rPr lang="en-US" sz="1000">
                <a:latin typeface="+mj-lt"/>
              </a:rPr>
              <a:t>How Uber and Lyft Are Gearing Up for the Robotaxi Revolution</a:t>
            </a:r>
            <a:r>
              <a:rPr lang="en-US" sz="1000">
                <a:solidFill>
                  <a:srgbClr val="000000"/>
                </a:solidFill>
                <a:latin typeface="+mj-lt"/>
              </a:rPr>
              <a:t>, Forbes, 1/6/25)</a:t>
            </a:r>
          </a:p>
          <a:p>
            <a:pPr marL="230599" indent="-230599" defTabSz="877442">
              <a:spcBef>
                <a:spcPts val="0"/>
              </a:spcBef>
              <a:spcAft>
                <a:spcPts val="519"/>
              </a:spcAft>
              <a:buFont typeface="Arial" panose="020B0604020202020204" pitchFamily="34" charset="0"/>
              <a:buChar char="•"/>
              <a:defRPr/>
            </a:pPr>
            <a:r>
              <a:rPr lang="en-US" sz="1000" b="1">
                <a:latin typeface="+mj-lt"/>
              </a:rPr>
              <a:t>Meta Will Build the World's Longest Undersea Cable</a:t>
            </a:r>
            <a:br>
              <a:rPr lang="en-US" sz="1000">
                <a:latin typeface="+mj-lt"/>
              </a:rPr>
            </a:br>
            <a:r>
              <a:rPr lang="en-US" sz="1000">
                <a:latin typeface="+mj-lt"/>
              </a:rPr>
              <a:t>Meta’s launched the Waterworth Project, an ambitious plan to lay 31,000 miles of undersea cable connecting five continents. It’s a huge, multibillion-dollar, multi-year effort to improve the world’s digital highways by creating three new oceanic corridors with high-speed, reliable connectivity, and powering AI </a:t>
            </a:r>
            <a:r>
              <a:rPr lang="en-US" sz="1000" err="1">
                <a:latin typeface="+mj-lt"/>
              </a:rPr>
              <a:t>innovation.This</a:t>
            </a:r>
            <a:r>
              <a:rPr lang="en-US" sz="1000">
                <a:latin typeface="+mj-lt"/>
              </a:rPr>
              <a:t> bold move promises to reshape digital infrastructure globally.</a:t>
            </a:r>
            <a:br>
              <a:rPr lang="en-US" sz="1000">
                <a:latin typeface="+mj-lt"/>
              </a:rPr>
            </a:br>
            <a:r>
              <a:rPr lang="en-US" sz="1000">
                <a:latin typeface="+mj-lt"/>
              </a:rPr>
              <a:t>(Source: Meta Will Build the World's Longest Undersea Cable, Wired, 2/19/25)</a:t>
            </a:r>
          </a:p>
          <a:p>
            <a:pPr marL="230599" indent="-230599" defTabSz="877442">
              <a:spcBef>
                <a:spcPts val="0"/>
              </a:spcBef>
              <a:spcAft>
                <a:spcPts val="519"/>
              </a:spcAft>
              <a:buFont typeface="Arial" panose="020B0604020202020204" pitchFamily="34" charset="0"/>
              <a:buChar char="•"/>
              <a:defRPr/>
            </a:pPr>
            <a:r>
              <a:rPr lang="en-US" sz="1000" b="1">
                <a:solidFill>
                  <a:srgbClr val="000000"/>
                </a:solidFill>
                <a:latin typeface="+mj-lt"/>
              </a:rPr>
              <a:t>America Is Building the World's Biggest Battery—And It Will Run on Rust</a:t>
            </a:r>
            <a:br>
              <a:rPr lang="en-US" sz="1000">
                <a:solidFill>
                  <a:srgbClr val="000000"/>
                </a:solidFill>
                <a:latin typeface="+mj-lt"/>
              </a:rPr>
            </a:br>
            <a:r>
              <a:rPr lang="en-US" sz="1000">
                <a:solidFill>
                  <a:srgbClr val="000000"/>
                </a:solidFill>
                <a:latin typeface="+mj-lt"/>
              </a:rPr>
              <a:t>Maine is about to host the world’s largest clean-energy battery. With an impressive 8,500 MWh capacity, it can deliver 85 MW of power for up to 100 hours—enough to light up roughly 670 homes per MW. Expected to be operational in 2028, this cutting-edge system uses rust for long-term storage, providing New England with multi-day clean energy backup and reliability.</a:t>
            </a:r>
            <a:br>
              <a:rPr lang="en-US" sz="1000">
                <a:latin typeface="+mj-lt"/>
              </a:rPr>
            </a:br>
            <a:r>
              <a:rPr lang="en-US" sz="1000">
                <a:solidFill>
                  <a:srgbClr val="000000"/>
                </a:solidFill>
                <a:latin typeface="+mj-lt"/>
              </a:rPr>
              <a:t>(Source: America Is Building the World's Biggest Battery—And It Will Run on Rust, Popular Mechanics, 12/12/24)</a:t>
            </a:r>
          </a:p>
          <a:p>
            <a:pPr marL="230599" indent="-230599" defTabSz="877442">
              <a:spcBef>
                <a:spcPts val="0"/>
              </a:spcBef>
              <a:spcAft>
                <a:spcPts val="519"/>
              </a:spcAft>
              <a:buFont typeface="Arial" panose="020B0604020202020204" pitchFamily="34" charset="0"/>
              <a:buChar char="•"/>
              <a:defRPr/>
            </a:pPr>
            <a:r>
              <a:rPr lang="en-US" sz="1000" b="1">
                <a:solidFill>
                  <a:srgbClr val="000000"/>
                </a:solidFill>
                <a:latin typeface="+mj-lt"/>
              </a:rPr>
              <a:t>Longer Life? Substances That May Slow Aging Discovered With New AI Tool</a:t>
            </a:r>
            <a:br>
              <a:rPr lang="en-US" sz="1000">
                <a:solidFill>
                  <a:srgbClr val="000000"/>
                </a:solidFill>
                <a:latin typeface="+mj-lt"/>
              </a:rPr>
            </a:br>
            <a:r>
              <a:rPr lang="en-US" sz="1000" err="1">
                <a:solidFill>
                  <a:srgbClr val="000000"/>
                </a:solidFill>
                <a:latin typeface="+mj-lt"/>
              </a:rPr>
              <a:t>AgeXtend</a:t>
            </a:r>
            <a:r>
              <a:rPr lang="en-US" sz="1000">
                <a:solidFill>
                  <a:srgbClr val="000000"/>
                </a:solidFill>
                <a:latin typeface="+mj-lt"/>
              </a:rPr>
              <a:t> is an amazing AI platform that's revolutionizing longevity research. It has analyzed over 1.1 billion different molecular compounds and found some that might help slow down aging and improve overall health. This breakthrough tool may not only be useful for discovering new drugs but also for creating personalized medicine. In short, </a:t>
            </a:r>
            <a:r>
              <a:rPr lang="en-US" sz="1000" err="1">
                <a:solidFill>
                  <a:srgbClr val="000000"/>
                </a:solidFill>
                <a:latin typeface="+mj-lt"/>
              </a:rPr>
              <a:t>AgeXtend</a:t>
            </a:r>
            <a:r>
              <a:rPr lang="en-US" sz="1000">
                <a:solidFill>
                  <a:srgbClr val="000000"/>
                </a:solidFill>
                <a:latin typeface="+mj-lt"/>
              </a:rPr>
              <a:t> is opening up new ways to understand aging and helping people live longer, healthier lives.</a:t>
            </a:r>
            <a:br>
              <a:rPr lang="en-US" sz="1000">
                <a:solidFill>
                  <a:srgbClr val="111111"/>
                </a:solidFill>
                <a:latin typeface="+mj-lt"/>
              </a:rPr>
            </a:br>
            <a:r>
              <a:rPr lang="en-US" sz="1000">
                <a:solidFill>
                  <a:srgbClr val="111111"/>
                </a:solidFill>
                <a:latin typeface="+mj-lt"/>
              </a:rPr>
              <a:t>(Source: 'Numerous' Substances That May Slow Aging Discovered With New AI Tool, Newsweek, 12/6/24)</a:t>
            </a:r>
            <a:endParaRPr lang="en-US" sz="1000">
              <a:solidFill>
                <a:srgbClr val="000000"/>
              </a:solidFill>
              <a:latin typeface="+mj-lt"/>
            </a:endParaRPr>
          </a:p>
          <a:p>
            <a:pPr marL="230599" indent="-230599" defTabSz="877442">
              <a:spcBef>
                <a:spcPts val="0"/>
              </a:spcBef>
              <a:spcAft>
                <a:spcPts val="519"/>
              </a:spcAft>
              <a:buFont typeface="Arial" panose="020B0604020202020204" pitchFamily="34" charset="0"/>
              <a:buChar char="•"/>
              <a:defRPr/>
            </a:pPr>
            <a:r>
              <a:rPr lang="en-US" sz="1000" b="1">
                <a:solidFill>
                  <a:srgbClr val="000000"/>
                </a:solidFill>
                <a:latin typeface="+mj-lt"/>
              </a:rPr>
              <a:t>Tesla Optimus</a:t>
            </a:r>
            <a:br>
              <a:rPr lang="en-US" sz="1000">
                <a:solidFill>
                  <a:srgbClr val="000000"/>
                </a:solidFill>
                <a:latin typeface="+mj-lt"/>
              </a:rPr>
            </a:br>
            <a:r>
              <a:rPr lang="en-US" sz="1000">
                <a:solidFill>
                  <a:srgbClr val="000000"/>
                </a:solidFill>
                <a:latin typeface="+mj-lt"/>
              </a:rPr>
              <a:t>In 2024 Tesla unveiled Optimus—a sci-fi android with George Clooney’s charm and Einstein-level smarts. Seen chatting and taking drink orders at events, it’s built to do it all. From teaching and babysitting to walking your dog and running errands, Optimus is designed to be your all-in-one helper. It’s set to transform everyday life, and it’s going to be awesome.</a:t>
            </a:r>
            <a:br>
              <a:rPr lang="en-US" sz="1000">
                <a:solidFill>
                  <a:srgbClr val="000000"/>
                </a:solidFill>
                <a:latin typeface="+mj-lt"/>
              </a:rPr>
            </a:br>
            <a:r>
              <a:rPr lang="en-US" sz="1000">
                <a:solidFill>
                  <a:srgbClr val="000000"/>
                </a:solidFill>
                <a:latin typeface="+mj-lt"/>
              </a:rPr>
              <a:t>(Source: Why the Tesla ‘Optimus’ Robot Changes Everything About Customer Experience, CMS Wire, 10/17/24)</a:t>
            </a:r>
          </a:p>
          <a:p>
            <a:pPr marL="230599" indent="-230599" defTabSz="877442">
              <a:spcBef>
                <a:spcPts val="0"/>
              </a:spcBef>
              <a:spcAft>
                <a:spcPts val="519"/>
              </a:spcAft>
              <a:buFont typeface="Arial" panose="020B0604020202020204" pitchFamily="34" charset="0"/>
              <a:buChar char="•"/>
              <a:defRPr/>
            </a:pPr>
            <a:r>
              <a:rPr lang="en-US" sz="1000" b="1">
                <a:solidFill>
                  <a:srgbClr val="000000"/>
                </a:solidFill>
                <a:latin typeface="+mj-lt"/>
              </a:rPr>
              <a:t>Agentic AI Agents</a:t>
            </a:r>
            <a:br>
              <a:rPr lang="en-US" sz="1000" b="1">
                <a:solidFill>
                  <a:srgbClr val="000000"/>
                </a:solidFill>
                <a:latin typeface="+mj-lt"/>
              </a:rPr>
            </a:br>
            <a:r>
              <a:rPr lang="en-US" sz="1000">
                <a:solidFill>
                  <a:srgbClr val="252525"/>
                </a:solidFill>
                <a:latin typeface="+mj-lt"/>
              </a:rPr>
              <a:t>While generative AI focuses on creating, agentic AI is all about doing. AI agentic agents can make decisions, take actions, and adapt to changing environments. It can plan your overseas trip, serve as virtual caregivers, and optimize supply chains in real time. These AI agents think like humans, autonomously solving problems and transforming industries from travel to healthcare, ushering in a new era of innovation and progress.</a:t>
            </a:r>
            <a:r>
              <a:rPr lang="en-US" sz="1000">
                <a:solidFill>
                  <a:srgbClr val="080A12"/>
                </a:solidFill>
                <a:latin typeface="+mj-lt"/>
              </a:rPr>
              <a:t> </a:t>
            </a:r>
            <a:br>
              <a:rPr lang="en-US" sz="1000">
                <a:solidFill>
                  <a:srgbClr val="252525"/>
                </a:solidFill>
                <a:latin typeface="+mj-lt"/>
              </a:rPr>
            </a:br>
            <a:r>
              <a:rPr lang="en-US" sz="1000">
                <a:solidFill>
                  <a:srgbClr val="252525"/>
                </a:solidFill>
                <a:latin typeface="+mj-lt"/>
              </a:rPr>
              <a:t>(Source: Generative AI Vs. Agentic AI: The Key Differences Everyone Needs To Know, Forbes, 2/3/25)</a:t>
            </a:r>
          </a:p>
          <a:p>
            <a:pPr defTabSz="877442">
              <a:spcBef>
                <a:spcPts val="0"/>
              </a:spcBef>
              <a:spcAft>
                <a:spcPts val="519"/>
              </a:spcAft>
              <a:defRPr/>
            </a:pPr>
            <a:r>
              <a:rPr lang="en-US" sz="1000">
                <a:solidFill>
                  <a:srgbClr val="252525"/>
                </a:solidFill>
                <a:latin typeface="+mj-lt"/>
              </a:rPr>
              <a:t>Next, let’s look at what can happen to our investment returns if we focus too much on the negative and not as much on the positive.</a:t>
            </a:r>
          </a:p>
          <a:p>
            <a:pPr marL="230599" indent="-230599" defTabSz="877442">
              <a:spcBef>
                <a:spcPts val="0"/>
              </a:spcBef>
              <a:spcAft>
                <a:spcPts val="519"/>
              </a:spcAft>
              <a:buFont typeface="Arial" panose="020B0604020202020204" pitchFamily="34" charset="0"/>
              <a:buChar char="•"/>
              <a:defRPr/>
            </a:pPr>
            <a:endParaRPr lang="en-US" sz="1000">
              <a:solidFill>
                <a:srgbClr val="000000"/>
              </a:solidFill>
              <a:latin typeface="+mj-lt"/>
            </a:endParaRPr>
          </a:p>
        </p:txBody>
      </p:sp>
      <p:sp>
        <p:nvSpPr>
          <p:cNvPr id="2" name="Slide Number Placeholder 1"/>
          <p:cNvSpPr>
            <a:spLocks noGrp="1"/>
          </p:cNvSpPr>
          <p:nvPr>
            <p:ph type="sldNum" sz="quarter" idx="10"/>
          </p:nvPr>
        </p:nvSpPr>
        <p:spPr/>
        <p:txBody>
          <a:bodyPr/>
          <a:lstStyle/>
          <a:p>
            <a:pPr>
              <a:defRPr/>
            </a:pPr>
            <a:fld id="{F9CC64C5-72B8-48B3-9F32-B70947D2168E}" type="slidenum">
              <a:rPr lang="en-US" smtClean="0">
                <a:solidFill>
                  <a:srgbClr val="000000"/>
                </a:solidFill>
              </a:rPr>
              <a:pPr>
                <a:defRPr/>
              </a:pPr>
              <a:t>20</a:t>
            </a:fld>
            <a:endParaRPr lang="en-US">
              <a:solidFill>
                <a:srgbClr val="000000"/>
              </a:solidFill>
            </a:endParaRPr>
          </a:p>
        </p:txBody>
      </p:sp>
    </p:spTree>
    <p:extLst>
      <p:ext uri="{BB962C8B-B14F-4D97-AF65-F5344CB8AC3E}">
        <p14:creationId xmlns:p14="http://schemas.microsoft.com/office/powerpoint/2010/main" val="1457249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t>If we overlook the positive headlines and focus more on the negative ones, we may be tempted to get out of the market. That can have a significant impact on our returns.</a:t>
            </a:r>
          </a:p>
          <a:p>
            <a:r>
              <a:rPr lang="en-US"/>
              <a:t>Avoiding the market’s downs may mean missing the market’s ups. What are the consequences of missing some of the best months or days? If you miss too many, you would do better to invest in lower-risk Treasury Bills.</a:t>
            </a:r>
          </a:p>
          <a:p>
            <a:r>
              <a:rPr lang="en-US"/>
              <a:t>Looking at these returns, we see the cost associated with missing some of the best months or days of the market. On the left-hand graph, we start with an average return of [read result]. And we see that if we missed the best 5 months, 10 months, 15 months, etc., how that return goes down. [Read results.]</a:t>
            </a:r>
          </a:p>
          <a:p>
            <a:r>
              <a:rPr lang="en-US"/>
              <a:t>On the right-hand graph, we see the effects of missing some of the market’s best days. </a:t>
            </a:r>
          </a:p>
          <a:p>
            <a:r>
              <a:rPr lang="en-US"/>
              <a:t>In both graphs, we would have lost money because we were sitting on the sidelines.</a:t>
            </a:r>
          </a:p>
          <a:p>
            <a:r>
              <a:rPr lang="en-US"/>
              <a:t>There's a significant cost to trying to time the market. Our suggestion is to have a goal-based plan and stick with it throughout time and not feed into those emotions that can cause us to get off track.</a:t>
            </a:r>
          </a:p>
          <a:p>
            <a:endParaRPr lang="en-US"/>
          </a:p>
        </p:txBody>
      </p:sp>
      <p:sp>
        <p:nvSpPr>
          <p:cNvPr id="4" name="Slide Number Placeholder 3"/>
          <p:cNvSpPr>
            <a:spLocks noGrp="1"/>
          </p:cNvSpPr>
          <p:nvPr>
            <p:ph type="sldNum" sz="quarter" idx="10"/>
          </p:nvPr>
        </p:nvSpPr>
        <p:spPr/>
        <p:txBody>
          <a:bodyPr/>
          <a:lstStyle/>
          <a:p>
            <a:fld id="{F9CC64C5-72B8-48B3-9F32-B70947D2168E}" type="slidenum">
              <a:rPr lang="en-US" smtClean="0"/>
              <a:pPr/>
              <a:t>21</a:t>
            </a:fld>
            <a:endParaRPr lang="en-US"/>
          </a:p>
        </p:txBody>
      </p:sp>
      <p:sp>
        <p:nvSpPr>
          <p:cNvPr id="7" name="Slide Image Placeholder 6">
            <a:extLst>
              <a:ext uri="{FF2B5EF4-FFF2-40B4-BE49-F238E27FC236}">
                <a16:creationId xmlns:a16="http://schemas.microsoft.com/office/drawing/2014/main" id="{FD5AC354-40DF-81FE-3D59-58AC35664540}"/>
              </a:ext>
            </a:extLst>
          </p:cNvPr>
          <p:cNvSpPr>
            <a:spLocks noGrp="1" noRot="1" noChangeAspect="1"/>
          </p:cNvSpPr>
          <p:nvPr>
            <p:ph type="sldImg"/>
          </p:nvPr>
        </p:nvSpPr>
        <p:spPr/>
      </p:sp>
    </p:spTree>
    <p:extLst>
      <p:ext uri="{BB962C8B-B14F-4D97-AF65-F5344CB8AC3E}">
        <p14:creationId xmlns:p14="http://schemas.microsoft.com/office/powerpoint/2010/main" val="26392174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9600" y="931863"/>
            <a:ext cx="8288338" cy="4662487"/>
          </a:xfrm>
        </p:spPr>
      </p:sp>
      <p:sp>
        <p:nvSpPr>
          <p:cNvPr id="3" name="Notes Placeholder 2"/>
          <p:cNvSpPr>
            <a:spLocks noGrp="1"/>
          </p:cNvSpPr>
          <p:nvPr>
            <p:ph type="body" idx="1"/>
          </p:nvPr>
        </p:nvSpPr>
        <p:spPr/>
        <p:txBody>
          <a:bodyPr/>
          <a:lstStyle/>
          <a:p>
            <a:r>
              <a:rPr lang="en-US"/>
              <a:t>Historically, market timers seeking to avoid the downturn of a bear market would have missed the majority of the market’s best days. (The effects of missing the 50 best days are shown in the pie chart on the slide.) Most of the best days occurred during a bear market or within the first two months of a bull market, when it’s impossible to tell whether a bull has truly arrived. From 1995 to 2024, half of the market’s best days occurred during a bear market.</a:t>
            </a:r>
          </a:p>
          <a:p>
            <a:pPr defTabSz="1334347">
              <a:defRPr/>
            </a:pPr>
            <a:r>
              <a:rPr lang="en-US"/>
              <a:t>Essentially, during this time frame, if we pulled our dollars out of equities and we sat in cash investments, we missed some of the best days of the market, and that can have significant negative impact on our overall return. </a:t>
            </a:r>
          </a:p>
          <a:p>
            <a:pPr defTabSz="1334347">
              <a:defRPr/>
            </a:pPr>
            <a:endParaRPr lang="en-US"/>
          </a:p>
          <a:p>
            <a:endParaRPr lang="en-US"/>
          </a:p>
        </p:txBody>
      </p:sp>
      <p:sp>
        <p:nvSpPr>
          <p:cNvPr id="4" name="Slide Number Placeholder 3"/>
          <p:cNvSpPr>
            <a:spLocks noGrp="1"/>
          </p:cNvSpPr>
          <p:nvPr>
            <p:ph type="sldNum" sz="quarter" idx="10"/>
          </p:nvPr>
        </p:nvSpPr>
        <p:spPr/>
        <p:txBody>
          <a:bodyPr/>
          <a:lstStyle/>
          <a:p>
            <a:pPr>
              <a:defRPr/>
            </a:pPr>
            <a:fld id="{F9CC64C5-72B8-48B3-9F32-B70947D2168E}" type="slidenum">
              <a:rPr lang="en-US" smtClean="0"/>
              <a:pPr>
                <a:defRPr/>
              </a:pPr>
              <a:t>22</a:t>
            </a:fld>
            <a:endParaRPr lang="en-US"/>
          </a:p>
        </p:txBody>
      </p:sp>
    </p:spTree>
    <p:extLst>
      <p:ext uri="{BB962C8B-B14F-4D97-AF65-F5344CB8AC3E}">
        <p14:creationId xmlns:p14="http://schemas.microsoft.com/office/powerpoint/2010/main" val="31909415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609600" y="935038"/>
            <a:ext cx="8288338" cy="4662487"/>
          </a:xfrm>
          <a:ln/>
        </p:spPr>
      </p:sp>
      <p:sp>
        <p:nvSpPr>
          <p:cNvPr id="53251" name="Notes Placeholder 2"/>
          <p:cNvSpPr>
            <a:spLocks noGrp="1"/>
          </p:cNvSpPr>
          <p:nvPr>
            <p:ph type="body" idx="1"/>
          </p:nvPr>
        </p:nvSpPr>
        <p:spPr>
          <a:xfrm>
            <a:off x="1617605" y="5908500"/>
            <a:ext cx="6412636" cy="5595894"/>
          </a:xfrm>
          <a:noFill/>
          <a:ln/>
        </p:spPr>
        <p:txBody>
          <a:bodyPr/>
          <a:lstStyle/>
          <a:p>
            <a:r>
              <a:rPr lang="en-US">
                <a:latin typeface="+mj-lt"/>
              </a:rPr>
              <a:t>This may be the most important slide because you can see the average performance over the last 30 years of both the stock market and the bond market compared to the returns of individual investors. On average, the equity market, shown as the light blue bar, has returned [read slide] and the bond market shown as the green bar returned about [read slide]. The average equity investor only had a [read slide] return and the average fixed income investor only had a [read slide] return. </a:t>
            </a:r>
          </a:p>
          <a:p>
            <a:r>
              <a:rPr lang="en-US">
                <a:latin typeface="+mj-lt"/>
              </a:rPr>
              <a:t>Why is that? </a:t>
            </a:r>
          </a:p>
          <a:p>
            <a:r>
              <a:rPr lang="en-US">
                <a:latin typeface="+mj-lt"/>
              </a:rPr>
              <a:t>It can be caused by our tendency to buy high and sell low. Many investors buy high because they get exuberant about investment categories that are doing well and they might load up on those right before they make a downward turn. Or, as we saw with our panic investors a few slides ago they sell low by getting out of the market at the bottom when a recovery is about to begin. And the media news stories influence our tendency to make these kind of decisions that hurt long-term results. </a:t>
            </a:r>
          </a:p>
          <a:p>
            <a:r>
              <a:rPr lang="en-US">
                <a:latin typeface="+mj-lt"/>
              </a:rPr>
              <a:t>So, as you can see, investor behavior may be more important than investment performance when it comes to long-term results. </a:t>
            </a:r>
          </a:p>
          <a:p>
            <a:r>
              <a:rPr lang="en-US">
                <a:latin typeface="+mj-lt"/>
              </a:rPr>
              <a:t>Let’s recap what we covered today.  </a:t>
            </a:r>
          </a:p>
          <a:p>
            <a:endParaRPr lang="en-US">
              <a:latin typeface="+mj-lt"/>
            </a:endParaRPr>
          </a:p>
        </p:txBody>
      </p:sp>
      <p:sp>
        <p:nvSpPr>
          <p:cNvPr id="2" name="Slide Number Placeholder 1"/>
          <p:cNvSpPr>
            <a:spLocks noGrp="1"/>
          </p:cNvSpPr>
          <p:nvPr>
            <p:ph type="sldNum" sz="quarter" idx="10"/>
          </p:nvPr>
        </p:nvSpPr>
        <p:spPr/>
        <p:txBody>
          <a:bodyPr/>
          <a:lstStyle/>
          <a:p>
            <a:pPr>
              <a:defRPr/>
            </a:pPr>
            <a:fld id="{F9CC64C5-72B8-48B3-9F32-B70947D2168E}" type="slidenum">
              <a:rPr lang="en-US" smtClean="0">
                <a:solidFill>
                  <a:srgbClr val="000000"/>
                </a:solidFill>
              </a:rPr>
              <a:pPr>
                <a:defRPr/>
              </a:pPr>
              <a:t>23</a:t>
            </a:fld>
            <a:endParaRPr lang="en-US">
              <a:solidFill>
                <a:srgbClr val="000000"/>
              </a:solidFill>
            </a:endParaRPr>
          </a:p>
        </p:txBody>
      </p:sp>
    </p:spTree>
    <p:extLst>
      <p:ext uri="{BB962C8B-B14F-4D97-AF65-F5344CB8AC3E}">
        <p14:creationId xmlns:p14="http://schemas.microsoft.com/office/powerpoint/2010/main" val="14745610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609600" y="935038"/>
            <a:ext cx="8288338" cy="4662487"/>
          </a:xfrm>
          <a:ln/>
        </p:spPr>
      </p:sp>
      <p:sp>
        <p:nvSpPr>
          <p:cNvPr id="38915" name="Notes Placeholder 2"/>
          <p:cNvSpPr>
            <a:spLocks noGrp="1"/>
          </p:cNvSpPr>
          <p:nvPr>
            <p:ph type="body" idx="1"/>
          </p:nvPr>
        </p:nvSpPr>
        <p:spPr>
          <a:xfrm>
            <a:off x="1576346" y="5908500"/>
            <a:ext cx="6284714" cy="5595894"/>
          </a:xfrm>
          <a:noFill/>
          <a:ln/>
        </p:spPr>
        <p:txBody>
          <a:bodyPr/>
          <a:lstStyle/>
          <a:p>
            <a:r>
              <a:rPr lang="en-US"/>
              <a:t>To</a:t>
            </a:r>
            <a:r>
              <a:rPr lang="en-US" baseline="0"/>
              <a:t> summarize, today we discussed [read points]</a:t>
            </a:r>
          </a:p>
        </p:txBody>
      </p:sp>
      <p:sp>
        <p:nvSpPr>
          <p:cNvPr id="38916" name="Slide Number Placeholder 3"/>
          <p:cNvSpPr txBox="1">
            <a:spLocks noGrp="1"/>
          </p:cNvSpPr>
          <p:nvPr/>
        </p:nvSpPr>
        <p:spPr bwMode="auto">
          <a:xfrm>
            <a:off x="5385132" y="11814932"/>
            <a:ext cx="4120346" cy="621079"/>
          </a:xfrm>
          <a:prstGeom prst="rect">
            <a:avLst/>
          </a:prstGeom>
          <a:noFill/>
          <a:ln w="9525">
            <a:noFill/>
            <a:miter lim="800000"/>
            <a:headEnd/>
            <a:tailEnd/>
          </a:ln>
        </p:spPr>
        <p:txBody>
          <a:bodyPr lIns="125243" tIns="62618" rIns="125243" bIns="62618" anchor="b"/>
          <a:lstStyle/>
          <a:p>
            <a:pPr algn="r"/>
            <a:fld id="{D514C5EA-D6AE-4630-BD36-25527B3D4096}" type="slidenum">
              <a:rPr lang="en-US" sz="1600" b="0">
                <a:latin typeface="Calibri" panose="020F0502020204030204" pitchFamily="34" charset="0"/>
              </a:rPr>
              <a:pPr algn="r"/>
              <a:t>24</a:t>
            </a:fld>
            <a:endParaRPr lang="en-US" sz="1600" b="0">
              <a:latin typeface="Calibri" panose="020F0502020204030204" pitchFamily="34" charset="0"/>
            </a:endParaRPr>
          </a:p>
        </p:txBody>
      </p:sp>
      <p:sp>
        <p:nvSpPr>
          <p:cNvPr id="2" name="Slide Number Placeholder 1"/>
          <p:cNvSpPr>
            <a:spLocks noGrp="1"/>
          </p:cNvSpPr>
          <p:nvPr>
            <p:ph type="sldNum" sz="quarter" idx="10"/>
          </p:nvPr>
        </p:nvSpPr>
        <p:spPr/>
        <p:txBody>
          <a:bodyPr/>
          <a:lstStyle/>
          <a:p>
            <a:pPr>
              <a:defRPr/>
            </a:pPr>
            <a:fld id="{F9CC64C5-72B8-48B3-9F32-B70947D2168E}" type="slidenum">
              <a:rPr lang="en-US" smtClean="0"/>
              <a:pPr>
                <a:defRPr/>
              </a:pPr>
              <a:t>24</a:t>
            </a:fld>
            <a:endParaRPr lang="en-US"/>
          </a:p>
        </p:txBody>
      </p:sp>
    </p:spTree>
    <p:extLst>
      <p:ext uri="{BB962C8B-B14F-4D97-AF65-F5344CB8AC3E}">
        <p14:creationId xmlns:p14="http://schemas.microsoft.com/office/powerpoint/2010/main" val="32209646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9600" y="935038"/>
            <a:ext cx="8288338" cy="4662487"/>
          </a:xfrm>
        </p:spPr>
      </p:sp>
      <p:sp>
        <p:nvSpPr>
          <p:cNvPr id="3" name="Notes Placeholder 2"/>
          <p:cNvSpPr>
            <a:spLocks noGrp="1"/>
          </p:cNvSpPr>
          <p:nvPr>
            <p:ph type="body" idx="1"/>
          </p:nvPr>
        </p:nvSpPr>
        <p:spPr/>
        <p:txBody>
          <a:bodyPr>
            <a:normAutofit/>
          </a:bodyPr>
          <a:lstStyle/>
          <a:p>
            <a:r>
              <a:rPr lang="en-US">
                <a:latin typeface="+mj-lt"/>
              </a:rPr>
              <a:t>Here’s the bottom line. (read slide)</a:t>
            </a:r>
          </a:p>
        </p:txBody>
      </p:sp>
      <p:sp>
        <p:nvSpPr>
          <p:cNvPr id="5" name="Slide Number Placeholder 4"/>
          <p:cNvSpPr>
            <a:spLocks noGrp="1"/>
          </p:cNvSpPr>
          <p:nvPr>
            <p:ph type="sldNum" sz="quarter" idx="10"/>
          </p:nvPr>
        </p:nvSpPr>
        <p:spPr/>
        <p:txBody>
          <a:bodyPr/>
          <a:lstStyle/>
          <a:p>
            <a:pPr>
              <a:defRPr/>
            </a:pPr>
            <a:fld id="{F9CC64C5-72B8-48B3-9F32-B70947D2168E}" type="slidenum">
              <a:rPr lang="en-US" smtClean="0"/>
              <a:pPr>
                <a:defRPr/>
              </a:pPr>
              <a:t>25</a:t>
            </a:fld>
            <a:endParaRPr lang="en-US"/>
          </a:p>
        </p:txBody>
      </p:sp>
    </p:spTree>
    <p:extLst>
      <p:ext uri="{BB962C8B-B14F-4D97-AF65-F5344CB8AC3E}">
        <p14:creationId xmlns:p14="http://schemas.microsoft.com/office/powerpoint/2010/main" val="13167577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609600" y="935038"/>
            <a:ext cx="8288338" cy="4662487"/>
          </a:xfrm>
          <a:ln/>
        </p:spPr>
      </p:sp>
      <p:sp>
        <p:nvSpPr>
          <p:cNvPr id="54275" name="Notes Placeholder 2"/>
          <p:cNvSpPr>
            <a:spLocks noGrp="1"/>
          </p:cNvSpPr>
          <p:nvPr>
            <p:ph type="body" idx="1"/>
          </p:nvPr>
        </p:nvSpPr>
        <p:spPr>
          <a:noFill/>
          <a:ln/>
        </p:spPr>
        <p:txBody>
          <a:bodyPr/>
          <a:lstStyle/>
          <a:p>
            <a:r>
              <a:rPr lang="en-US" sz="1800">
                <a:latin typeface="+mj-lt"/>
              </a:rPr>
              <a:t>If this presentation makes sense, here are your next steps: [read slide]</a:t>
            </a:r>
          </a:p>
        </p:txBody>
      </p:sp>
      <p:sp>
        <p:nvSpPr>
          <p:cNvPr id="54276" name="Slide Number Placeholder 3"/>
          <p:cNvSpPr txBox="1">
            <a:spLocks noGrp="1"/>
          </p:cNvSpPr>
          <p:nvPr/>
        </p:nvSpPr>
        <p:spPr bwMode="auto">
          <a:xfrm>
            <a:off x="5385132" y="11814932"/>
            <a:ext cx="4120346" cy="621079"/>
          </a:xfrm>
          <a:prstGeom prst="rect">
            <a:avLst/>
          </a:prstGeom>
          <a:noFill/>
          <a:ln w="9525">
            <a:noFill/>
            <a:miter lim="800000"/>
            <a:headEnd/>
            <a:tailEnd/>
          </a:ln>
        </p:spPr>
        <p:txBody>
          <a:bodyPr lIns="125243" tIns="62618" rIns="125243" bIns="62618" anchor="b"/>
          <a:lstStyle/>
          <a:p>
            <a:pPr algn="r" defTabSz="901968">
              <a:defRPr/>
            </a:pPr>
            <a:fld id="{73BD991D-DD1D-4F37-B958-914757FF2534}" type="slidenum">
              <a:rPr lang="en-US" sz="1600" b="0">
                <a:solidFill>
                  <a:srgbClr val="000000"/>
                </a:solidFill>
                <a:latin typeface="Calibri" panose="020F0502020204030204" pitchFamily="34" charset="0"/>
              </a:rPr>
              <a:pPr algn="r" defTabSz="901968">
                <a:defRPr/>
              </a:pPr>
              <a:t>26</a:t>
            </a:fld>
            <a:endParaRPr lang="en-US" sz="1600" b="0">
              <a:solidFill>
                <a:srgbClr val="000000"/>
              </a:solidFill>
              <a:latin typeface="Calibri" panose="020F0502020204030204" pitchFamily="34" charset="0"/>
            </a:endParaRPr>
          </a:p>
        </p:txBody>
      </p:sp>
      <p:sp>
        <p:nvSpPr>
          <p:cNvPr id="2" name="Slide Number Placeholder 1"/>
          <p:cNvSpPr>
            <a:spLocks noGrp="1"/>
          </p:cNvSpPr>
          <p:nvPr>
            <p:ph type="sldNum" sz="quarter" idx="10"/>
          </p:nvPr>
        </p:nvSpPr>
        <p:spPr/>
        <p:txBody>
          <a:bodyPr/>
          <a:lstStyle/>
          <a:p>
            <a:pPr defTabSz="901968">
              <a:defRPr/>
            </a:pPr>
            <a:fld id="{F9CC64C5-72B8-48B3-9F32-B70947D2168E}" type="slidenum">
              <a:rPr lang="en-US">
                <a:solidFill>
                  <a:srgbClr val="000000"/>
                </a:solidFill>
              </a:rPr>
              <a:pPr defTabSz="901968">
                <a:defRPr/>
              </a:pPr>
              <a:t>26</a:t>
            </a:fld>
            <a:endParaRPr lang="en-US">
              <a:solidFill>
                <a:srgbClr val="000000"/>
              </a:solidFill>
            </a:endParaRPr>
          </a:p>
        </p:txBody>
      </p:sp>
    </p:spTree>
    <p:extLst>
      <p:ext uri="{BB962C8B-B14F-4D97-AF65-F5344CB8AC3E}">
        <p14:creationId xmlns:p14="http://schemas.microsoft.com/office/powerpoint/2010/main" val="14387039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609600" y="935038"/>
            <a:ext cx="8288338" cy="4662487"/>
          </a:xfrm>
          <a:ln/>
        </p:spPr>
      </p:sp>
      <p:sp>
        <p:nvSpPr>
          <p:cNvPr id="55299" name="Notes Placeholder 2"/>
          <p:cNvSpPr>
            <a:spLocks noGrp="1"/>
          </p:cNvSpPr>
          <p:nvPr>
            <p:ph type="body" idx="1"/>
          </p:nvPr>
        </p:nvSpPr>
        <p:spPr>
          <a:noFill/>
          <a:ln/>
        </p:spPr>
        <p:txBody>
          <a:bodyPr/>
          <a:lstStyle/>
          <a:p>
            <a:endParaRPr lang="en-US"/>
          </a:p>
        </p:txBody>
      </p:sp>
      <p:sp>
        <p:nvSpPr>
          <p:cNvPr id="2" name="Slide Number Placeholder 1"/>
          <p:cNvSpPr>
            <a:spLocks noGrp="1"/>
          </p:cNvSpPr>
          <p:nvPr>
            <p:ph type="sldNum" sz="quarter" idx="10"/>
          </p:nvPr>
        </p:nvSpPr>
        <p:spPr/>
        <p:txBody>
          <a:bodyPr/>
          <a:lstStyle/>
          <a:p>
            <a:pPr>
              <a:defRPr/>
            </a:pPr>
            <a:fld id="{F9CC64C5-72B8-48B3-9F32-B70947D2168E}" type="slidenum">
              <a:rPr lang="en-US" smtClean="0"/>
              <a:pPr>
                <a:defRPr/>
              </a:pPr>
              <a:t>27</a:t>
            </a:fld>
            <a:endParaRPr lang="en-US"/>
          </a:p>
        </p:txBody>
      </p:sp>
    </p:spTree>
    <p:extLst>
      <p:ext uri="{BB962C8B-B14F-4D97-AF65-F5344CB8AC3E}">
        <p14:creationId xmlns:p14="http://schemas.microsoft.com/office/powerpoint/2010/main" val="1244935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609600" y="935038"/>
            <a:ext cx="8288338" cy="4662487"/>
          </a:xfrm>
          <a:ln/>
        </p:spPr>
      </p:sp>
      <p:sp>
        <p:nvSpPr>
          <p:cNvPr id="37891" name="Notes Placeholder 2"/>
          <p:cNvSpPr>
            <a:spLocks noGrp="1"/>
          </p:cNvSpPr>
          <p:nvPr>
            <p:ph type="body" idx="1"/>
          </p:nvPr>
        </p:nvSpPr>
        <p:spPr>
          <a:xfrm>
            <a:off x="560538" y="5908499"/>
            <a:ext cx="8300232" cy="5906436"/>
          </a:xfrm>
          <a:noFill/>
          <a:ln/>
        </p:spPr>
        <p:txBody>
          <a:bodyPr/>
          <a:lstStyle/>
          <a:p>
            <a:pPr>
              <a:spcBef>
                <a:spcPts val="0"/>
              </a:spcBef>
              <a:spcAft>
                <a:spcPts val="872"/>
              </a:spcAft>
            </a:pPr>
            <a:r>
              <a:rPr lang="en-US">
                <a:latin typeface="+mj-lt"/>
              </a:rPr>
              <a:t>Here’s a subject we hear a lot about these days, “Debt, Debt, and More Debt.” (read some of the headlines)</a:t>
            </a:r>
          </a:p>
          <a:p>
            <a:pPr>
              <a:spcBef>
                <a:spcPts val="0"/>
              </a:spcBef>
              <a:spcAft>
                <a:spcPts val="872"/>
              </a:spcAft>
            </a:pPr>
            <a:r>
              <a:rPr lang="en-US">
                <a:latin typeface="+mj-lt"/>
              </a:rPr>
              <a:t>It’s one of the biggest concerns I hear about from investors. </a:t>
            </a:r>
          </a:p>
          <a:p>
            <a:pPr>
              <a:spcBef>
                <a:spcPts val="0"/>
              </a:spcBef>
              <a:spcAft>
                <a:spcPts val="872"/>
              </a:spcAft>
            </a:pPr>
            <a:r>
              <a:rPr lang="en-US">
                <a:latin typeface="+mj-lt"/>
              </a:rPr>
              <a:t>[Optional: Ask audience to guess which is the oldest cover]</a:t>
            </a:r>
          </a:p>
          <a:p>
            <a:pPr>
              <a:spcBef>
                <a:spcPts val="0"/>
              </a:spcBef>
              <a:spcAft>
                <a:spcPts val="872"/>
              </a:spcAft>
            </a:pPr>
            <a:r>
              <a:rPr lang="en-US">
                <a:latin typeface="+mj-lt"/>
              </a:rPr>
              <a:t>(click to reveal dates) The oldest cover is March 2, 1981, “The Ax Falls” </a:t>
            </a:r>
          </a:p>
          <a:p>
            <a:pPr>
              <a:spcBef>
                <a:spcPts val="0"/>
              </a:spcBef>
              <a:spcAft>
                <a:spcPts val="872"/>
              </a:spcAft>
            </a:pPr>
            <a:r>
              <a:rPr lang="en-US">
                <a:latin typeface="+mj-lt"/>
              </a:rPr>
              <a:t>The latest cover here is from 2016. But I think we’d agree that we wouldn’t be surprised if we saw any of these covers printed today.</a:t>
            </a:r>
          </a:p>
        </p:txBody>
      </p:sp>
      <p:sp>
        <p:nvSpPr>
          <p:cNvPr id="2" name="Slide Number Placeholder 1"/>
          <p:cNvSpPr>
            <a:spLocks noGrp="1"/>
          </p:cNvSpPr>
          <p:nvPr>
            <p:ph type="sldNum" sz="quarter" idx="10"/>
          </p:nvPr>
        </p:nvSpPr>
        <p:spPr/>
        <p:txBody>
          <a:bodyPr/>
          <a:lstStyle/>
          <a:p>
            <a:pPr>
              <a:defRPr/>
            </a:pPr>
            <a:fld id="{F9CC64C5-72B8-48B3-9F32-B70947D2168E}" type="slidenum">
              <a:rPr lang="en-US" smtClean="0"/>
              <a:pPr>
                <a:defRPr/>
              </a:pPr>
              <a:t>3</a:t>
            </a:fld>
            <a:endParaRPr lang="en-US"/>
          </a:p>
        </p:txBody>
      </p:sp>
    </p:spTree>
    <p:extLst>
      <p:ext uri="{BB962C8B-B14F-4D97-AF65-F5344CB8AC3E}">
        <p14:creationId xmlns:p14="http://schemas.microsoft.com/office/powerpoint/2010/main" val="42500970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872"/>
              </a:spcAft>
            </a:pPr>
            <a:r>
              <a:rPr lang="en-US">
                <a:latin typeface="+mj-lt"/>
              </a:rPr>
              <a:t>Finally, there always seems to be a geopolitical crisis going on somewhere. </a:t>
            </a:r>
          </a:p>
          <a:p>
            <a:pPr>
              <a:spcBef>
                <a:spcPts val="0"/>
              </a:spcBef>
              <a:spcAft>
                <a:spcPts val="872"/>
              </a:spcAft>
            </a:pPr>
            <a:r>
              <a:rPr lang="en-US">
                <a:latin typeface="+mj-lt"/>
              </a:rPr>
              <a:t>[Read a few of the headlines] </a:t>
            </a:r>
          </a:p>
          <a:p>
            <a:pPr>
              <a:spcBef>
                <a:spcPts val="0"/>
              </a:spcBef>
              <a:spcAft>
                <a:spcPts val="872"/>
              </a:spcAft>
            </a:pPr>
            <a:r>
              <a:rPr lang="en-US">
                <a:latin typeface="+mj-lt"/>
              </a:rPr>
              <a:t>The oldest was the Moscow’s Bold Challenge. The most recent was the Ukraine Russia conflict in Nov. 2022.</a:t>
            </a:r>
          </a:p>
          <a:p>
            <a:pPr>
              <a:spcBef>
                <a:spcPts val="0"/>
              </a:spcBef>
              <a:spcAft>
                <a:spcPts val="872"/>
              </a:spcAft>
            </a:pPr>
            <a:r>
              <a:rPr lang="en-US">
                <a:latin typeface="+mj-lt"/>
              </a:rPr>
              <a:t>The main point about these Time magazine covers is to point out the media repeats the same themes over and over again. </a:t>
            </a:r>
          </a:p>
          <a:p>
            <a:pPr>
              <a:spcBef>
                <a:spcPts val="0"/>
              </a:spcBef>
              <a:spcAft>
                <a:spcPts val="872"/>
              </a:spcAft>
            </a:pPr>
            <a:r>
              <a:rPr lang="en-US">
                <a:latin typeface="+mj-lt"/>
              </a:rPr>
              <a:t>By the way, out of the covers I shared, how many were positive? </a:t>
            </a:r>
          </a:p>
          <a:p>
            <a:pPr>
              <a:spcBef>
                <a:spcPts val="0"/>
              </a:spcBef>
              <a:spcAft>
                <a:spcPts val="872"/>
              </a:spcAft>
            </a:pPr>
            <a:r>
              <a:rPr lang="en-US">
                <a:latin typeface="+mj-lt"/>
              </a:rPr>
              <a:t>None.</a:t>
            </a:r>
          </a:p>
          <a:p>
            <a:pPr>
              <a:spcBef>
                <a:spcPts val="0"/>
              </a:spcBef>
              <a:spcAft>
                <a:spcPts val="872"/>
              </a:spcAft>
            </a:pPr>
            <a:r>
              <a:rPr lang="en-US">
                <a:latin typeface="+mj-lt"/>
              </a:rPr>
              <a:t>And after seeing these covers, when do you think it would have been the best time to invest?</a:t>
            </a:r>
          </a:p>
          <a:p>
            <a:pPr>
              <a:spcBef>
                <a:spcPts val="0"/>
              </a:spcBef>
              <a:spcAft>
                <a:spcPts val="872"/>
              </a:spcAft>
            </a:pPr>
            <a:r>
              <a:rPr lang="en-US">
                <a:latin typeface="+mj-lt"/>
              </a:rPr>
              <a:t>Never? These covers create negative pictures in our heads that can dampen our view of the market.</a:t>
            </a:r>
            <a:endParaRPr lang="en-US"/>
          </a:p>
        </p:txBody>
      </p:sp>
      <p:sp>
        <p:nvSpPr>
          <p:cNvPr id="4" name="Header Placeholder 3"/>
          <p:cNvSpPr>
            <a:spLocks noGrp="1"/>
          </p:cNvSpPr>
          <p:nvPr>
            <p:ph type="hdr" sz="quarter"/>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
        <p:nvSpPr>
          <p:cNvPr id="6" name="Slide Number Placeholder 5"/>
          <p:cNvSpPr>
            <a:spLocks noGrp="1"/>
          </p:cNvSpPr>
          <p:nvPr>
            <p:ph type="sldNum" sz="quarter" idx="5"/>
          </p:nvPr>
        </p:nvSpPr>
        <p:spPr/>
        <p:txBody>
          <a:bodyPr/>
          <a:lstStyle/>
          <a:p>
            <a:pPr>
              <a:defRPr/>
            </a:pPr>
            <a:fld id="{F9CC64C5-72B8-48B3-9F32-B70947D2168E}" type="slidenum">
              <a:rPr lang="en-US" smtClean="0"/>
              <a:pPr>
                <a:defRPr/>
              </a:pPr>
              <a:t>4</a:t>
            </a:fld>
            <a:endParaRPr lang="en-US"/>
          </a:p>
        </p:txBody>
      </p:sp>
    </p:spTree>
    <p:extLst>
      <p:ext uri="{BB962C8B-B14F-4D97-AF65-F5344CB8AC3E}">
        <p14:creationId xmlns:p14="http://schemas.microsoft.com/office/powerpoint/2010/main" val="3334787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609600" y="935038"/>
            <a:ext cx="8288338" cy="4662487"/>
          </a:xfrm>
          <a:ln/>
        </p:spPr>
      </p:sp>
      <p:sp>
        <p:nvSpPr>
          <p:cNvPr id="38915" name="Notes Placeholder 2"/>
          <p:cNvSpPr>
            <a:spLocks noGrp="1"/>
          </p:cNvSpPr>
          <p:nvPr>
            <p:ph type="body" idx="1"/>
          </p:nvPr>
        </p:nvSpPr>
        <p:spPr>
          <a:xfrm>
            <a:off x="1576346" y="5908500"/>
            <a:ext cx="6284714" cy="5595894"/>
          </a:xfrm>
          <a:noFill/>
          <a:ln/>
        </p:spPr>
        <p:txBody>
          <a:bodyPr/>
          <a:lstStyle/>
          <a:p>
            <a:r>
              <a:rPr lang="en-US">
                <a:latin typeface="+mj-lt"/>
              </a:rPr>
              <a:t>Here are three areas we’ll consider:</a:t>
            </a:r>
          </a:p>
          <a:p>
            <a:pPr marL="163816" indent="-163816">
              <a:buFont typeface="Arial" pitchFamily="34" charset="0"/>
              <a:buChar char="•"/>
            </a:pPr>
            <a:r>
              <a:rPr lang="en-US">
                <a:latin typeface="+mj-lt"/>
              </a:rPr>
              <a:t>Anxiety</a:t>
            </a:r>
          </a:p>
          <a:p>
            <a:pPr marL="163816" indent="-163816">
              <a:buFont typeface="Arial" pitchFamily="34" charset="0"/>
              <a:buChar char="•"/>
            </a:pPr>
            <a:r>
              <a:rPr lang="en-US">
                <a:latin typeface="+mj-lt"/>
              </a:rPr>
              <a:t>Instinctual behavior</a:t>
            </a:r>
          </a:p>
          <a:p>
            <a:pPr marL="163816" indent="-163816">
              <a:buFont typeface="Arial" pitchFamily="34" charset="0"/>
              <a:buChar char="•"/>
            </a:pPr>
            <a:r>
              <a:rPr lang="en-US">
                <a:latin typeface="+mj-lt"/>
              </a:rPr>
              <a:t>Staying above the fray</a:t>
            </a:r>
          </a:p>
        </p:txBody>
      </p:sp>
      <p:sp>
        <p:nvSpPr>
          <p:cNvPr id="38916" name="Slide Number Placeholder 3"/>
          <p:cNvSpPr txBox="1">
            <a:spLocks noGrp="1"/>
          </p:cNvSpPr>
          <p:nvPr/>
        </p:nvSpPr>
        <p:spPr bwMode="auto">
          <a:xfrm>
            <a:off x="5385132" y="11814932"/>
            <a:ext cx="4120346" cy="621079"/>
          </a:xfrm>
          <a:prstGeom prst="rect">
            <a:avLst/>
          </a:prstGeom>
          <a:noFill/>
          <a:ln w="9525">
            <a:noFill/>
            <a:miter lim="800000"/>
            <a:headEnd/>
            <a:tailEnd/>
          </a:ln>
        </p:spPr>
        <p:txBody>
          <a:bodyPr lIns="125243" tIns="62618" rIns="125243" bIns="62618" anchor="b"/>
          <a:lstStyle/>
          <a:p>
            <a:pPr algn="r"/>
            <a:fld id="{D514C5EA-D6AE-4630-BD36-25527B3D4096}" type="slidenum">
              <a:rPr lang="en-US" sz="1600" b="0">
                <a:latin typeface="Calibri" panose="020F0502020204030204" pitchFamily="34" charset="0"/>
              </a:rPr>
              <a:pPr algn="r"/>
              <a:t>5</a:t>
            </a:fld>
            <a:endParaRPr lang="en-US" sz="1600" b="0">
              <a:latin typeface="Calibri" panose="020F0502020204030204" pitchFamily="34" charset="0"/>
            </a:endParaRPr>
          </a:p>
        </p:txBody>
      </p:sp>
      <p:sp>
        <p:nvSpPr>
          <p:cNvPr id="2" name="Slide Number Placeholder 1"/>
          <p:cNvSpPr>
            <a:spLocks noGrp="1"/>
          </p:cNvSpPr>
          <p:nvPr>
            <p:ph type="sldNum" sz="quarter" idx="10"/>
          </p:nvPr>
        </p:nvSpPr>
        <p:spPr/>
        <p:txBody>
          <a:bodyPr/>
          <a:lstStyle/>
          <a:p>
            <a:pPr>
              <a:defRPr/>
            </a:pPr>
            <a:fld id="{F9CC64C5-72B8-48B3-9F32-B70947D2168E}" type="slidenum">
              <a:rPr lang="en-US" smtClean="0"/>
              <a:pPr>
                <a:defRPr/>
              </a:pPr>
              <a:t>5</a:t>
            </a:fld>
            <a:endParaRPr lang="en-US"/>
          </a:p>
        </p:txBody>
      </p:sp>
    </p:spTree>
    <p:extLst>
      <p:ext uri="{BB962C8B-B14F-4D97-AF65-F5344CB8AC3E}">
        <p14:creationId xmlns:p14="http://schemas.microsoft.com/office/powerpoint/2010/main" val="3177187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9600" y="935038"/>
            <a:ext cx="8288338" cy="4662487"/>
          </a:xfrm>
        </p:spPr>
      </p:sp>
      <p:sp>
        <p:nvSpPr>
          <p:cNvPr id="3" name="Notes Placeholder 2"/>
          <p:cNvSpPr>
            <a:spLocks noGrp="1"/>
          </p:cNvSpPr>
          <p:nvPr>
            <p:ph type="body" idx="1"/>
          </p:nvPr>
        </p:nvSpPr>
        <p:spPr/>
        <p:txBody>
          <a:bodyPr>
            <a:normAutofit/>
          </a:bodyPr>
          <a:lstStyle/>
          <a:p>
            <a:pPr defTabSz="1328976">
              <a:defRPr/>
            </a:pPr>
            <a:r>
              <a:rPr lang="en-US">
                <a:latin typeface="+mj-lt"/>
              </a:rPr>
              <a:t>Let’s begin with our analysis in the first area: anxiety.</a:t>
            </a:r>
          </a:p>
        </p:txBody>
      </p:sp>
      <p:sp>
        <p:nvSpPr>
          <p:cNvPr id="5" name="Slide Number Placeholder 4"/>
          <p:cNvSpPr>
            <a:spLocks noGrp="1"/>
          </p:cNvSpPr>
          <p:nvPr>
            <p:ph type="sldNum" sz="quarter" idx="10"/>
          </p:nvPr>
        </p:nvSpPr>
        <p:spPr/>
        <p:txBody>
          <a:bodyPr/>
          <a:lstStyle/>
          <a:p>
            <a:pPr>
              <a:defRPr/>
            </a:pPr>
            <a:fld id="{F9CC64C5-72B8-48B3-9F32-B70947D2168E}" type="slidenum">
              <a:rPr lang="en-US" smtClean="0"/>
              <a:pPr>
                <a:defRPr/>
              </a:pPr>
              <a:t>6</a:t>
            </a:fld>
            <a:endParaRPr lang="en-US"/>
          </a:p>
        </p:txBody>
      </p:sp>
    </p:spTree>
    <p:extLst>
      <p:ext uri="{BB962C8B-B14F-4D97-AF65-F5344CB8AC3E}">
        <p14:creationId xmlns:p14="http://schemas.microsoft.com/office/powerpoint/2010/main" val="4072435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xfrm>
            <a:off x="609600" y="935038"/>
            <a:ext cx="8288338" cy="4662487"/>
          </a:xfrm>
          <a:ln/>
        </p:spPr>
      </p:sp>
      <p:sp>
        <p:nvSpPr>
          <p:cNvPr id="17410" name="Rectangle 3"/>
          <p:cNvSpPr>
            <a:spLocks noGrp="1" noChangeArrowheads="1"/>
          </p:cNvSpPr>
          <p:nvPr>
            <p:ph type="body" idx="1"/>
          </p:nvPr>
        </p:nvSpPr>
        <p:spPr>
          <a:noFill/>
          <a:ln/>
        </p:spPr>
        <p:txBody>
          <a:bodyPr/>
          <a:lstStyle/>
          <a:p>
            <a:pPr>
              <a:lnSpc>
                <a:spcPct val="90000"/>
              </a:lnSpc>
            </a:pPr>
            <a:r>
              <a:rPr lang="en-US">
                <a:latin typeface="+mj-lt"/>
              </a:rPr>
              <a:t>[read slide]</a:t>
            </a:r>
          </a:p>
          <a:p>
            <a:pPr>
              <a:lnSpc>
                <a:spcPct val="90000"/>
              </a:lnSpc>
            </a:pPr>
            <a:endParaRPr lang="en-US">
              <a:latin typeface="+mj-lt"/>
            </a:endParaRPr>
          </a:p>
          <a:p>
            <a:pPr defTabSz="1185470">
              <a:lnSpc>
                <a:spcPct val="90000"/>
              </a:lnSpc>
              <a:defRPr/>
            </a:pPr>
            <a:r>
              <a:rPr lang="en-US" b="0" i="0">
                <a:solidFill>
                  <a:srgbClr val="202124"/>
                </a:solidFill>
                <a:effectLst/>
                <a:latin typeface="+mj-lt"/>
              </a:rPr>
              <a:t>Homeostasis, from the Greek words for "same" and "steady," refers to any process that living things use to actively maintain fairly stable conditions necessary for survival.</a:t>
            </a:r>
            <a:endParaRPr lang="en-US" b="0">
              <a:latin typeface="+mj-lt"/>
            </a:endParaRPr>
          </a:p>
          <a:p>
            <a:pPr>
              <a:lnSpc>
                <a:spcPct val="90000"/>
              </a:lnSpc>
            </a:pPr>
            <a:endParaRPr lang="en-US">
              <a:latin typeface="+mj-lt"/>
            </a:endParaRPr>
          </a:p>
        </p:txBody>
      </p:sp>
    </p:spTree>
    <p:extLst>
      <p:ext uri="{BB962C8B-B14F-4D97-AF65-F5344CB8AC3E}">
        <p14:creationId xmlns:p14="http://schemas.microsoft.com/office/powerpoint/2010/main" val="4285477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15975" y="960438"/>
            <a:ext cx="8105775" cy="4559300"/>
          </a:xfrm>
        </p:spPr>
      </p:sp>
      <p:sp>
        <p:nvSpPr>
          <p:cNvPr id="3" name="Notes Placeholder 2"/>
          <p:cNvSpPr>
            <a:spLocks noGrp="1"/>
          </p:cNvSpPr>
          <p:nvPr>
            <p:ph type="body" idx="1"/>
          </p:nvPr>
        </p:nvSpPr>
        <p:spPr>
          <a:xfrm>
            <a:off x="288202" y="5822634"/>
            <a:ext cx="9003183" cy="6613379"/>
          </a:xfrm>
        </p:spPr>
        <p:txBody>
          <a:bodyPr/>
          <a:lstStyle/>
          <a:p>
            <a:pPr defTabSz="901968">
              <a:spcBef>
                <a:spcPts val="0"/>
              </a:spcBef>
              <a:spcAft>
                <a:spcPts val="592"/>
              </a:spcAft>
              <a:defRPr/>
            </a:pPr>
            <a:r>
              <a:rPr lang="en-US" sz="1000">
                <a:solidFill>
                  <a:srgbClr val="000000"/>
                </a:solidFill>
                <a:latin typeface="Calibri"/>
              </a:rPr>
              <a:t>When there's a threat, like noticing a snake, our</a:t>
            </a:r>
            <a:r>
              <a:rPr lang="en-US" sz="1000" kern="100">
                <a:solidFill>
                  <a:srgbClr val="000000"/>
                </a:solidFill>
                <a:latin typeface="Calibri"/>
                <a:ea typeface="Calibri" panose="020F0502020204030204" pitchFamily="34" charset="0"/>
                <a:cs typeface="Times New Roman" panose="02020603050405020304" pitchFamily="18" charset="0"/>
              </a:rPr>
              <a:t> thalamus activates. It receives sensory information (sights, sounds, touch, etc.) from the environment and send this info simultaneously to two main pathways – the low road and the high road. </a:t>
            </a:r>
          </a:p>
          <a:p>
            <a:pPr defTabSz="901968">
              <a:lnSpc>
                <a:spcPct val="107000"/>
              </a:lnSpc>
              <a:spcBef>
                <a:spcPts val="0"/>
              </a:spcBef>
              <a:spcAft>
                <a:spcPts val="592"/>
              </a:spcAft>
              <a:defRPr/>
            </a:pPr>
            <a:r>
              <a:rPr lang="en-US" sz="1000" kern="0">
                <a:solidFill>
                  <a:srgbClr val="000000"/>
                </a:solidFill>
                <a:latin typeface="Calibri"/>
                <a:ea typeface="Times New Roman" panose="02020603050405020304" pitchFamily="18" charset="0"/>
                <a:cs typeface="Times New Roman" panose="02020603050405020304" pitchFamily="18" charset="0"/>
              </a:rPr>
              <a:t>The </a:t>
            </a:r>
            <a:r>
              <a:rPr lang="en-US" sz="1000" b="1" kern="0">
                <a:solidFill>
                  <a:srgbClr val="000000"/>
                </a:solidFill>
                <a:latin typeface="Calibri"/>
                <a:ea typeface="Times New Roman" panose="02020603050405020304" pitchFamily="18" charset="0"/>
                <a:cs typeface="Times New Roman" panose="02020603050405020304" pitchFamily="18" charset="0"/>
              </a:rPr>
              <a:t>low road</a:t>
            </a:r>
            <a:r>
              <a:rPr lang="en-US" sz="1000" kern="0">
                <a:solidFill>
                  <a:srgbClr val="000000"/>
                </a:solidFill>
                <a:latin typeface="Calibri"/>
                <a:ea typeface="Times New Roman" panose="02020603050405020304" pitchFamily="18" charset="0"/>
                <a:cs typeface="Times New Roman" panose="02020603050405020304" pitchFamily="18" charset="0"/>
              </a:rPr>
              <a:t> is always activated first because it is faster and helps you react to potential danger immediately.</a:t>
            </a:r>
            <a:endParaRPr lang="en-US" sz="1000" kern="100">
              <a:solidFill>
                <a:srgbClr val="000000"/>
              </a:solidFill>
              <a:latin typeface="Calibri"/>
              <a:ea typeface="Calibri" panose="020F0502020204030204" pitchFamily="34" charset="0"/>
              <a:cs typeface="Times New Roman" panose="02020603050405020304" pitchFamily="18" charset="0"/>
            </a:endParaRPr>
          </a:p>
          <a:p>
            <a:pPr defTabSz="901968">
              <a:lnSpc>
                <a:spcPct val="107000"/>
              </a:lnSpc>
              <a:spcBef>
                <a:spcPts val="0"/>
              </a:spcBef>
              <a:spcAft>
                <a:spcPts val="592"/>
              </a:spcAft>
              <a:defRPr/>
            </a:pPr>
            <a:r>
              <a:rPr lang="en-US" sz="1000" kern="0">
                <a:solidFill>
                  <a:srgbClr val="000000"/>
                </a:solidFill>
                <a:latin typeface="Calibri"/>
                <a:ea typeface="Times New Roman" panose="02020603050405020304" pitchFamily="18" charset="0"/>
                <a:cs typeface="Times New Roman" panose="02020603050405020304" pitchFamily="18" charset="0"/>
              </a:rPr>
              <a:t>The </a:t>
            </a:r>
            <a:r>
              <a:rPr lang="en-US" sz="1000" b="1" kern="0">
                <a:solidFill>
                  <a:srgbClr val="000000"/>
                </a:solidFill>
                <a:latin typeface="Calibri"/>
                <a:ea typeface="Times New Roman" panose="02020603050405020304" pitchFamily="18" charset="0"/>
                <a:cs typeface="Times New Roman" panose="02020603050405020304" pitchFamily="18" charset="0"/>
              </a:rPr>
              <a:t>high road</a:t>
            </a:r>
            <a:r>
              <a:rPr lang="en-US" sz="1000" kern="0">
                <a:solidFill>
                  <a:srgbClr val="000000"/>
                </a:solidFill>
                <a:latin typeface="Calibri"/>
                <a:ea typeface="Times New Roman" panose="02020603050405020304" pitchFamily="18" charset="0"/>
                <a:cs typeface="Times New Roman" panose="02020603050405020304" pitchFamily="18" charset="0"/>
              </a:rPr>
              <a:t> takes longer because it involves more processing in the sensory and prefrontal cortex.</a:t>
            </a:r>
            <a:endParaRPr lang="en-US" sz="1000" kern="100">
              <a:solidFill>
                <a:srgbClr val="000000"/>
              </a:solidFill>
              <a:latin typeface="Calibri"/>
              <a:ea typeface="Calibri" panose="020F0502020204030204" pitchFamily="34" charset="0"/>
              <a:cs typeface="Times New Roman" panose="02020603050405020304" pitchFamily="18" charset="0"/>
            </a:endParaRPr>
          </a:p>
          <a:p>
            <a:pPr defTabSz="901968">
              <a:spcBef>
                <a:spcPts val="0"/>
              </a:spcBef>
              <a:spcAft>
                <a:spcPts val="592"/>
              </a:spcAft>
              <a:defRPr/>
            </a:pPr>
            <a:r>
              <a:rPr lang="en-US" sz="1000" kern="100">
                <a:solidFill>
                  <a:srgbClr val="000000"/>
                </a:solidFill>
                <a:latin typeface="Calibri"/>
                <a:ea typeface="Calibri" panose="020F0502020204030204" pitchFamily="34" charset="0"/>
                <a:cs typeface="Times New Roman" panose="02020603050405020304" pitchFamily="18" charset="0"/>
              </a:rPr>
              <a:t>Let’s look at each pathway a bit closer.</a:t>
            </a:r>
            <a:endParaRPr lang="en-US" sz="1000" b="1" kern="0">
              <a:solidFill>
                <a:srgbClr val="000000"/>
              </a:solidFill>
              <a:latin typeface="Calibri"/>
              <a:ea typeface="Times New Roman" panose="02020603050405020304" pitchFamily="18" charset="0"/>
              <a:cs typeface="Calibri" panose="020F0502020204030204" pitchFamily="34" charset="0"/>
            </a:endParaRPr>
          </a:p>
          <a:p>
            <a:pPr defTabSz="901968">
              <a:lnSpc>
                <a:spcPct val="107000"/>
              </a:lnSpc>
              <a:spcBef>
                <a:spcPts val="0"/>
              </a:spcBef>
              <a:spcAft>
                <a:spcPts val="0"/>
              </a:spcAft>
              <a:defRPr/>
            </a:pPr>
            <a:r>
              <a:rPr lang="en-US" sz="1000" b="1" kern="0">
                <a:solidFill>
                  <a:srgbClr val="000000"/>
                </a:solidFill>
                <a:latin typeface="Calibri"/>
                <a:ea typeface="Times New Roman" panose="02020603050405020304" pitchFamily="18" charset="0"/>
                <a:cs typeface="Calibri" panose="020F0502020204030204" pitchFamily="34" charset="0"/>
              </a:rPr>
              <a:t>The Low Road (Fast but Primitive) </a:t>
            </a:r>
          </a:p>
          <a:p>
            <a:pPr marL="281865" indent="-281865" defTabSz="901968">
              <a:lnSpc>
                <a:spcPct val="107000"/>
              </a:lnSpc>
              <a:spcBef>
                <a:spcPts val="0"/>
              </a:spcBef>
              <a:spcAft>
                <a:spcPts val="0"/>
              </a:spcAft>
              <a:buFont typeface="Arial" panose="020B0604020202020204" pitchFamily="34" charset="0"/>
              <a:buChar char="•"/>
              <a:defRPr/>
            </a:pPr>
            <a:r>
              <a:rPr lang="en-US" sz="1000" kern="0">
                <a:solidFill>
                  <a:srgbClr val="000000"/>
                </a:solidFill>
                <a:latin typeface="Calibri"/>
                <a:ea typeface="Times New Roman" panose="02020603050405020304" pitchFamily="18" charset="0"/>
                <a:cs typeface="Calibri" panose="020F0502020204030204" pitchFamily="34" charset="0"/>
              </a:rPr>
              <a:t>Sensory input → Thalamus → Amygdala (aka the monkey mind)</a:t>
            </a:r>
          </a:p>
          <a:p>
            <a:pPr marL="732848" lvl="1" indent="-281865" defTabSz="901968">
              <a:lnSpc>
                <a:spcPct val="107000"/>
              </a:lnSpc>
              <a:spcBef>
                <a:spcPts val="0"/>
              </a:spcBef>
              <a:spcAft>
                <a:spcPts val="0"/>
              </a:spcAft>
              <a:buFont typeface="Courier New" panose="02070309020205020404" pitchFamily="49" charset="0"/>
              <a:buChar char="o"/>
              <a:defRPr/>
            </a:pPr>
            <a:r>
              <a:rPr lang="en-US" sz="1000" kern="0">
                <a:solidFill>
                  <a:srgbClr val="000000"/>
                </a:solidFill>
                <a:latin typeface="Calibri"/>
                <a:ea typeface="Times New Roman" panose="02020603050405020304" pitchFamily="18" charset="0"/>
                <a:cs typeface="Calibri" panose="020F0502020204030204" pitchFamily="34" charset="0"/>
              </a:rPr>
              <a:t>Thalamus: </a:t>
            </a:r>
            <a:r>
              <a:rPr lang="en-US" sz="1000" kern="0">
                <a:solidFill>
                  <a:srgbClr val="000000"/>
                </a:solidFill>
                <a:latin typeface="Calibri"/>
                <a:ea typeface="Times New Roman" panose="02020603050405020304" pitchFamily="18" charset="0"/>
                <a:cs typeface="Times New Roman" panose="02020603050405020304" pitchFamily="18" charset="0"/>
              </a:rPr>
              <a:t>Acts as a sensory relay station and influencing how the brain processes and reacts to potential threats. </a:t>
            </a:r>
            <a:r>
              <a:rPr lang="en-US" sz="1000" kern="0">
                <a:solidFill>
                  <a:srgbClr val="000000"/>
                </a:solidFill>
                <a:latin typeface="Calibri"/>
                <a:ea typeface="Calibri" panose="020F0502020204030204" pitchFamily="34" charset="0"/>
                <a:cs typeface="Times New Roman" panose="02020603050405020304" pitchFamily="18" charset="0"/>
              </a:rPr>
              <a:t>Sends sensory info to both the high road and low road simultaneously.</a:t>
            </a:r>
            <a:endParaRPr lang="en-US" sz="1000" kern="0">
              <a:solidFill>
                <a:srgbClr val="000000"/>
              </a:solidFill>
              <a:latin typeface="Calibri"/>
              <a:ea typeface="Times New Roman" panose="02020603050405020304" pitchFamily="18" charset="0"/>
              <a:cs typeface="Times New Roman" panose="02020603050405020304" pitchFamily="18" charset="0"/>
            </a:endParaRPr>
          </a:p>
          <a:p>
            <a:pPr marL="732848" lvl="1" indent="-281865" defTabSz="901968">
              <a:lnSpc>
                <a:spcPct val="107000"/>
              </a:lnSpc>
              <a:spcBef>
                <a:spcPts val="0"/>
              </a:spcBef>
              <a:spcAft>
                <a:spcPts val="0"/>
              </a:spcAft>
              <a:buFont typeface="Courier New" panose="02070309020205020404" pitchFamily="49" charset="0"/>
              <a:buChar char="o"/>
              <a:defRPr/>
            </a:pPr>
            <a:r>
              <a:rPr lang="en-US" sz="1000" kern="0">
                <a:solidFill>
                  <a:srgbClr val="000000"/>
                </a:solidFill>
                <a:latin typeface="Calibri"/>
                <a:ea typeface="Calibri" panose="020F0502020204030204" pitchFamily="34" charset="0"/>
                <a:cs typeface="Times New Roman" panose="02020603050405020304" pitchFamily="18" charset="0"/>
              </a:rPr>
              <a:t>Amygdala: Acts as the brain’s “alarm system.” When it detects a potential threat (real or imagined), it activates the body’s fear response.</a:t>
            </a:r>
          </a:p>
          <a:p>
            <a:pPr marL="732848" lvl="1" indent="-281865" defTabSz="901968">
              <a:lnSpc>
                <a:spcPct val="107000"/>
              </a:lnSpc>
              <a:spcBef>
                <a:spcPts val="0"/>
              </a:spcBef>
              <a:spcAft>
                <a:spcPts val="0"/>
              </a:spcAft>
              <a:buFont typeface="Courier New" panose="02070309020205020404" pitchFamily="49" charset="0"/>
              <a:buChar char="o"/>
              <a:defRPr/>
            </a:pPr>
            <a:r>
              <a:rPr lang="en-US" sz="1000" kern="0">
                <a:solidFill>
                  <a:srgbClr val="000000"/>
                </a:solidFill>
                <a:latin typeface="Calibri"/>
                <a:ea typeface="Calibri" panose="020F0502020204030204" pitchFamily="34" charset="0"/>
                <a:cs typeface="Times New Roman" panose="02020603050405020304" pitchFamily="18" charset="0"/>
              </a:rPr>
              <a:t>Hypothalamus: Turns </a:t>
            </a:r>
            <a:r>
              <a:rPr lang="en-US" sz="1000" b="1" kern="0">
                <a:solidFill>
                  <a:srgbClr val="000000"/>
                </a:solidFill>
                <a:latin typeface="Calibri"/>
                <a:ea typeface="Calibri" panose="020F0502020204030204" pitchFamily="34" charset="0"/>
                <a:cs typeface="Times New Roman" panose="02020603050405020304" pitchFamily="18" charset="0"/>
              </a:rPr>
              <a:t>on</a:t>
            </a:r>
            <a:r>
              <a:rPr lang="en-US" sz="1000" kern="0">
                <a:solidFill>
                  <a:srgbClr val="000000"/>
                </a:solidFill>
                <a:latin typeface="Calibri"/>
                <a:ea typeface="Calibri" panose="020F0502020204030204" pitchFamily="34" charset="0"/>
                <a:cs typeface="Times New Roman" panose="02020603050405020304" pitchFamily="18" charset="0"/>
              </a:rPr>
              <a:t> the body’s stress response—the fight or flight response. This activation leads to increased heart rate, rapid breathing, sweating, muscle tension, etc. </a:t>
            </a:r>
            <a:endParaRPr lang="en-US" sz="1000" kern="100">
              <a:solidFill>
                <a:srgbClr val="000000"/>
              </a:solidFill>
              <a:latin typeface="Calibri"/>
              <a:ea typeface="Times New Roman" panose="02020603050405020304" pitchFamily="18" charset="0"/>
              <a:cs typeface="Times New Roman" panose="02020603050405020304" pitchFamily="18" charset="0"/>
            </a:endParaRPr>
          </a:p>
          <a:p>
            <a:pPr marL="281865" indent="-281865" defTabSz="901968">
              <a:lnSpc>
                <a:spcPct val="107000"/>
              </a:lnSpc>
              <a:spcBef>
                <a:spcPts val="0"/>
              </a:spcBef>
              <a:spcAft>
                <a:spcPts val="0"/>
              </a:spcAft>
              <a:buFont typeface="Arial" panose="020B0604020202020204" pitchFamily="34" charset="0"/>
              <a:buChar char="•"/>
              <a:defRPr/>
            </a:pPr>
            <a:r>
              <a:rPr lang="en-US" sz="1000" kern="0">
                <a:solidFill>
                  <a:srgbClr val="000000"/>
                </a:solidFill>
                <a:latin typeface="Calibri"/>
                <a:ea typeface="Times New Roman" panose="02020603050405020304" pitchFamily="18" charset="0"/>
                <a:cs typeface="Calibri" panose="020F0502020204030204" pitchFamily="34" charset="0"/>
              </a:rPr>
              <a:t>This is a </a:t>
            </a:r>
            <a:r>
              <a:rPr lang="en-US" sz="1000" b="1" kern="0">
                <a:solidFill>
                  <a:srgbClr val="000000"/>
                </a:solidFill>
                <a:latin typeface="Calibri"/>
                <a:ea typeface="Times New Roman" panose="02020603050405020304" pitchFamily="18" charset="0"/>
                <a:cs typeface="Calibri" panose="020F0502020204030204" pitchFamily="34" charset="0"/>
              </a:rPr>
              <a:t>quick, automatic pathway</a:t>
            </a:r>
            <a:r>
              <a:rPr lang="en-US" sz="1000" kern="0">
                <a:solidFill>
                  <a:srgbClr val="000000"/>
                </a:solidFill>
                <a:latin typeface="Calibri"/>
                <a:ea typeface="Times New Roman" panose="02020603050405020304" pitchFamily="18" charset="0"/>
                <a:cs typeface="Calibri" panose="020F0502020204030204" pitchFamily="34" charset="0"/>
              </a:rPr>
              <a:t> designed for survival. </a:t>
            </a:r>
          </a:p>
          <a:p>
            <a:pPr marL="281865" indent="-281865" defTabSz="901968">
              <a:lnSpc>
                <a:spcPct val="107000"/>
              </a:lnSpc>
              <a:spcBef>
                <a:spcPts val="0"/>
              </a:spcBef>
              <a:spcAft>
                <a:spcPts val="0"/>
              </a:spcAft>
              <a:buFont typeface="Arial" panose="020B0604020202020204" pitchFamily="34" charset="0"/>
              <a:buChar char="•"/>
              <a:defRPr/>
            </a:pPr>
            <a:r>
              <a:rPr lang="en-US" sz="1000" kern="0">
                <a:solidFill>
                  <a:srgbClr val="000000"/>
                </a:solidFill>
                <a:latin typeface="Calibri"/>
                <a:ea typeface="Times New Roman" panose="02020603050405020304" pitchFamily="18" charset="0"/>
                <a:cs typeface="Calibri" panose="020F0502020204030204" pitchFamily="34" charset="0"/>
              </a:rPr>
              <a:t>It’s a first responder and doesn’t try to determine if it’s a false alarm</a:t>
            </a:r>
            <a:endParaRPr lang="en-US" sz="1000" kern="100">
              <a:solidFill>
                <a:srgbClr val="000000"/>
              </a:solidFill>
              <a:latin typeface="Calibri"/>
              <a:ea typeface="Times New Roman" panose="02020603050405020304" pitchFamily="18" charset="0"/>
              <a:cs typeface="Times New Roman" panose="02020603050405020304" pitchFamily="18" charset="0"/>
            </a:endParaRPr>
          </a:p>
          <a:p>
            <a:pPr marL="281865" indent="-281865" defTabSz="901968">
              <a:lnSpc>
                <a:spcPct val="107000"/>
              </a:lnSpc>
              <a:spcBef>
                <a:spcPts val="0"/>
              </a:spcBef>
              <a:spcAft>
                <a:spcPts val="0"/>
              </a:spcAft>
              <a:buFont typeface="Arial" panose="020B0604020202020204" pitchFamily="34" charset="0"/>
              <a:buChar char="•"/>
              <a:defRPr/>
            </a:pPr>
            <a:r>
              <a:rPr lang="en-US" sz="1000" kern="0">
                <a:solidFill>
                  <a:srgbClr val="000000"/>
                </a:solidFill>
                <a:latin typeface="Calibri"/>
                <a:ea typeface="Times New Roman" panose="02020603050405020304" pitchFamily="18" charset="0"/>
                <a:cs typeface="Calibri" panose="020F0502020204030204" pitchFamily="34" charset="0"/>
              </a:rPr>
              <a:t>Purpose: Triggers an immediate emotional response (e.g., fear) before the brain has fully processed the situation</a:t>
            </a:r>
            <a:endParaRPr lang="en-US" sz="1000" kern="100">
              <a:solidFill>
                <a:srgbClr val="000000"/>
              </a:solidFill>
              <a:latin typeface="Calibri"/>
              <a:ea typeface="Times New Roman" panose="02020603050405020304" pitchFamily="18" charset="0"/>
              <a:cs typeface="Times New Roman" panose="02020603050405020304" pitchFamily="18" charset="0"/>
            </a:endParaRPr>
          </a:p>
          <a:p>
            <a:pPr marL="281865" indent="-281865" defTabSz="901968">
              <a:lnSpc>
                <a:spcPct val="107000"/>
              </a:lnSpc>
              <a:spcBef>
                <a:spcPts val="0"/>
              </a:spcBef>
              <a:spcAft>
                <a:spcPts val="592"/>
              </a:spcAft>
              <a:buFont typeface="Arial" panose="020B0604020202020204" pitchFamily="34" charset="0"/>
              <a:buChar char="•"/>
              <a:defRPr/>
            </a:pPr>
            <a:r>
              <a:rPr lang="en-US" sz="1000" kern="0">
                <a:solidFill>
                  <a:srgbClr val="000000"/>
                </a:solidFill>
                <a:latin typeface="Calibri"/>
                <a:ea typeface="Times New Roman" panose="02020603050405020304" pitchFamily="18" charset="0"/>
                <a:cs typeface="Calibri" panose="020F0502020204030204" pitchFamily="34" charset="0"/>
              </a:rPr>
              <a:t>Example: </a:t>
            </a:r>
            <a:r>
              <a:rPr lang="en-US" sz="1000" kern="0">
                <a:solidFill>
                  <a:srgbClr val="000000"/>
                </a:solidFill>
                <a:latin typeface="Calibri"/>
                <a:ea typeface="Times New Roman" panose="02020603050405020304" pitchFamily="18" charset="0"/>
                <a:cs typeface="Times New Roman" panose="02020603050405020304" pitchFamily="18" charset="0"/>
              </a:rPr>
              <a:t>Seeing a shadow that </a:t>
            </a:r>
            <a:r>
              <a:rPr lang="en-US" sz="1000" i="1" kern="0">
                <a:solidFill>
                  <a:srgbClr val="000000"/>
                </a:solidFill>
                <a:latin typeface="Calibri"/>
                <a:ea typeface="Times New Roman" panose="02020603050405020304" pitchFamily="18" charset="0"/>
                <a:cs typeface="Times New Roman" panose="02020603050405020304" pitchFamily="18" charset="0"/>
              </a:rPr>
              <a:t>might</a:t>
            </a:r>
            <a:r>
              <a:rPr lang="en-US" sz="1000" kern="0">
                <a:solidFill>
                  <a:srgbClr val="000000"/>
                </a:solidFill>
                <a:latin typeface="Calibri"/>
                <a:ea typeface="Times New Roman" panose="02020603050405020304" pitchFamily="18" charset="0"/>
                <a:cs typeface="Times New Roman" panose="02020603050405020304" pitchFamily="18" charset="0"/>
              </a:rPr>
              <a:t> be a snake—your amygdala triggers fear immediately</a:t>
            </a:r>
            <a:endParaRPr lang="en-US" sz="1000" kern="0">
              <a:solidFill>
                <a:srgbClr val="000000"/>
              </a:solidFill>
              <a:latin typeface="Calibri"/>
              <a:ea typeface="Times New Roman" panose="02020603050405020304" pitchFamily="18" charset="0"/>
              <a:cs typeface="Calibri" panose="020F0502020204030204" pitchFamily="34" charset="0"/>
            </a:endParaRPr>
          </a:p>
          <a:p>
            <a:pPr defTabSz="901968">
              <a:lnSpc>
                <a:spcPct val="107000"/>
              </a:lnSpc>
              <a:spcBef>
                <a:spcPts val="0"/>
              </a:spcBef>
              <a:spcAft>
                <a:spcPts val="0"/>
              </a:spcAft>
              <a:defRPr/>
            </a:pPr>
            <a:r>
              <a:rPr lang="en-US" sz="1000" b="1" kern="0">
                <a:solidFill>
                  <a:srgbClr val="000000"/>
                </a:solidFill>
                <a:latin typeface="Calibri"/>
                <a:ea typeface="Times New Roman" panose="02020603050405020304" pitchFamily="18" charset="0"/>
                <a:cs typeface="Times New Roman" panose="02020603050405020304" pitchFamily="18" charset="0"/>
              </a:rPr>
              <a:t>The High Road (Slow but Rational)</a:t>
            </a:r>
            <a:endParaRPr lang="en-US" sz="1000" kern="100">
              <a:solidFill>
                <a:srgbClr val="000000"/>
              </a:solidFill>
              <a:latin typeface="Calibri"/>
              <a:ea typeface="Calibri" panose="020F0502020204030204" pitchFamily="34" charset="0"/>
              <a:cs typeface="Times New Roman" panose="02020603050405020304" pitchFamily="18" charset="0"/>
            </a:endParaRPr>
          </a:p>
          <a:p>
            <a:pPr marL="281865" indent="-281865" defTabSz="901968">
              <a:lnSpc>
                <a:spcPct val="107000"/>
              </a:lnSpc>
              <a:spcBef>
                <a:spcPts val="0"/>
              </a:spcBef>
              <a:spcAft>
                <a:spcPts val="0"/>
              </a:spcAft>
              <a:buFont typeface="Arial" panose="020B0604020202020204" pitchFamily="34" charset="0"/>
              <a:buChar char="•"/>
              <a:defRPr/>
            </a:pPr>
            <a:r>
              <a:rPr lang="en-US" sz="1000" kern="0">
                <a:solidFill>
                  <a:srgbClr val="000000"/>
                </a:solidFill>
                <a:latin typeface="Calibri"/>
                <a:ea typeface="Times New Roman" panose="02020603050405020304" pitchFamily="18" charset="0"/>
                <a:cs typeface="Times New Roman" panose="02020603050405020304" pitchFamily="18" charset="0"/>
              </a:rPr>
              <a:t>Sensory input → Thalamus → Sensory Cortex → Prefrontal Cortex → Hippocampus → Amygdala → Hypothalamus</a:t>
            </a:r>
          </a:p>
          <a:p>
            <a:pPr marL="732848" lvl="1" indent="-281865">
              <a:lnSpc>
                <a:spcPct val="107000"/>
              </a:lnSpc>
              <a:spcBef>
                <a:spcPts val="0"/>
              </a:spcBef>
              <a:spcAft>
                <a:spcPts val="0"/>
              </a:spcAft>
              <a:buFont typeface="Courier New" panose="02070309020205020404" pitchFamily="49" charset="0"/>
              <a:buChar char="o"/>
              <a:defRPr/>
            </a:pPr>
            <a:r>
              <a:rPr lang="en-US" sz="1000" kern="0">
                <a:solidFill>
                  <a:srgbClr val="000000"/>
                </a:solidFill>
                <a:latin typeface="Calibri"/>
                <a:ea typeface="Times New Roman" panose="02020603050405020304" pitchFamily="18" charset="0"/>
                <a:cs typeface="Times New Roman" panose="02020603050405020304" pitchFamily="18" charset="0"/>
              </a:rPr>
              <a:t>Sensory Cortex: Processes sensory information—everything you see, smell, hear, touch, and feel.</a:t>
            </a:r>
          </a:p>
          <a:p>
            <a:pPr marL="732848" lvl="1" indent="-281865">
              <a:lnSpc>
                <a:spcPct val="107000"/>
              </a:lnSpc>
              <a:spcBef>
                <a:spcPts val="0"/>
              </a:spcBef>
              <a:spcAft>
                <a:spcPts val="0"/>
              </a:spcAft>
              <a:buFont typeface="Courier New" panose="02070309020205020404" pitchFamily="49" charset="0"/>
              <a:buChar char="o"/>
              <a:defRPr/>
            </a:pPr>
            <a:r>
              <a:rPr lang="en-US" sz="1000" kern="0">
                <a:solidFill>
                  <a:srgbClr val="000000"/>
                </a:solidFill>
                <a:latin typeface="Calibri"/>
                <a:ea typeface="Times New Roman" panose="02020603050405020304" pitchFamily="18" charset="0"/>
                <a:cs typeface="Times New Roman" panose="02020603050405020304" pitchFamily="18" charset="0"/>
              </a:rPr>
              <a:t>Prefrontal Cortex: Handles higher-level thinking, reasoning, decision-making, and self-control.</a:t>
            </a:r>
          </a:p>
          <a:p>
            <a:pPr marL="732848" lvl="1" indent="-281865">
              <a:lnSpc>
                <a:spcPct val="107000"/>
              </a:lnSpc>
              <a:spcBef>
                <a:spcPts val="0"/>
              </a:spcBef>
              <a:spcAft>
                <a:spcPts val="0"/>
              </a:spcAft>
              <a:buFont typeface="Courier New" panose="02070309020205020404" pitchFamily="49" charset="0"/>
              <a:buChar char="o"/>
              <a:defRPr/>
            </a:pPr>
            <a:r>
              <a:rPr lang="en-US" sz="1000" kern="0">
                <a:solidFill>
                  <a:srgbClr val="000000"/>
                </a:solidFill>
                <a:latin typeface="Calibri"/>
                <a:ea typeface="Times New Roman" panose="02020603050405020304" pitchFamily="18" charset="0"/>
                <a:cs typeface="Times New Roman" panose="02020603050405020304" pitchFamily="18" charset="0"/>
              </a:rPr>
              <a:t>Hippocampus: Uses memory to evaluate the context of a situation.</a:t>
            </a:r>
          </a:p>
          <a:p>
            <a:pPr marL="732848" lvl="1" indent="-281865">
              <a:lnSpc>
                <a:spcPct val="107000"/>
              </a:lnSpc>
              <a:spcBef>
                <a:spcPts val="0"/>
              </a:spcBef>
              <a:spcAft>
                <a:spcPts val="0"/>
              </a:spcAft>
              <a:buFont typeface="Courier New" panose="02070309020205020404" pitchFamily="49" charset="0"/>
              <a:buChar char="o"/>
              <a:defRPr/>
            </a:pPr>
            <a:r>
              <a:rPr lang="en-US" sz="1000" kern="0">
                <a:solidFill>
                  <a:srgbClr val="000000"/>
                </a:solidFill>
                <a:latin typeface="Calibri"/>
                <a:ea typeface="Times New Roman" panose="02020603050405020304" pitchFamily="18" charset="0"/>
                <a:cs typeface="Times New Roman" panose="02020603050405020304" pitchFamily="18" charset="0"/>
              </a:rPr>
              <a:t>Amygdala: With the context provided by the hippocampus, it assesses the emotional significance of the threat.</a:t>
            </a:r>
          </a:p>
          <a:p>
            <a:pPr marL="732848" lvl="1" indent="-281865">
              <a:lnSpc>
                <a:spcPct val="107000"/>
              </a:lnSpc>
              <a:spcBef>
                <a:spcPts val="0"/>
              </a:spcBef>
              <a:spcAft>
                <a:spcPts val="0"/>
              </a:spcAft>
              <a:buFont typeface="Courier New" panose="02070309020205020404" pitchFamily="49" charset="0"/>
              <a:buChar char="o"/>
              <a:defRPr/>
            </a:pPr>
            <a:r>
              <a:rPr lang="en-US" sz="1000" kern="0">
                <a:solidFill>
                  <a:srgbClr val="000000"/>
                </a:solidFill>
                <a:latin typeface="Calibri"/>
                <a:ea typeface="Times New Roman" panose="02020603050405020304" pitchFamily="18" charset="0"/>
                <a:cs typeface="Times New Roman" panose="02020603050405020304" pitchFamily="18" charset="0"/>
              </a:rPr>
              <a:t>Hypothalamus: Turns </a:t>
            </a:r>
            <a:r>
              <a:rPr lang="en-US" sz="1000" b="1" kern="0">
                <a:solidFill>
                  <a:srgbClr val="000000"/>
                </a:solidFill>
                <a:latin typeface="Calibri"/>
                <a:ea typeface="Times New Roman" panose="02020603050405020304" pitchFamily="18" charset="0"/>
                <a:cs typeface="Times New Roman" panose="02020603050405020304" pitchFamily="18" charset="0"/>
              </a:rPr>
              <a:t>off</a:t>
            </a:r>
            <a:r>
              <a:rPr lang="en-US" sz="1000" kern="0">
                <a:solidFill>
                  <a:srgbClr val="000000"/>
                </a:solidFill>
                <a:latin typeface="Calibri"/>
                <a:ea typeface="Times New Roman" panose="02020603050405020304" pitchFamily="18" charset="0"/>
                <a:cs typeface="Times New Roman" panose="02020603050405020304" pitchFamily="18" charset="0"/>
              </a:rPr>
              <a:t> the fight-or-flight response if the threat is deemed non-threatening.</a:t>
            </a:r>
          </a:p>
          <a:p>
            <a:pPr marL="281865" indent="-281865" defTabSz="901968">
              <a:lnSpc>
                <a:spcPct val="107000"/>
              </a:lnSpc>
              <a:spcBef>
                <a:spcPts val="0"/>
              </a:spcBef>
              <a:spcAft>
                <a:spcPts val="0"/>
              </a:spcAft>
              <a:buFont typeface="Arial" panose="020B0604020202020204" pitchFamily="34" charset="0"/>
              <a:buChar char="•"/>
              <a:defRPr/>
            </a:pPr>
            <a:r>
              <a:rPr lang="en-US" sz="1000" kern="0">
                <a:solidFill>
                  <a:srgbClr val="000000"/>
                </a:solidFill>
                <a:latin typeface="Calibri"/>
                <a:ea typeface="Times New Roman" panose="02020603050405020304" pitchFamily="18" charset="0"/>
                <a:cs typeface="Times New Roman" panose="02020603050405020304" pitchFamily="18" charset="0"/>
              </a:rPr>
              <a:t>Purpose: To analyze the sensory input and determine if the threat is real</a:t>
            </a:r>
          </a:p>
          <a:p>
            <a:pPr marL="281865" indent="-281865" defTabSz="901968">
              <a:lnSpc>
                <a:spcPct val="107000"/>
              </a:lnSpc>
              <a:spcBef>
                <a:spcPts val="0"/>
              </a:spcBef>
              <a:spcAft>
                <a:spcPts val="0"/>
              </a:spcAft>
              <a:buFont typeface="Arial" panose="020B0604020202020204" pitchFamily="34" charset="0"/>
              <a:buChar char="•"/>
              <a:defRPr/>
            </a:pPr>
            <a:r>
              <a:rPr lang="en-US" sz="1000" kern="0">
                <a:solidFill>
                  <a:srgbClr val="000000"/>
                </a:solidFill>
                <a:latin typeface="Calibri"/>
                <a:ea typeface="Times New Roman" panose="02020603050405020304" pitchFamily="18" charset="0"/>
                <a:cs typeface="Times New Roman" panose="02020603050405020304" pitchFamily="18" charset="0"/>
              </a:rPr>
              <a:t>Example: Realizing that the shadow is just a rope after closer inspection</a:t>
            </a:r>
            <a:endParaRPr lang="en-US" sz="1000" kern="100">
              <a:solidFill>
                <a:srgbClr val="000000"/>
              </a:solidFill>
              <a:latin typeface="Calibri"/>
              <a:ea typeface="Times New Roman" panose="02020603050405020304" pitchFamily="18" charset="0"/>
              <a:cs typeface="Times New Roman" panose="02020603050405020304" pitchFamily="18" charset="0"/>
            </a:endParaRPr>
          </a:p>
          <a:p>
            <a:pPr defTabSz="901968">
              <a:defRPr/>
            </a:pPr>
            <a:r>
              <a:rPr lang="en-US" sz="1000" kern="100">
                <a:solidFill>
                  <a:srgbClr val="000000"/>
                </a:solidFill>
                <a:latin typeface="Calibri"/>
                <a:ea typeface="Calibri" panose="020F0502020204030204" pitchFamily="34" charset="0"/>
                <a:cs typeface="Times New Roman" panose="02020603050405020304" pitchFamily="18" charset="0"/>
              </a:rPr>
              <a:t>When facing a threat, the low road can dominate, causing the amygdala to overreact to minor or imagined threats before the prefrontal cortex has time to rationalize.</a:t>
            </a:r>
          </a:p>
          <a:p>
            <a:pPr defTabSz="901968">
              <a:defRPr/>
            </a:pPr>
            <a:r>
              <a:rPr lang="en-US" sz="1000" kern="100">
                <a:solidFill>
                  <a:srgbClr val="000000"/>
                </a:solidFill>
                <a:latin typeface="Calibri"/>
                <a:ea typeface="Calibri" panose="020F0502020204030204" pitchFamily="34" charset="0"/>
                <a:cs typeface="Times New Roman" panose="02020603050405020304" pitchFamily="18" charset="0"/>
              </a:rPr>
              <a:t>Given enough time, the prefrontal cortex and hippocampus can help calm the amygdala’s fear response by logically assessing whether a threat is real or imagined. </a:t>
            </a:r>
            <a:endParaRPr lang="en-US" sz="1000">
              <a:solidFill>
                <a:srgbClr val="000000"/>
              </a:solidFill>
              <a:latin typeface="Calibri"/>
            </a:endParaRPr>
          </a:p>
          <a:p>
            <a:pPr defTabSz="901968">
              <a:spcAft>
                <a:spcPts val="592"/>
              </a:spcAft>
              <a:defRPr/>
            </a:pPr>
            <a:r>
              <a:rPr lang="en-US" sz="1000">
                <a:solidFill>
                  <a:srgbClr val="000000"/>
                </a:solidFill>
                <a:latin typeface="Calibri"/>
              </a:rPr>
              <a:t>Now that we understand how our reptilian brain works, let’s look at what can trigger it.</a:t>
            </a:r>
            <a:endParaRPr lang="en-US"/>
          </a:p>
          <a:p>
            <a:pPr indent="-67">
              <a:spcBef>
                <a:spcPts val="0"/>
              </a:spcBef>
              <a:spcAft>
                <a:spcPts val="259"/>
              </a:spcAft>
            </a:pPr>
            <a:r>
              <a:rPr lang="en-US" sz="1000"/>
              <a:t>Source: MIT </a:t>
            </a:r>
            <a:r>
              <a:rPr lang="en-US" sz="1000" err="1"/>
              <a:t>AgeLab</a:t>
            </a:r>
            <a:r>
              <a:rPr lang="en-US" sz="1000"/>
              <a:t>, </a:t>
            </a:r>
            <a:r>
              <a:rPr lang="en-US" sz="1000" i="1"/>
              <a:t>The Ultimate Guide to the Brain for AP Psychology</a:t>
            </a:r>
            <a:r>
              <a:rPr lang="en-US" sz="1000"/>
              <a:t>, albert.io, 9/24/16</a:t>
            </a:r>
            <a:endParaRPr lang="en-US" sz="1000" i="1"/>
          </a:p>
        </p:txBody>
      </p:sp>
      <p:sp>
        <p:nvSpPr>
          <p:cNvPr id="4" name="Header Placeholder 3"/>
          <p:cNvSpPr>
            <a:spLocks noGrp="1"/>
          </p:cNvSpPr>
          <p:nvPr>
            <p:ph type="hdr" sz="quarter"/>
          </p:nvPr>
        </p:nvSpPr>
        <p:spPr/>
        <p:txBody>
          <a:bodyPr/>
          <a:lstStyle/>
          <a:p>
            <a:pPr>
              <a:defRPr/>
            </a:pPr>
            <a:endParaRPr lang="en-US"/>
          </a:p>
        </p:txBody>
      </p:sp>
      <p:sp>
        <p:nvSpPr>
          <p:cNvPr id="5" name="Footer Placeholder 4"/>
          <p:cNvSpPr>
            <a:spLocks noGrp="1"/>
          </p:cNvSpPr>
          <p:nvPr>
            <p:ph type="ftr" sz="quarter" idx="4"/>
          </p:nvPr>
        </p:nvSpPr>
        <p:spPr/>
        <p:txBody>
          <a:bodyPr/>
          <a:lstStyle/>
          <a:p>
            <a:pPr>
              <a:defRPr/>
            </a:pPr>
            <a:endParaRPr lang="en-US"/>
          </a:p>
        </p:txBody>
      </p:sp>
      <p:sp>
        <p:nvSpPr>
          <p:cNvPr id="6" name="Slide Number Placeholder 5"/>
          <p:cNvSpPr>
            <a:spLocks noGrp="1"/>
          </p:cNvSpPr>
          <p:nvPr>
            <p:ph type="sldNum" sz="quarter" idx="5"/>
          </p:nvPr>
        </p:nvSpPr>
        <p:spPr/>
        <p:txBody>
          <a:bodyPr/>
          <a:lstStyle/>
          <a:p>
            <a:pPr>
              <a:defRPr/>
            </a:pPr>
            <a:fld id="{F9CC64C5-72B8-48B3-9F32-B70947D2168E}" type="slidenum">
              <a:rPr lang="en-US" smtClean="0"/>
              <a:pPr>
                <a:defRPr/>
              </a:pPr>
              <a:t>8</a:t>
            </a:fld>
            <a:endParaRPr lang="en-US"/>
          </a:p>
        </p:txBody>
      </p:sp>
    </p:spTree>
    <p:extLst>
      <p:ext uri="{BB962C8B-B14F-4D97-AF65-F5344CB8AC3E}">
        <p14:creationId xmlns:p14="http://schemas.microsoft.com/office/powerpoint/2010/main" val="900309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Notes Placeholder 2"/>
          <p:cNvSpPr>
            <a:spLocks noGrp="1"/>
          </p:cNvSpPr>
          <p:nvPr>
            <p:ph type="body" idx="1"/>
          </p:nvPr>
        </p:nvSpPr>
        <p:spPr/>
        <p:txBody>
          <a:bodyPr/>
          <a:lstStyle/>
          <a:p>
            <a:pPr lvl="0"/>
            <a:r>
              <a:rPr lang="en-US"/>
              <a:t>The average American spends 7 hours and 3 minutes looking at a screen every day.</a:t>
            </a:r>
            <a:r>
              <a:rPr lang="en-US" baseline="30000"/>
              <a:t>1</a:t>
            </a:r>
            <a:r>
              <a:rPr lang="en-US"/>
              <a:t> And we consume lots of news on our phones.</a:t>
            </a:r>
          </a:p>
          <a:p>
            <a:r>
              <a:rPr lang="en-US"/>
              <a:t>A 2018 study found that those 38+ spent 30,103 minutes a year watching news to be exact.</a:t>
            </a:r>
            <a:r>
              <a:rPr lang="en-US" baseline="30000"/>
              <a:t>2</a:t>
            </a:r>
          </a:p>
          <a:p>
            <a:pPr lvl="0"/>
            <a:endParaRPr lang="en-US" baseline="30000"/>
          </a:p>
          <a:p>
            <a:pPr lvl="0"/>
            <a:r>
              <a:rPr lang="en-US" baseline="30000"/>
              <a:t>1</a:t>
            </a:r>
            <a:r>
              <a:rPr lang="en-US"/>
              <a:t> Screen Time Statistics: Average Screen Time in US vs. the rest of the world, </a:t>
            </a:r>
            <a:r>
              <a:rPr lang="en-US" err="1"/>
              <a:t>Comparitech</a:t>
            </a:r>
            <a:r>
              <a:rPr lang="en-US"/>
              <a:t>, 3/20/24</a:t>
            </a:r>
          </a:p>
          <a:p>
            <a:pPr lvl="0"/>
            <a:r>
              <a:rPr lang="en-US" baseline="30000"/>
              <a:t>2</a:t>
            </a:r>
            <a:r>
              <a:rPr lang="en-US"/>
              <a:t> Source: Millennials on Millennials: TV and Digital News Consumption, Nielsen, 2018. Most recent data available.</a:t>
            </a:r>
          </a:p>
          <a:p>
            <a:endParaRPr lang="en-US"/>
          </a:p>
        </p:txBody>
      </p:sp>
      <p:sp>
        <p:nvSpPr>
          <p:cNvPr id="2" name="Slide Number Placeholder 1"/>
          <p:cNvSpPr>
            <a:spLocks noGrp="1"/>
          </p:cNvSpPr>
          <p:nvPr>
            <p:ph type="sldNum" sz="quarter" idx="10"/>
          </p:nvPr>
        </p:nvSpPr>
        <p:spPr/>
        <p:txBody>
          <a:bodyPr/>
          <a:lstStyle/>
          <a:p>
            <a:fld id="{F9CC64C5-72B8-48B3-9F32-B70947D2168E}" type="slidenum">
              <a:rPr lang="en-US" smtClean="0"/>
              <a:pPr/>
              <a:t>9</a:t>
            </a:fld>
            <a:endParaRPr lang="en-US"/>
          </a:p>
        </p:txBody>
      </p:sp>
      <p:sp>
        <p:nvSpPr>
          <p:cNvPr id="5" name="Slide Image Placeholder 4">
            <a:extLst>
              <a:ext uri="{FF2B5EF4-FFF2-40B4-BE49-F238E27FC236}">
                <a16:creationId xmlns:a16="http://schemas.microsoft.com/office/drawing/2014/main" id="{6165462F-DEBB-8C8A-9205-5EF9E6A7DDCE}"/>
              </a:ext>
            </a:extLst>
          </p:cNvPr>
          <p:cNvSpPr>
            <a:spLocks noGrp="1" noRot="1" noChangeAspect="1"/>
          </p:cNvSpPr>
          <p:nvPr>
            <p:ph type="sldImg"/>
          </p:nvPr>
        </p:nvSpPr>
        <p:spPr/>
      </p:sp>
    </p:spTree>
    <p:extLst>
      <p:ext uri="{BB962C8B-B14F-4D97-AF65-F5344CB8AC3E}">
        <p14:creationId xmlns:p14="http://schemas.microsoft.com/office/powerpoint/2010/main" val="439121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9275539" y="6256098"/>
            <a:ext cx="2844800" cy="612648"/>
          </a:xfrm>
          <a:ln/>
        </p:spPr>
        <p:txBody>
          <a:bodyPr/>
          <a:lstStyle>
            <a:lvl1pPr>
              <a:defRPr/>
            </a:lvl1pPr>
          </a:lstStyle>
          <a:p>
            <a:pPr>
              <a:defRPr/>
            </a:pPr>
            <a:fld id="{8C305B3F-E5A9-4347-88D9-AB79E8B741D3}" type="slidenum">
              <a:rPr lang="en-US"/>
              <a:pPr>
                <a:defRPr/>
              </a:pPr>
              <a:t>‹#›</a:t>
            </a:fld>
            <a:endParaRPr lang="en-US"/>
          </a:p>
        </p:txBody>
      </p:sp>
    </p:spTree>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noChangeArrowheads="1"/>
          </p:cNvSpPr>
          <p:nvPr>
            <p:ph type="sldNum" sz="quarter" idx="4"/>
          </p:nvPr>
        </p:nvSpPr>
        <p:spPr bwMode="auto">
          <a:xfrm>
            <a:off x="9321259" y="6271338"/>
            <a:ext cx="2844800" cy="5943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000" b="0">
                <a:solidFill>
                  <a:schemeClr val="tx1"/>
                </a:solidFill>
                <a:latin typeface="Calibri" panose="020F0502020204030204" pitchFamily="34" charset="0"/>
                <a:cs typeface="Calibri" panose="020F0502020204030204" pitchFamily="34" charset="0"/>
              </a:defRPr>
            </a:lvl1pPr>
          </a:lstStyle>
          <a:p>
            <a:pPr>
              <a:defRPr/>
            </a:pPr>
            <a:fld id="{098F27AE-F8A1-453E-8C2F-3FD5FC6AA2AE}" type="slidenum">
              <a:rPr lang="en-US" smtClean="0"/>
              <a:pPr>
                <a:defRPr/>
              </a:pPr>
              <a:t>‹#›</a:t>
            </a:fld>
            <a:endParaRPr lang="en-US"/>
          </a:p>
        </p:txBody>
      </p:sp>
    </p:spTree>
    <p:extLst>
      <p:ext uri="{BB962C8B-B14F-4D97-AF65-F5344CB8AC3E}">
        <p14:creationId xmlns:p14="http://schemas.microsoft.com/office/powerpoint/2010/main" val="296299107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Slide Number Placeholder 4"/>
          <p:cNvSpPr>
            <a:spLocks noGrp="1" noChangeArrowheads="1"/>
          </p:cNvSpPr>
          <p:nvPr>
            <p:ph type="sldNum" sz="quarter" idx="4"/>
          </p:nvPr>
        </p:nvSpPr>
        <p:spPr bwMode="auto">
          <a:xfrm>
            <a:off x="9283159" y="6256098"/>
            <a:ext cx="2844800" cy="5943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000" b="0">
                <a:solidFill>
                  <a:schemeClr val="tx1"/>
                </a:solidFill>
                <a:latin typeface="Calibri" panose="020F0502020204030204" pitchFamily="34" charset="0"/>
                <a:cs typeface="Calibri" panose="020F0502020204030204" pitchFamily="34" charset="0"/>
              </a:defRPr>
            </a:lvl1pPr>
          </a:lstStyle>
          <a:p>
            <a:pPr>
              <a:defRPr/>
            </a:pPr>
            <a:fld id="{098F27AE-F8A1-453E-8C2F-3FD5FC6AA2AE}" type="slidenum">
              <a:rPr lang="en-US" smtClean="0"/>
              <a:pPr>
                <a:defRPr/>
              </a:pPr>
              <a:t>‹#›</a:t>
            </a:fld>
            <a:endParaRPr lang="en-US"/>
          </a:p>
        </p:txBody>
      </p:sp>
      <p:sp>
        <p:nvSpPr>
          <p:cNvPr id="3" name="Text Box 4"/>
          <p:cNvSpPr txBox="1">
            <a:spLocks noChangeArrowheads="1"/>
          </p:cNvSpPr>
          <p:nvPr userDrawn="1"/>
        </p:nvSpPr>
        <p:spPr bwMode="auto">
          <a:xfrm>
            <a:off x="457200" y="0"/>
            <a:ext cx="7363628" cy="594360"/>
          </a:xfrm>
          <a:prstGeom prst="rect">
            <a:avLst/>
          </a:prstGeom>
          <a:noFill/>
          <a:ln w="9525">
            <a:noFill/>
            <a:miter lim="800000"/>
            <a:headEnd/>
            <a:tailEnd/>
          </a:ln>
        </p:spPr>
        <p:txBody>
          <a:bodyPr wrap="square" tIns="0" bIns="0" anchor="ctr">
            <a:noAutofit/>
          </a:bodyPr>
          <a:lstStyle/>
          <a:p>
            <a:pPr>
              <a:lnSpc>
                <a:spcPct val="75000"/>
              </a:lnSpc>
            </a:pPr>
            <a:r>
              <a:rPr lang="en-US" sz="1600">
                <a:solidFill>
                  <a:schemeClr val="bg1"/>
                </a:solidFill>
                <a:latin typeface="Calibri" panose="020F0502020204030204" pitchFamily="34" charset="0"/>
                <a:cs typeface="Calibri" panose="020F0502020204030204" pitchFamily="34" charset="0"/>
              </a:rPr>
              <a:t>ANXIETY</a:t>
            </a:r>
          </a:p>
        </p:txBody>
      </p:sp>
    </p:spTree>
    <p:extLst>
      <p:ext uri="{BB962C8B-B14F-4D97-AF65-F5344CB8AC3E}">
        <p14:creationId xmlns:p14="http://schemas.microsoft.com/office/powerpoint/2010/main" val="2225922121"/>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noChangeArrowheads="1"/>
          </p:cNvSpPr>
          <p:nvPr>
            <p:ph type="sldNum" sz="quarter" idx="4"/>
          </p:nvPr>
        </p:nvSpPr>
        <p:spPr bwMode="auto">
          <a:xfrm>
            <a:off x="9321259" y="6253558"/>
            <a:ext cx="2844800" cy="5943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000" b="0">
                <a:solidFill>
                  <a:schemeClr val="tx1"/>
                </a:solidFill>
                <a:latin typeface="Calibri" panose="020F0502020204030204" pitchFamily="34" charset="0"/>
                <a:cs typeface="Calibri" panose="020F0502020204030204" pitchFamily="34" charset="0"/>
              </a:defRPr>
            </a:lvl1pPr>
          </a:lstStyle>
          <a:p>
            <a:pPr>
              <a:defRPr/>
            </a:pPr>
            <a:fld id="{098F27AE-F8A1-453E-8C2F-3FD5FC6AA2AE}" type="slidenum">
              <a:rPr lang="en-US" smtClean="0"/>
              <a:pPr>
                <a:defRPr/>
              </a:pPr>
              <a:t>‹#›</a:t>
            </a:fld>
            <a:endParaRPr lang="en-US"/>
          </a:p>
        </p:txBody>
      </p:sp>
    </p:spTree>
    <p:extLst>
      <p:ext uri="{BB962C8B-B14F-4D97-AF65-F5344CB8AC3E}">
        <p14:creationId xmlns:p14="http://schemas.microsoft.com/office/powerpoint/2010/main" val="157390681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Slide Number Placeholder 4"/>
          <p:cNvSpPr>
            <a:spLocks noGrp="1" noChangeArrowheads="1"/>
          </p:cNvSpPr>
          <p:nvPr>
            <p:ph type="sldNum" sz="quarter" idx="4"/>
          </p:nvPr>
        </p:nvSpPr>
        <p:spPr bwMode="auto">
          <a:xfrm>
            <a:off x="9229819" y="6253558"/>
            <a:ext cx="2844800" cy="5943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000" b="0">
                <a:solidFill>
                  <a:schemeClr val="tx1"/>
                </a:solidFill>
                <a:latin typeface="Calibri" panose="020F0502020204030204" pitchFamily="34" charset="0"/>
                <a:cs typeface="Calibri" panose="020F0502020204030204" pitchFamily="34" charset="0"/>
              </a:defRPr>
            </a:lvl1pPr>
          </a:lstStyle>
          <a:p>
            <a:pPr>
              <a:defRPr/>
            </a:pPr>
            <a:fld id="{098F27AE-F8A1-453E-8C2F-3FD5FC6AA2AE}" type="slidenum">
              <a:rPr lang="en-US" smtClean="0"/>
              <a:pPr>
                <a:defRPr/>
              </a:pPr>
              <a:t>‹#›</a:t>
            </a:fld>
            <a:endParaRPr lang="en-US"/>
          </a:p>
        </p:txBody>
      </p:sp>
      <p:sp>
        <p:nvSpPr>
          <p:cNvPr id="3" name="Text Box 2"/>
          <p:cNvSpPr txBox="1">
            <a:spLocks noChangeArrowheads="1"/>
          </p:cNvSpPr>
          <p:nvPr userDrawn="1"/>
        </p:nvSpPr>
        <p:spPr bwMode="auto">
          <a:xfrm>
            <a:off x="457200" y="154705"/>
            <a:ext cx="6783592" cy="284950"/>
          </a:xfrm>
          <a:prstGeom prst="rect">
            <a:avLst/>
          </a:prstGeom>
          <a:noFill/>
          <a:ln w="9525">
            <a:noFill/>
            <a:miter lim="800000"/>
            <a:headEnd/>
            <a:tailEnd/>
          </a:ln>
        </p:spPr>
        <p:txBody>
          <a:bodyPr wrap="square" anchor="ctr">
            <a:spAutoFit/>
          </a:bodyPr>
          <a:lstStyle/>
          <a:p>
            <a:pPr>
              <a:lnSpc>
                <a:spcPct val="75000"/>
              </a:lnSpc>
            </a:pPr>
            <a:r>
              <a:rPr lang="en-US" sz="1600">
                <a:solidFill>
                  <a:schemeClr val="bg1"/>
                </a:solidFill>
                <a:latin typeface="Calibri" panose="020F0502020204030204" pitchFamily="34" charset="0"/>
                <a:cs typeface="Calibri" panose="020F0502020204030204" pitchFamily="34" charset="0"/>
              </a:rPr>
              <a:t>STAYING ABOVE THE FRAY</a:t>
            </a:r>
          </a:p>
        </p:txBody>
      </p:sp>
    </p:spTree>
    <p:extLst>
      <p:ext uri="{BB962C8B-B14F-4D97-AF65-F5344CB8AC3E}">
        <p14:creationId xmlns:p14="http://schemas.microsoft.com/office/powerpoint/2010/main" val="108663390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noChangeArrowheads="1"/>
          </p:cNvSpPr>
          <p:nvPr>
            <p:ph type="sldNum" sz="quarter" idx="4"/>
          </p:nvPr>
        </p:nvSpPr>
        <p:spPr bwMode="auto">
          <a:xfrm>
            <a:off x="9321259" y="6334838"/>
            <a:ext cx="2844800" cy="476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000" b="0">
                <a:solidFill>
                  <a:schemeClr val="tx1"/>
                </a:solidFill>
                <a:latin typeface="Calibri" panose="020F0502020204030204" pitchFamily="34" charset="0"/>
                <a:cs typeface="Calibri" panose="020F0502020204030204" pitchFamily="34" charset="0"/>
              </a:defRPr>
            </a:lvl1pPr>
          </a:lstStyle>
          <a:p>
            <a:pPr>
              <a:defRPr/>
            </a:pPr>
            <a:fld id="{098F27AE-F8A1-453E-8C2F-3FD5FC6AA2AE}" type="slidenum">
              <a:rPr lang="en-US" smtClean="0"/>
              <a:pPr>
                <a:defRPr/>
              </a:pPr>
              <a:t>‹#›</a:t>
            </a:fld>
            <a:endParaRPr lang="en-US"/>
          </a:p>
        </p:txBody>
      </p:sp>
    </p:spTree>
    <p:extLst>
      <p:ext uri="{BB962C8B-B14F-4D97-AF65-F5344CB8AC3E}">
        <p14:creationId xmlns:p14="http://schemas.microsoft.com/office/powerpoint/2010/main" val="21252238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Slide Number Placeholder 4"/>
          <p:cNvSpPr>
            <a:spLocks noGrp="1" noChangeArrowheads="1"/>
          </p:cNvSpPr>
          <p:nvPr>
            <p:ph type="sldNum" sz="quarter" idx="4"/>
          </p:nvPr>
        </p:nvSpPr>
        <p:spPr bwMode="auto">
          <a:xfrm>
            <a:off x="9321259" y="6324678"/>
            <a:ext cx="2844800" cy="4762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000" b="0">
                <a:solidFill>
                  <a:schemeClr val="tx1"/>
                </a:solidFill>
                <a:latin typeface="Calibri" panose="020F0502020204030204" pitchFamily="34" charset="0"/>
                <a:cs typeface="Calibri" panose="020F0502020204030204" pitchFamily="34" charset="0"/>
              </a:defRPr>
            </a:lvl1pPr>
          </a:lstStyle>
          <a:p>
            <a:pPr>
              <a:defRPr/>
            </a:pPr>
            <a:fld id="{098F27AE-F8A1-453E-8C2F-3FD5FC6AA2AE}" type="slidenum">
              <a:rPr lang="en-US" smtClean="0"/>
              <a:pPr>
                <a:defRPr/>
              </a:pPr>
              <a:t>‹#›</a:t>
            </a:fld>
            <a:endParaRPr lang="en-US"/>
          </a:p>
        </p:txBody>
      </p:sp>
      <p:sp>
        <p:nvSpPr>
          <p:cNvPr id="3" name="Text Box 2"/>
          <p:cNvSpPr txBox="1">
            <a:spLocks noChangeArrowheads="1"/>
          </p:cNvSpPr>
          <p:nvPr userDrawn="1"/>
        </p:nvSpPr>
        <p:spPr bwMode="auto">
          <a:xfrm>
            <a:off x="457200" y="0"/>
            <a:ext cx="6783592" cy="594360"/>
          </a:xfrm>
          <a:prstGeom prst="rect">
            <a:avLst/>
          </a:prstGeom>
          <a:noFill/>
          <a:ln w="9525">
            <a:noFill/>
            <a:miter lim="800000"/>
            <a:headEnd/>
            <a:tailEnd/>
          </a:ln>
        </p:spPr>
        <p:txBody>
          <a:bodyPr wrap="square" anchor="ctr">
            <a:spAutoFit/>
          </a:bodyPr>
          <a:lstStyle/>
          <a:p>
            <a:pPr>
              <a:lnSpc>
                <a:spcPct val="75000"/>
              </a:lnSpc>
            </a:pPr>
            <a:r>
              <a:rPr lang="en-US" sz="1600">
                <a:solidFill>
                  <a:schemeClr val="bg1"/>
                </a:solidFill>
                <a:latin typeface="Calibri" panose="020F0502020204030204" pitchFamily="34" charset="0"/>
                <a:cs typeface="Calibri" panose="020F0502020204030204" pitchFamily="34" charset="0"/>
              </a:rPr>
              <a:t>INSTINCTUAL BEHAVIOR</a:t>
            </a:r>
          </a:p>
        </p:txBody>
      </p:sp>
    </p:spTree>
    <p:extLst>
      <p:ext uri="{BB962C8B-B14F-4D97-AF65-F5344CB8AC3E}">
        <p14:creationId xmlns:p14="http://schemas.microsoft.com/office/powerpoint/2010/main" val="146901517"/>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BCB3C-3E1D-67AC-D0F6-FA181C0A7A6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A9F53E-5843-0E6B-84BF-9C38422506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CDCA1C4-CC47-1B6E-F23A-5CD1A2C157E8}"/>
              </a:ext>
            </a:extLst>
          </p:cNvPr>
          <p:cNvSpPr>
            <a:spLocks noGrp="1"/>
          </p:cNvSpPr>
          <p:nvPr>
            <p:ph type="dt" sz="half" idx="10"/>
          </p:nvPr>
        </p:nvSpPr>
        <p:spPr/>
        <p:txBody>
          <a:bodyPr/>
          <a:lstStyle/>
          <a:p>
            <a:fld id="{E1BEDE4C-DE9B-4DA6-B759-CBD5BB85A4E5}" type="datetimeFigureOut">
              <a:rPr lang="en-US" smtClean="0"/>
              <a:t>4/8/2025</a:t>
            </a:fld>
            <a:endParaRPr lang="en-US"/>
          </a:p>
        </p:txBody>
      </p:sp>
      <p:sp>
        <p:nvSpPr>
          <p:cNvPr id="5" name="Footer Placeholder 4">
            <a:extLst>
              <a:ext uri="{FF2B5EF4-FFF2-40B4-BE49-F238E27FC236}">
                <a16:creationId xmlns:a16="http://schemas.microsoft.com/office/drawing/2014/main" id="{A290A413-588F-86A8-4DC7-9EA8A4FB0D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DDFFA5-6B85-F50A-56C8-652036E9265E}"/>
              </a:ext>
            </a:extLst>
          </p:cNvPr>
          <p:cNvSpPr>
            <a:spLocks noGrp="1"/>
          </p:cNvSpPr>
          <p:nvPr>
            <p:ph type="sldNum" sz="quarter" idx="12"/>
          </p:nvPr>
        </p:nvSpPr>
        <p:spPr/>
        <p:txBody>
          <a:bodyPr/>
          <a:lstStyle/>
          <a:p>
            <a:fld id="{A067176F-992A-4A48-A9E4-0F4A937D79AF}" type="slidenum">
              <a:rPr lang="en-US" smtClean="0"/>
              <a:t>‹#›</a:t>
            </a:fld>
            <a:endParaRPr lang="en-US"/>
          </a:p>
        </p:txBody>
      </p:sp>
    </p:spTree>
    <p:extLst>
      <p:ext uri="{BB962C8B-B14F-4D97-AF65-F5344CB8AC3E}">
        <p14:creationId xmlns:p14="http://schemas.microsoft.com/office/powerpoint/2010/main" val="3548311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9275539" y="6256098"/>
            <a:ext cx="2844800" cy="612648"/>
          </a:xfrm>
          <a:ln/>
        </p:spPr>
        <p:txBody>
          <a:bodyPr/>
          <a:lstStyle>
            <a:lvl1pPr>
              <a:defRPr/>
            </a:lvl1pPr>
          </a:lstStyle>
          <a:p>
            <a:pPr>
              <a:defRPr/>
            </a:pPr>
            <a:fld id="{8C305B3F-E5A9-4347-88D9-AB79E8B741D3}" type="slidenum">
              <a:rPr lang="en-US"/>
              <a:pPr>
                <a:defRPr/>
              </a:pPr>
              <a:t>‹#›</a:t>
            </a:fld>
            <a:endParaRPr lang="en-US"/>
          </a:p>
        </p:txBody>
      </p:sp>
    </p:spTree>
    <p:extLst>
      <p:ext uri="{BB962C8B-B14F-4D97-AF65-F5344CB8AC3E}">
        <p14:creationId xmlns:p14="http://schemas.microsoft.com/office/powerpoint/2010/main" val="2711148725"/>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9252679" y="6248478"/>
            <a:ext cx="2844800" cy="6126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000" b="0">
                <a:solidFill>
                  <a:schemeClr val="tx1"/>
                </a:solidFill>
                <a:latin typeface="Calibri" panose="020F0502020204030204" pitchFamily="34" charset="0"/>
                <a:cs typeface="Calibri" panose="020F0502020204030204" pitchFamily="34" charset="0"/>
              </a:defRPr>
            </a:lvl1pPr>
          </a:lstStyle>
          <a:p>
            <a:pPr>
              <a:defRPr/>
            </a:pPr>
            <a:fld id="{098F27AE-F8A1-453E-8C2F-3FD5FC6AA2AE}" type="slidenum">
              <a:rPr lang="en-US" smtClean="0"/>
              <a:pPr>
                <a:defRPr/>
              </a:pPr>
              <a:t>‹#›</a:t>
            </a:fld>
            <a:endParaRPr lang="en-US"/>
          </a:p>
        </p:txBody>
      </p:sp>
      <p:pic>
        <p:nvPicPr>
          <p:cNvPr id="5" name="Picture 4" descr="A blue and black logo&#10;&#10;Description automatically generated">
            <a:extLst>
              <a:ext uri="{FF2B5EF4-FFF2-40B4-BE49-F238E27FC236}">
                <a16:creationId xmlns:a16="http://schemas.microsoft.com/office/drawing/2014/main" id="{1E72E4EE-25A9-D0EB-E4D8-BDEE84D4B49F}"/>
              </a:ext>
            </a:extLst>
          </p:cNvPr>
          <p:cNvPicPr>
            <a:picLocks noChangeAspect="1"/>
          </p:cNvPicPr>
          <p:nvPr userDrawn="1"/>
        </p:nvPicPr>
        <p:blipFill>
          <a:blip r:embed="rId3"/>
          <a:stretch>
            <a:fillRect/>
          </a:stretch>
        </p:blipFill>
        <p:spPr>
          <a:xfrm>
            <a:off x="457200" y="6448319"/>
            <a:ext cx="202232" cy="195513"/>
          </a:xfrm>
          <a:prstGeom prst="rect">
            <a:avLst/>
          </a:prstGeom>
        </p:spPr>
      </p:pic>
      <p:sp>
        <p:nvSpPr>
          <p:cNvPr id="6" name="TextBox 5">
            <a:extLst>
              <a:ext uri="{FF2B5EF4-FFF2-40B4-BE49-F238E27FC236}">
                <a16:creationId xmlns:a16="http://schemas.microsoft.com/office/drawing/2014/main" id="{703C595A-01BE-FBFE-4963-C31AF84622E8}"/>
              </a:ext>
            </a:extLst>
          </p:cNvPr>
          <p:cNvSpPr txBox="1"/>
          <p:nvPr userDrawn="1"/>
        </p:nvSpPr>
        <p:spPr>
          <a:xfrm>
            <a:off x="1146627" y="6248400"/>
            <a:ext cx="9927772" cy="595085"/>
          </a:xfrm>
          <a:prstGeom prst="rect">
            <a:avLst/>
          </a:prstGeom>
          <a:noFill/>
          <a:ln>
            <a:noFill/>
          </a:ln>
        </p:spPr>
        <p:txBody>
          <a:bodyPr wrap="square"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2025 by Hartford Funds</a:t>
            </a:r>
          </a:p>
        </p:txBody>
      </p:sp>
    </p:spTree>
  </p:cSld>
  <p:clrMap bg1="lt1" tx1="dk1" bg2="lt2" tx2="dk2" accent1="accent1" accent2="accent2" accent3="accent3" accent4="accent4" accent5="accent5" accent6="accent6" hlink="hlink" folHlink="folHlink"/>
  <p:sldLayoutIdLst>
    <p:sldLayoutId id="2147483655" r:id="rId1"/>
  </p:sldLayoutIdLst>
  <p:transition>
    <p:fade/>
  </p:transition>
  <p:hf hdr="0" ftr="0" dt="0"/>
  <p:txStyles>
    <p:title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Arial" charset="0"/>
        </a:defRPr>
      </a:lvl2pPr>
      <a:lvl3pPr algn="l" rtl="0" eaLnBrk="0" fontAlgn="base" hangingPunct="0">
        <a:spcBef>
          <a:spcPct val="0"/>
        </a:spcBef>
        <a:spcAft>
          <a:spcPct val="0"/>
        </a:spcAft>
        <a:defRPr sz="2000" b="1">
          <a:solidFill>
            <a:schemeClr val="bg1"/>
          </a:solidFill>
          <a:latin typeface="Arial" charset="0"/>
        </a:defRPr>
      </a:lvl3pPr>
      <a:lvl4pPr algn="l" rtl="0" eaLnBrk="0" fontAlgn="base" hangingPunct="0">
        <a:spcBef>
          <a:spcPct val="0"/>
        </a:spcBef>
        <a:spcAft>
          <a:spcPct val="0"/>
        </a:spcAft>
        <a:defRPr sz="2000" b="1">
          <a:solidFill>
            <a:schemeClr val="bg1"/>
          </a:solidFill>
          <a:latin typeface="Arial" charset="0"/>
        </a:defRPr>
      </a:lvl4pPr>
      <a:lvl5pPr algn="l" rtl="0" eaLnBrk="0" fontAlgn="base" hangingPunct="0">
        <a:spcBef>
          <a:spcPct val="0"/>
        </a:spcBef>
        <a:spcAft>
          <a:spcPct val="0"/>
        </a:spcAft>
        <a:defRPr sz="2000" b="1">
          <a:solidFill>
            <a:schemeClr val="bg1"/>
          </a:solidFill>
          <a:latin typeface="Arial" charset="0"/>
        </a:defRPr>
      </a:lvl5pPr>
      <a:lvl6pPr marL="457200" algn="l" rtl="0" fontAlgn="base">
        <a:spcBef>
          <a:spcPct val="0"/>
        </a:spcBef>
        <a:spcAft>
          <a:spcPct val="0"/>
        </a:spcAft>
        <a:defRPr sz="2000" b="1">
          <a:solidFill>
            <a:schemeClr val="bg1"/>
          </a:solidFill>
          <a:latin typeface="Arial" charset="0"/>
        </a:defRPr>
      </a:lvl6pPr>
      <a:lvl7pPr marL="914400" algn="l" rtl="0" fontAlgn="base">
        <a:spcBef>
          <a:spcPct val="0"/>
        </a:spcBef>
        <a:spcAft>
          <a:spcPct val="0"/>
        </a:spcAft>
        <a:defRPr sz="2000" b="1">
          <a:solidFill>
            <a:schemeClr val="bg1"/>
          </a:solidFill>
          <a:latin typeface="Arial" charset="0"/>
        </a:defRPr>
      </a:lvl7pPr>
      <a:lvl8pPr marL="1371600" algn="l" rtl="0" fontAlgn="base">
        <a:spcBef>
          <a:spcPct val="0"/>
        </a:spcBef>
        <a:spcAft>
          <a:spcPct val="0"/>
        </a:spcAft>
        <a:defRPr sz="2000" b="1">
          <a:solidFill>
            <a:schemeClr val="bg1"/>
          </a:solidFill>
          <a:latin typeface="Arial" charset="0"/>
        </a:defRPr>
      </a:lvl8pPr>
      <a:lvl9pPr marL="1828800" algn="l" rtl="0" fontAlgn="base">
        <a:spcBef>
          <a:spcPct val="0"/>
        </a:spcBef>
        <a:spcAft>
          <a:spcPct val="0"/>
        </a:spcAft>
        <a:defRPr sz="2000" b="1">
          <a:solidFill>
            <a:schemeClr val="bg1"/>
          </a:solidFill>
          <a:latin typeface="Arial" charset="0"/>
        </a:defRPr>
      </a:lvl9pPr>
    </p:titleStyle>
    <p:bodyStyle>
      <a:lvl1pPr marL="342900" indent="-342900" algn="l" rtl="0" eaLnBrk="0" fontAlgn="base" hangingPunct="0">
        <a:spcBef>
          <a:spcPct val="5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50000"/>
        </a:spcBef>
        <a:spcAft>
          <a:spcPct val="0"/>
        </a:spcAft>
        <a:buChar char="–"/>
        <a:defRPr sz="2000">
          <a:solidFill>
            <a:schemeClr val="tx1"/>
          </a:solidFill>
          <a:latin typeface="+mn-lt"/>
        </a:defRPr>
      </a:lvl2pPr>
      <a:lvl3pPr marL="1143000" indent="-228600" algn="l" rtl="0" eaLnBrk="0" fontAlgn="base" hangingPunct="0">
        <a:spcBef>
          <a:spcPct val="50000"/>
        </a:spcBef>
        <a:spcAft>
          <a:spcPct val="0"/>
        </a:spcAft>
        <a:buChar char="•"/>
        <a:defRPr>
          <a:solidFill>
            <a:schemeClr val="tx1"/>
          </a:solidFill>
          <a:latin typeface="+mn-lt"/>
        </a:defRPr>
      </a:lvl3pPr>
      <a:lvl4pPr marL="1600200" indent="-228600" algn="l" rtl="0" eaLnBrk="0" fontAlgn="base" hangingPunct="0">
        <a:spcBef>
          <a:spcPct val="50000"/>
        </a:spcBef>
        <a:spcAft>
          <a:spcPct val="0"/>
        </a:spcAft>
        <a:buChar char="–"/>
        <a:defRPr sz="1600">
          <a:solidFill>
            <a:schemeClr val="tx1"/>
          </a:solidFill>
          <a:latin typeface="+mn-lt"/>
        </a:defRPr>
      </a:lvl4pPr>
      <a:lvl5pPr marL="2057400" indent="-228600" algn="l" rtl="0" eaLnBrk="0" fontAlgn="base" hangingPunct="0">
        <a:spcBef>
          <a:spcPct val="50000"/>
        </a:spcBef>
        <a:spcAft>
          <a:spcPct val="0"/>
        </a:spcAft>
        <a:buChar char="»"/>
        <a:defRPr sz="1400">
          <a:solidFill>
            <a:schemeClr val="tx1"/>
          </a:solidFill>
          <a:latin typeface="+mn-lt"/>
        </a:defRPr>
      </a:lvl5pPr>
      <a:lvl6pPr marL="2514600" indent="-228600" algn="l" rtl="0" fontAlgn="base">
        <a:spcBef>
          <a:spcPct val="50000"/>
        </a:spcBef>
        <a:spcAft>
          <a:spcPct val="0"/>
        </a:spcAft>
        <a:buChar char="»"/>
        <a:defRPr sz="1400">
          <a:solidFill>
            <a:schemeClr val="tx1"/>
          </a:solidFill>
          <a:latin typeface="+mn-lt"/>
        </a:defRPr>
      </a:lvl6pPr>
      <a:lvl7pPr marL="2971800" indent="-228600" algn="l" rtl="0" fontAlgn="base">
        <a:spcBef>
          <a:spcPct val="50000"/>
        </a:spcBef>
        <a:spcAft>
          <a:spcPct val="0"/>
        </a:spcAft>
        <a:buChar char="»"/>
        <a:defRPr sz="1400">
          <a:solidFill>
            <a:schemeClr val="tx1"/>
          </a:solidFill>
          <a:latin typeface="+mn-lt"/>
        </a:defRPr>
      </a:lvl7pPr>
      <a:lvl8pPr marL="3429000" indent="-228600" algn="l" rtl="0" fontAlgn="base">
        <a:spcBef>
          <a:spcPct val="50000"/>
        </a:spcBef>
        <a:spcAft>
          <a:spcPct val="0"/>
        </a:spcAft>
        <a:buChar char="»"/>
        <a:defRPr sz="1400">
          <a:solidFill>
            <a:schemeClr val="tx1"/>
          </a:solidFill>
          <a:latin typeface="+mn-lt"/>
        </a:defRPr>
      </a:lvl8pPr>
      <a:lvl9pPr marL="3886200" indent="-228600" algn="l" rtl="0" fontAlgn="base">
        <a:spcBef>
          <a:spcPct val="5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36"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87AC58-E590-D227-992B-B32491E61B99}"/>
              </a:ext>
            </a:extLst>
          </p:cNvPr>
          <p:cNvSpPr/>
          <p:nvPr userDrawn="1"/>
        </p:nvSpPr>
        <p:spPr>
          <a:xfrm>
            <a:off x="0" y="0"/>
            <a:ext cx="12192000" cy="548640"/>
          </a:xfrm>
          <a:prstGeom prst="rect">
            <a:avLst/>
          </a:prstGeom>
          <a:solidFill>
            <a:srgbClr val="5990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noChangeArrowheads="1"/>
          </p:cNvSpPr>
          <p:nvPr>
            <p:ph type="sldNum" sz="quarter" idx="4"/>
          </p:nvPr>
        </p:nvSpPr>
        <p:spPr bwMode="auto">
          <a:xfrm>
            <a:off x="9321259" y="6256098"/>
            <a:ext cx="2844800" cy="5943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000" b="0">
                <a:solidFill>
                  <a:schemeClr val="tx1"/>
                </a:solidFill>
                <a:latin typeface="Calibri" panose="020F0502020204030204" pitchFamily="34" charset="0"/>
                <a:cs typeface="Calibri" panose="020F0502020204030204" pitchFamily="34" charset="0"/>
              </a:defRPr>
            </a:lvl1pPr>
          </a:lstStyle>
          <a:p>
            <a:pPr>
              <a:defRPr/>
            </a:pPr>
            <a:fld id="{098F27AE-F8A1-453E-8C2F-3FD5FC6AA2AE}" type="slidenum">
              <a:rPr lang="en-US" smtClean="0"/>
              <a:pPr>
                <a:defRPr/>
              </a:pPr>
              <a:t>‹#›</a:t>
            </a:fld>
            <a:endParaRPr lang="en-US"/>
          </a:p>
        </p:txBody>
      </p:sp>
      <p:pic>
        <p:nvPicPr>
          <p:cNvPr id="4" name="Picture 3" descr="A blue and black logo&#10;&#10;Description automatically generated">
            <a:extLst>
              <a:ext uri="{FF2B5EF4-FFF2-40B4-BE49-F238E27FC236}">
                <a16:creationId xmlns:a16="http://schemas.microsoft.com/office/drawing/2014/main" id="{745C9716-3C18-7AFE-75C6-06FBD548F007}"/>
              </a:ext>
            </a:extLst>
          </p:cNvPr>
          <p:cNvPicPr>
            <a:picLocks noChangeAspect="1"/>
          </p:cNvPicPr>
          <p:nvPr userDrawn="1"/>
        </p:nvPicPr>
        <p:blipFill>
          <a:blip r:embed="rId4"/>
          <a:stretch>
            <a:fillRect/>
          </a:stretch>
        </p:blipFill>
        <p:spPr>
          <a:xfrm>
            <a:off x="457200" y="6448319"/>
            <a:ext cx="202232" cy="195513"/>
          </a:xfrm>
          <a:prstGeom prst="rect">
            <a:avLst/>
          </a:prstGeom>
        </p:spPr>
      </p:pic>
      <p:sp>
        <p:nvSpPr>
          <p:cNvPr id="2" name="TextBox 1">
            <a:extLst>
              <a:ext uri="{FF2B5EF4-FFF2-40B4-BE49-F238E27FC236}">
                <a16:creationId xmlns:a16="http://schemas.microsoft.com/office/drawing/2014/main" id="{0BBC38EB-7728-67D2-6EBA-90CB176AE6D9}"/>
              </a:ext>
            </a:extLst>
          </p:cNvPr>
          <p:cNvSpPr txBox="1"/>
          <p:nvPr userDrawn="1"/>
        </p:nvSpPr>
        <p:spPr>
          <a:xfrm>
            <a:off x="1146627" y="6248400"/>
            <a:ext cx="9927772" cy="595085"/>
          </a:xfrm>
          <a:prstGeom prst="rect">
            <a:avLst/>
          </a:prstGeom>
          <a:noFill/>
          <a:ln>
            <a:noFill/>
          </a:ln>
        </p:spPr>
        <p:txBody>
          <a:bodyPr wrap="square"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2025 by Hartford Funds</a:t>
            </a:r>
          </a:p>
        </p:txBody>
      </p:sp>
    </p:spTree>
    <p:extLst>
      <p:ext uri="{BB962C8B-B14F-4D97-AF65-F5344CB8AC3E}">
        <p14:creationId xmlns:p14="http://schemas.microsoft.com/office/powerpoint/2010/main" val="716735937"/>
      </p:ext>
    </p:extLst>
  </p:cSld>
  <p:clrMap bg1="lt1" tx1="dk1" bg2="lt2" tx2="dk2" accent1="accent1" accent2="accent2" accent3="accent3" accent4="accent4" accent5="accent5" accent6="accent6" hlink="hlink" folHlink="folHlink"/>
  <p:sldLayoutIdLst>
    <p:sldLayoutId id="2147483674" r:id="rId1"/>
    <p:sldLayoutId id="2147483684" r:id="rId2"/>
  </p:sldLayoutIdLst>
  <p:transition>
    <p:fade/>
  </p:transition>
  <p:hf hdr="0" ftr="0" dt="0"/>
  <p:txStyles>
    <p:title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Arial" charset="0"/>
        </a:defRPr>
      </a:lvl2pPr>
      <a:lvl3pPr algn="l" rtl="0" eaLnBrk="0" fontAlgn="base" hangingPunct="0">
        <a:spcBef>
          <a:spcPct val="0"/>
        </a:spcBef>
        <a:spcAft>
          <a:spcPct val="0"/>
        </a:spcAft>
        <a:defRPr sz="2000" b="1">
          <a:solidFill>
            <a:schemeClr val="bg1"/>
          </a:solidFill>
          <a:latin typeface="Arial" charset="0"/>
        </a:defRPr>
      </a:lvl3pPr>
      <a:lvl4pPr algn="l" rtl="0" eaLnBrk="0" fontAlgn="base" hangingPunct="0">
        <a:spcBef>
          <a:spcPct val="0"/>
        </a:spcBef>
        <a:spcAft>
          <a:spcPct val="0"/>
        </a:spcAft>
        <a:defRPr sz="2000" b="1">
          <a:solidFill>
            <a:schemeClr val="bg1"/>
          </a:solidFill>
          <a:latin typeface="Arial" charset="0"/>
        </a:defRPr>
      </a:lvl4pPr>
      <a:lvl5pPr algn="l" rtl="0" eaLnBrk="0" fontAlgn="base" hangingPunct="0">
        <a:spcBef>
          <a:spcPct val="0"/>
        </a:spcBef>
        <a:spcAft>
          <a:spcPct val="0"/>
        </a:spcAft>
        <a:defRPr sz="2000" b="1">
          <a:solidFill>
            <a:schemeClr val="bg1"/>
          </a:solidFill>
          <a:latin typeface="Arial" charset="0"/>
        </a:defRPr>
      </a:lvl5pPr>
      <a:lvl6pPr marL="457200" algn="l" rtl="0" fontAlgn="base">
        <a:spcBef>
          <a:spcPct val="0"/>
        </a:spcBef>
        <a:spcAft>
          <a:spcPct val="0"/>
        </a:spcAft>
        <a:defRPr sz="2000" b="1">
          <a:solidFill>
            <a:schemeClr val="bg1"/>
          </a:solidFill>
          <a:latin typeface="Arial" charset="0"/>
        </a:defRPr>
      </a:lvl6pPr>
      <a:lvl7pPr marL="914400" algn="l" rtl="0" fontAlgn="base">
        <a:spcBef>
          <a:spcPct val="0"/>
        </a:spcBef>
        <a:spcAft>
          <a:spcPct val="0"/>
        </a:spcAft>
        <a:defRPr sz="2000" b="1">
          <a:solidFill>
            <a:schemeClr val="bg1"/>
          </a:solidFill>
          <a:latin typeface="Arial" charset="0"/>
        </a:defRPr>
      </a:lvl7pPr>
      <a:lvl8pPr marL="1371600" algn="l" rtl="0" fontAlgn="base">
        <a:spcBef>
          <a:spcPct val="0"/>
        </a:spcBef>
        <a:spcAft>
          <a:spcPct val="0"/>
        </a:spcAft>
        <a:defRPr sz="2000" b="1">
          <a:solidFill>
            <a:schemeClr val="bg1"/>
          </a:solidFill>
          <a:latin typeface="Arial" charset="0"/>
        </a:defRPr>
      </a:lvl8pPr>
      <a:lvl9pPr marL="1828800" algn="l" rtl="0" fontAlgn="base">
        <a:spcBef>
          <a:spcPct val="0"/>
        </a:spcBef>
        <a:spcAft>
          <a:spcPct val="0"/>
        </a:spcAft>
        <a:defRPr sz="2000" b="1">
          <a:solidFill>
            <a:schemeClr val="bg1"/>
          </a:solidFill>
          <a:latin typeface="Arial" charset="0"/>
        </a:defRPr>
      </a:lvl9pPr>
    </p:titleStyle>
    <p:bodyStyle>
      <a:lvl1pPr marL="342900" indent="-342900" algn="l" rtl="0" eaLnBrk="0" fontAlgn="base" hangingPunct="0">
        <a:spcBef>
          <a:spcPct val="5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50000"/>
        </a:spcBef>
        <a:spcAft>
          <a:spcPct val="0"/>
        </a:spcAft>
        <a:buChar char="–"/>
        <a:defRPr sz="2000">
          <a:solidFill>
            <a:schemeClr val="tx1"/>
          </a:solidFill>
          <a:latin typeface="+mn-lt"/>
        </a:defRPr>
      </a:lvl2pPr>
      <a:lvl3pPr marL="1143000" indent="-228600" algn="l" rtl="0" eaLnBrk="0" fontAlgn="base" hangingPunct="0">
        <a:spcBef>
          <a:spcPct val="50000"/>
        </a:spcBef>
        <a:spcAft>
          <a:spcPct val="0"/>
        </a:spcAft>
        <a:buChar char="•"/>
        <a:defRPr>
          <a:solidFill>
            <a:schemeClr val="tx1"/>
          </a:solidFill>
          <a:latin typeface="+mn-lt"/>
        </a:defRPr>
      </a:lvl3pPr>
      <a:lvl4pPr marL="1600200" indent="-228600" algn="l" rtl="0" eaLnBrk="0" fontAlgn="base" hangingPunct="0">
        <a:spcBef>
          <a:spcPct val="50000"/>
        </a:spcBef>
        <a:spcAft>
          <a:spcPct val="0"/>
        </a:spcAft>
        <a:buChar char="–"/>
        <a:defRPr sz="1600">
          <a:solidFill>
            <a:schemeClr val="tx1"/>
          </a:solidFill>
          <a:latin typeface="+mn-lt"/>
        </a:defRPr>
      </a:lvl4pPr>
      <a:lvl5pPr marL="2057400" indent="-228600" algn="l" rtl="0" eaLnBrk="0" fontAlgn="base" hangingPunct="0">
        <a:spcBef>
          <a:spcPct val="50000"/>
        </a:spcBef>
        <a:spcAft>
          <a:spcPct val="0"/>
        </a:spcAft>
        <a:buChar char="»"/>
        <a:defRPr sz="1400">
          <a:solidFill>
            <a:schemeClr val="tx1"/>
          </a:solidFill>
          <a:latin typeface="+mn-lt"/>
        </a:defRPr>
      </a:lvl5pPr>
      <a:lvl6pPr marL="2514600" indent="-228600" algn="l" rtl="0" fontAlgn="base">
        <a:spcBef>
          <a:spcPct val="50000"/>
        </a:spcBef>
        <a:spcAft>
          <a:spcPct val="0"/>
        </a:spcAft>
        <a:buChar char="»"/>
        <a:defRPr sz="1400">
          <a:solidFill>
            <a:schemeClr val="tx1"/>
          </a:solidFill>
          <a:latin typeface="+mn-lt"/>
        </a:defRPr>
      </a:lvl6pPr>
      <a:lvl7pPr marL="2971800" indent="-228600" algn="l" rtl="0" fontAlgn="base">
        <a:spcBef>
          <a:spcPct val="50000"/>
        </a:spcBef>
        <a:spcAft>
          <a:spcPct val="0"/>
        </a:spcAft>
        <a:buChar char="»"/>
        <a:defRPr sz="1400">
          <a:solidFill>
            <a:schemeClr val="tx1"/>
          </a:solidFill>
          <a:latin typeface="+mn-lt"/>
        </a:defRPr>
      </a:lvl7pPr>
      <a:lvl8pPr marL="3429000" indent="-228600" algn="l" rtl="0" fontAlgn="base">
        <a:spcBef>
          <a:spcPct val="50000"/>
        </a:spcBef>
        <a:spcAft>
          <a:spcPct val="0"/>
        </a:spcAft>
        <a:buChar char="»"/>
        <a:defRPr sz="1400">
          <a:solidFill>
            <a:schemeClr val="tx1"/>
          </a:solidFill>
          <a:latin typeface="+mn-lt"/>
        </a:defRPr>
      </a:lvl8pPr>
      <a:lvl9pPr marL="3886200" indent="-228600" algn="l" rtl="0" fontAlgn="base">
        <a:spcBef>
          <a:spcPct val="5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36" userDrawn="1">
          <p15:clr>
            <a:srgbClr val="F26B43"/>
          </p15:clr>
        </p15:guide>
        <p15:guide id="2" pos="38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descr="A blue and black logo&#10;&#10;Description automatically generated">
            <a:extLst>
              <a:ext uri="{FF2B5EF4-FFF2-40B4-BE49-F238E27FC236}">
                <a16:creationId xmlns:a16="http://schemas.microsoft.com/office/drawing/2014/main" id="{341D8798-B580-31DD-D5A7-AF873290C8FC}"/>
              </a:ext>
            </a:extLst>
          </p:cNvPr>
          <p:cNvPicPr>
            <a:picLocks noChangeAspect="1"/>
          </p:cNvPicPr>
          <p:nvPr userDrawn="1"/>
        </p:nvPicPr>
        <p:blipFill>
          <a:blip r:embed="rId4"/>
          <a:stretch>
            <a:fillRect/>
          </a:stretch>
        </p:blipFill>
        <p:spPr>
          <a:xfrm>
            <a:off x="457200" y="6448319"/>
            <a:ext cx="202232" cy="195513"/>
          </a:xfrm>
          <a:prstGeom prst="rect">
            <a:avLst/>
          </a:prstGeom>
        </p:spPr>
      </p:pic>
      <p:sp>
        <p:nvSpPr>
          <p:cNvPr id="7" name="Slide Number Placeholder 6"/>
          <p:cNvSpPr>
            <a:spLocks noGrp="1" noChangeArrowheads="1"/>
          </p:cNvSpPr>
          <p:nvPr>
            <p:ph type="sldNum" sz="quarter" idx="4"/>
          </p:nvPr>
        </p:nvSpPr>
        <p:spPr bwMode="auto">
          <a:xfrm>
            <a:off x="9283159" y="6261178"/>
            <a:ext cx="2844800" cy="5943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000" b="0">
                <a:solidFill>
                  <a:schemeClr val="tx1"/>
                </a:solidFill>
                <a:latin typeface="Calibri" panose="020F0502020204030204" pitchFamily="34" charset="0"/>
                <a:cs typeface="Calibri" panose="020F0502020204030204" pitchFamily="34" charset="0"/>
              </a:defRPr>
            </a:lvl1pPr>
          </a:lstStyle>
          <a:p>
            <a:pPr>
              <a:defRPr/>
            </a:pPr>
            <a:fld id="{098F27AE-F8A1-453E-8C2F-3FD5FC6AA2AE}" type="slidenum">
              <a:rPr lang="en-US" smtClean="0"/>
              <a:pPr>
                <a:defRPr/>
              </a:pPr>
              <a:t>‹#›</a:t>
            </a:fld>
            <a:endParaRPr lang="en-US"/>
          </a:p>
        </p:txBody>
      </p:sp>
      <p:sp>
        <p:nvSpPr>
          <p:cNvPr id="2" name="Rectangle 1">
            <a:extLst>
              <a:ext uri="{FF2B5EF4-FFF2-40B4-BE49-F238E27FC236}">
                <a16:creationId xmlns:a16="http://schemas.microsoft.com/office/drawing/2014/main" id="{A2819AF3-924C-F1CB-2805-264CE5707361}"/>
              </a:ext>
            </a:extLst>
          </p:cNvPr>
          <p:cNvSpPr/>
          <p:nvPr userDrawn="1"/>
        </p:nvSpPr>
        <p:spPr>
          <a:xfrm>
            <a:off x="0" y="0"/>
            <a:ext cx="12192000" cy="548640"/>
          </a:xfrm>
          <a:prstGeom prst="rect">
            <a:avLst/>
          </a:prstGeom>
          <a:solidFill>
            <a:srgbClr val="005D5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21372AA-3527-0472-E248-3022B1B66947}"/>
              </a:ext>
            </a:extLst>
          </p:cNvPr>
          <p:cNvSpPr txBox="1"/>
          <p:nvPr userDrawn="1"/>
        </p:nvSpPr>
        <p:spPr>
          <a:xfrm>
            <a:off x="1146627" y="6248400"/>
            <a:ext cx="9927772" cy="595085"/>
          </a:xfrm>
          <a:prstGeom prst="rect">
            <a:avLst/>
          </a:prstGeom>
          <a:noFill/>
          <a:ln>
            <a:noFill/>
          </a:ln>
        </p:spPr>
        <p:txBody>
          <a:bodyPr wrap="square"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2025 by Hartford Funds</a:t>
            </a:r>
          </a:p>
        </p:txBody>
      </p:sp>
    </p:spTree>
    <p:extLst>
      <p:ext uri="{BB962C8B-B14F-4D97-AF65-F5344CB8AC3E}">
        <p14:creationId xmlns:p14="http://schemas.microsoft.com/office/powerpoint/2010/main" val="1024951308"/>
      </p:ext>
    </p:extLst>
  </p:cSld>
  <p:clrMap bg1="lt1" tx1="dk1" bg2="lt2" tx2="dk2" accent1="accent1" accent2="accent2" accent3="accent3" accent4="accent4" accent5="accent5" accent6="accent6" hlink="hlink" folHlink="folHlink"/>
  <p:sldLayoutIdLst>
    <p:sldLayoutId id="2147483677" r:id="rId1"/>
    <p:sldLayoutId id="2147483686" r:id="rId2"/>
  </p:sldLayoutIdLst>
  <p:transition>
    <p:fade/>
  </p:transition>
  <p:hf hdr="0" ftr="0" dt="0"/>
  <p:txStyles>
    <p:title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Arial" charset="0"/>
        </a:defRPr>
      </a:lvl2pPr>
      <a:lvl3pPr algn="l" rtl="0" eaLnBrk="0" fontAlgn="base" hangingPunct="0">
        <a:spcBef>
          <a:spcPct val="0"/>
        </a:spcBef>
        <a:spcAft>
          <a:spcPct val="0"/>
        </a:spcAft>
        <a:defRPr sz="2000" b="1">
          <a:solidFill>
            <a:schemeClr val="bg1"/>
          </a:solidFill>
          <a:latin typeface="Arial" charset="0"/>
        </a:defRPr>
      </a:lvl3pPr>
      <a:lvl4pPr algn="l" rtl="0" eaLnBrk="0" fontAlgn="base" hangingPunct="0">
        <a:spcBef>
          <a:spcPct val="0"/>
        </a:spcBef>
        <a:spcAft>
          <a:spcPct val="0"/>
        </a:spcAft>
        <a:defRPr sz="2000" b="1">
          <a:solidFill>
            <a:schemeClr val="bg1"/>
          </a:solidFill>
          <a:latin typeface="Arial" charset="0"/>
        </a:defRPr>
      </a:lvl4pPr>
      <a:lvl5pPr algn="l" rtl="0" eaLnBrk="0" fontAlgn="base" hangingPunct="0">
        <a:spcBef>
          <a:spcPct val="0"/>
        </a:spcBef>
        <a:spcAft>
          <a:spcPct val="0"/>
        </a:spcAft>
        <a:defRPr sz="2000" b="1">
          <a:solidFill>
            <a:schemeClr val="bg1"/>
          </a:solidFill>
          <a:latin typeface="Arial" charset="0"/>
        </a:defRPr>
      </a:lvl5pPr>
      <a:lvl6pPr marL="457200" algn="l" rtl="0" fontAlgn="base">
        <a:spcBef>
          <a:spcPct val="0"/>
        </a:spcBef>
        <a:spcAft>
          <a:spcPct val="0"/>
        </a:spcAft>
        <a:defRPr sz="2000" b="1">
          <a:solidFill>
            <a:schemeClr val="bg1"/>
          </a:solidFill>
          <a:latin typeface="Arial" charset="0"/>
        </a:defRPr>
      </a:lvl6pPr>
      <a:lvl7pPr marL="914400" algn="l" rtl="0" fontAlgn="base">
        <a:spcBef>
          <a:spcPct val="0"/>
        </a:spcBef>
        <a:spcAft>
          <a:spcPct val="0"/>
        </a:spcAft>
        <a:defRPr sz="2000" b="1">
          <a:solidFill>
            <a:schemeClr val="bg1"/>
          </a:solidFill>
          <a:latin typeface="Arial" charset="0"/>
        </a:defRPr>
      </a:lvl7pPr>
      <a:lvl8pPr marL="1371600" algn="l" rtl="0" fontAlgn="base">
        <a:spcBef>
          <a:spcPct val="0"/>
        </a:spcBef>
        <a:spcAft>
          <a:spcPct val="0"/>
        </a:spcAft>
        <a:defRPr sz="2000" b="1">
          <a:solidFill>
            <a:schemeClr val="bg1"/>
          </a:solidFill>
          <a:latin typeface="Arial" charset="0"/>
        </a:defRPr>
      </a:lvl8pPr>
      <a:lvl9pPr marL="1828800" algn="l" rtl="0" fontAlgn="base">
        <a:spcBef>
          <a:spcPct val="0"/>
        </a:spcBef>
        <a:spcAft>
          <a:spcPct val="0"/>
        </a:spcAft>
        <a:defRPr sz="2000" b="1">
          <a:solidFill>
            <a:schemeClr val="bg1"/>
          </a:solidFill>
          <a:latin typeface="Arial" charset="0"/>
        </a:defRPr>
      </a:lvl9pPr>
    </p:titleStyle>
    <p:bodyStyle>
      <a:lvl1pPr marL="342900" indent="-342900" algn="l" rtl="0" eaLnBrk="0" fontAlgn="base" hangingPunct="0">
        <a:spcBef>
          <a:spcPct val="5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50000"/>
        </a:spcBef>
        <a:spcAft>
          <a:spcPct val="0"/>
        </a:spcAft>
        <a:buChar char="–"/>
        <a:defRPr sz="2000">
          <a:solidFill>
            <a:schemeClr val="tx1"/>
          </a:solidFill>
          <a:latin typeface="+mn-lt"/>
        </a:defRPr>
      </a:lvl2pPr>
      <a:lvl3pPr marL="1143000" indent="-228600" algn="l" rtl="0" eaLnBrk="0" fontAlgn="base" hangingPunct="0">
        <a:spcBef>
          <a:spcPct val="50000"/>
        </a:spcBef>
        <a:spcAft>
          <a:spcPct val="0"/>
        </a:spcAft>
        <a:buChar char="•"/>
        <a:defRPr>
          <a:solidFill>
            <a:schemeClr val="tx1"/>
          </a:solidFill>
          <a:latin typeface="+mn-lt"/>
        </a:defRPr>
      </a:lvl3pPr>
      <a:lvl4pPr marL="1600200" indent="-228600" algn="l" rtl="0" eaLnBrk="0" fontAlgn="base" hangingPunct="0">
        <a:spcBef>
          <a:spcPct val="50000"/>
        </a:spcBef>
        <a:spcAft>
          <a:spcPct val="0"/>
        </a:spcAft>
        <a:buChar char="–"/>
        <a:defRPr sz="1600">
          <a:solidFill>
            <a:schemeClr val="tx1"/>
          </a:solidFill>
          <a:latin typeface="+mn-lt"/>
        </a:defRPr>
      </a:lvl4pPr>
      <a:lvl5pPr marL="2057400" indent="-228600" algn="l" rtl="0" eaLnBrk="0" fontAlgn="base" hangingPunct="0">
        <a:spcBef>
          <a:spcPct val="50000"/>
        </a:spcBef>
        <a:spcAft>
          <a:spcPct val="0"/>
        </a:spcAft>
        <a:buChar char="»"/>
        <a:defRPr sz="1400">
          <a:solidFill>
            <a:schemeClr val="tx1"/>
          </a:solidFill>
          <a:latin typeface="+mn-lt"/>
        </a:defRPr>
      </a:lvl5pPr>
      <a:lvl6pPr marL="2514600" indent="-228600" algn="l" rtl="0" fontAlgn="base">
        <a:spcBef>
          <a:spcPct val="50000"/>
        </a:spcBef>
        <a:spcAft>
          <a:spcPct val="0"/>
        </a:spcAft>
        <a:buChar char="»"/>
        <a:defRPr sz="1400">
          <a:solidFill>
            <a:schemeClr val="tx1"/>
          </a:solidFill>
          <a:latin typeface="+mn-lt"/>
        </a:defRPr>
      </a:lvl6pPr>
      <a:lvl7pPr marL="2971800" indent="-228600" algn="l" rtl="0" fontAlgn="base">
        <a:spcBef>
          <a:spcPct val="50000"/>
        </a:spcBef>
        <a:spcAft>
          <a:spcPct val="0"/>
        </a:spcAft>
        <a:buChar char="»"/>
        <a:defRPr sz="1400">
          <a:solidFill>
            <a:schemeClr val="tx1"/>
          </a:solidFill>
          <a:latin typeface="+mn-lt"/>
        </a:defRPr>
      </a:lvl7pPr>
      <a:lvl8pPr marL="3429000" indent="-228600" algn="l" rtl="0" fontAlgn="base">
        <a:spcBef>
          <a:spcPct val="50000"/>
        </a:spcBef>
        <a:spcAft>
          <a:spcPct val="0"/>
        </a:spcAft>
        <a:buChar char="»"/>
        <a:defRPr sz="1400">
          <a:solidFill>
            <a:schemeClr val="tx1"/>
          </a:solidFill>
          <a:latin typeface="+mn-lt"/>
        </a:defRPr>
      </a:lvl8pPr>
      <a:lvl9pPr marL="3886200" indent="-228600" algn="l" rtl="0" fontAlgn="base">
        <a:spcBef>
          <a:spcPct val="5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36" userDrawn="1">
          <p15:clr>
            <a:srgbClr val="F26B43"/>
          </p15:clr>
        </p15:guide>
        <p15:guide id="2" pos="384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 name="Picture 3" descr="A blue and black logo&#10;&#10;Description automatically generated">
            <a:extLst>
              <a:ext uri="{FF2B5EF4-FFF2-40B4-BE49-F238E27FC236}">
                <a16:creationId xmlns:a16="http://schemas.microsoft.com/office/drawing/2014/main" id="{877AC13F-8FE7-CDB5-173E-3AC7DA1C383B}"/>
              </a:ext>
            </a:extLst>
          </p:cNvPr>
          <p:cNvPicPr>
            <a:picLocks noChangeAspect="1"/>
          </p:cNvPicPr>
          <p:nvPr userDrawn="1"/>
        </p:nvPicPr>
        <p:blipFill>
          <a:blip r:embed="rId4"/>
          <a:stretch>
            <a:fillRect/>
          </a:stretch>
        </p:blipFill>
        <p:spPr>
          <a:xfrm>
            <a:off x="457200" y="6448319"/>
            <a:ext cx="202232" cy="195513"/>
          </a:xfrm>
          <a:prstGeom prst="rect">
            <a:avLst/>
          </a:prstGeom>
        </p:spPr>
      </p:pic>
      <p:sp>
        <p:nvSpPr>
          <p:cNvPr id="2" name="Rectangle 1">
            <a:extLst>
              <a:ext uri="{FF2B5EF4-FFF2-40B4-BE49-F238E27FC236}">
                <a16:creationId xmlns:a16="http://schemas.microsoft.com/office/drawing/2014/main" id="{2E198579-52DA-34A8-DCA6-7D46721F7075}"/>
              </a:ext>
            </a:extLst>
          </p:cNvPr>
          <p:cNvSpPr/>
          <p:nvPr userDrawn="1"/>
        </p:nvSpPr>
        <p:spPr>
          <a:xfrm>
            <a:off x="0" y="0"/>
            <a:ext cx="12192000" cy="548640"/>
          </a:xfrm>
          <a:prstGeom prst="rect">
            <a:avLst/>
          </a:prstGeom>
          <a:solidFill>
            <a:srgbClr val="0E213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noChangeArrowheads="1"/>
          </p:cNvSpPr>
          <p:nvPr>
            <p:ph type="sldNum" sz="quarter" idx="4"/>
          </p:nvPr>
        </p:nvSpPr>
        <p:spPr bwMode="auto">
          <a:xfrm>
            <a:off x="9260299" y="6263718"/>
            <a:ext cx="2843784" cy="5943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000" b="0">
                <a:solidFill>
                  <a:schemeClr val="tx1"/>
                </a:solidFill>
                <a:latin typeface="Calibri" panose="020F0502020204030204" pitchFamily="34" charset="0"/>
                <a:cs typeface="Calibri" panose="020F0502020204030204" pitchFamily="34" charset="0"/>
              </a:defRPr>
            </a:lvl1pPr>
          </a:lstStyle>
          <a:p>
            <a:pPr>
              <a:defRPr/>
            </a:pPr>
            <a:fld id="{098F27AE-F8A1-453E-8C2F-3FD5FC6AA2AE}" type="slidenum">
              <a:rPr lang="en-US" smtClean="0"/>
              <a:pPr>
                <a:defRPr/>
              </a:pPr>
              <a:t>‹#›</a:t>
            </a:fld>
            <a:endParaRPr lang="en-US"/>
          </a:p>
        </p:txBody>
      </p:sp>
      <p:sp>
        <p:nvSpPr>
          <p:cNvPr id="3" name="TextBox 2">
            <a:extLst>
              <a:ext uri="{FF2B5EF4-FFF2-40B4-BE49-F238E27FC236}">
                <a16:creationId xmlns:a16="http://schemas.microsoft.com/office/drawing/2014/main" id="{45D7D4F0-DBC3-CDF4-F263-A82F3152B8CF}"/>
              </a:ext>
            </a:extLst>
          </p:cNvPr>
          <p:cNvSpPr txBox="1"/>
          <p:nvPr userDrawn="1"/>
        </p:nvSpPr>
        <p:spPr>
          <a:xfrm>
            <a:off x="1146627" y="6248400"/>
            <a:ext cx="9927772" cy="595085"/>
          </a:xfrm>
          <a:prstGeom prst="rect">
            <a:avLst/>
          </a:prstGeom>
          <a:noFill/>
          <a:ln>
            <a:noFill/>
          </a:ln>
        </p:spPr>
        <p:txBody>
          <a:bodyPr wrap="square"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2025 by Hartford Funds</a:t>
            </a:r>
          </a:p>
        </p:txBody>
      </p:sp>
    </p:spTree>
    <p:extLst>
      <p:ext uri="{BB962C8B-B14F-4D97-AF65-F5344CB8AC3E}">
        <p14:creationId xmlns:p14="http://schemas.microsoft.com/office/powerpoint/2010/main" val="33255569"/>
      </p:ext>
    </p:extLst>
  </p:cSld>
  <p:clrMap bg1="lt1" tx1="dk1" bg2="lt2" tx2="dk2" accent1="accent1" accent2="accent2" accent3="accent3" accent4="accent4" accent5="accent5" accent6="accent6" hlink="hlink" folHlink="folHlink"/>
  <p:sldLayoutIdLst>
    <p:sldLayoutId id="2147483680" r:id="rId1"/>
    <p:sldLayoutId id="2147483688" r:id="rId2"/>
  </p:sldLayoutIdLst>
  <p:transition>
    <p:fade/>
  </p:transition>
  <p:hf hdr="0" ftr="0" dt="0"/>
  <p:txStyles>
    <p:title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Arial" charset="0"/>
        </a:defRPr>
      </a:lvl2pPr>
      <a:lvl3pPr algn="l" rtl="0" eaLnBrk="0" fontAlgn="base" hangingPunct="0">
        <a:spcBef>
          <a:spcPct val="0"/>
        </a:spcBef>
        <a:spcAft>
          <a:spcPct val="0"/>
        </a:spcAft>
        <a:defRPr sz="2000" b="1">
          <a:solidFill>
            <a:schemeClr val="bg1"/>
          </a:solidFill>
          <a:latin typeface="Arial" charset="0"/>
        </a:defRPr>
      </a:lvl3pPr>
      <a:lvl4pPr algn="l" rtl="0" eaLnBrk="0" fontAlgn="base" hangingPunct="0">
        <a:spcBef>
          <a:spcPct val="0"/>
        </a:spcBef>
        <a:spcAft>
          <a:spcPct val="0"/>
        </a:spcAft>
        <a:defRPr sz="2000" b="1">
          <a:solidFill>
            <a:schemeClr val="bg1"/>
          </a:solidFill>
          <a:latin typeface="Arial" charset="0"/>
        </a:defRPr>
      </a:lvl4pPr>
      <a:lvl5pPr algn="l" rtl="0" eaLnBrk="0" fontAlgn="base" hangingPunct="0">
        <a:spcBef>
          <a:spcPct val="0"/>
        </a:spcBef>
        <a:spcAft>
          <a:spcPct val="0"/>
        </a:spcAft>
        <a:defRPr sz="2000" b="1">
          <a:solidFill>
            <a:schemeClr val="bg1"/>
          </a:solidFill>
          <a:latin typeface="Arial" charset="0"/>
        </a:defRPr>
      </a:lvl5pPr>
      <a:lvl6pPr marL="457200" algn="l" rtl="0" fontAlgn="base">
        <a:spcBef>
          <a:spcPct val="0"/>
        </a:spcBef>
        <a:spcAft>
          <a:spcPct val="0"/>
        </a:spcAft>
        <a:defRPr sz="2000" b="1">
          <a:solidFill>
            <a:schemeClr val="bg1"/>
          </a:solidFill>
          <a:latin typeface="Arial" charset="0"/>
        </a:defRPr>
      </a:lvl6pPr>
      <a:lvl7pPr marL="914400" algn="l" rtl="0" fontAlgn="base">
        <a:spcBef>
          <a:spcPct val="0"/>
        </a:spcBef>
        <a:spcAft>
          <a:spcPct val="0"/>
        </a:spcAft>
        <a:defRPr sz="2000" b="1">
          <a:solidFill>
            <a:schemeClr val="bg1"/>
          </a:solidFill>
          <a:latin typeface="Arial" charset="0"/>
        </a:defRPr>
      </a:lvl7pPr>
      <a:lvl8pPr marL="1371600" algn="l" rtl="0" fontAlgn="base">
        <a:spcBef>
          <a:spcPct val="0"/>
        </a:spcBef>
        <a:spcAft>
          <a:spcPct val="0"/>
        </a:spcAft>
        <a:defRPr sz="2000" b="1">
          <a:solidFill>
            <a:schemeClr val="bg1"/>
          </a:solidFill>
          <a:latin typeface="Arial" charset="0"/>
        </a:defRPr>
      </a:lvl8pPr>
      <a:lvl9pPr marL="1828800" algn="l" rtl="0" fontAlgn="base">
        <a:spcBef>
          <a:spcPct val="0"/>
        </a:spcBef>
        <a:spcAft>
          <a:spcPct val="0"/>
        </a:spcAft>
        <a:defRPr sz="2000" b="1">
          <a:solidFill>
            <a:schemeClr val="bg1"/>
          </a:solidFill>
          <a:latin typeface="Arial" charset="0"/>
        </a:defRPr>
      </a:lvl9pPr>
    </p:titleStyle>
    <p:bodyStyle>
      <a:lvl1pPr marL="342900" indent="-342900" algn="l" rtl="0" eaLnBrk="0" fontAlgn="base" hangingPunct="0">
        <a:spcBef>
          <a:spcPct val="5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50000"/>
        </a:spcBef>
        <a:spcAft>
          <a:spcPct val="0"/>
        </a:spcAft>
        <a:buChar char="–"/>
        <a:defRPr sz="2000">
          <a:solidFill>
            <a:schemeClr val="tx1"/>
          </a:solidFill>
          <a:latin typeface="+mn-lt"/>
        </a:defRPr>
      </a:lvl2pPr>
      <a:lvl3pPr marL="1143000" indent="-228600" algn="l" rtl="0" eaLnBrk="0" fontAlgn="base" hangingPunct="0">
        <a:spcBef>
          <a:spcPct val="50000"/>
        </a:spcBef>
        <a:spcAft>
          <a:spcPct val="0"/>
        </a:spcAft>
        <a:buChar char="•"/>
        <a:defRPr>
          <a:solidFill>
            <a:schemeClr val="tx1"/>
          </a:solidFill>
          <a:latin typeface="+mn-lt"/>
        </a:defRPr>
      </a:lvl3pPr>
      <a:lvl4pPr marL="1600200" indent="-228600" algn="l" rtl="0" eaLnBrk="0" fontAlgn="base" hangingPunct="0">
        <a:spcBef>
          <a:spcPct val="50000"/>
        </a:spcBef>
        <a:spcAft>
          <a:spcPct val="0"/>
        </a:spcAft>
        <a:buChar char="–"/>
        <a:defRPr sz="1600">
          <a:solidFill>
            <a:schemeClr val="tx1"/>
          </a:solidFill>
          <a:latin typeface="+mn-lt"/>
        </a:defRPr>
      </a:lvl4pPr>
      <a:lvl5pPr marL="2057400" indent="-228600" algn="l" rtl="0" eaLnBrk="0" fontAlgn="base" hangingPunct="0">
        <a:spcBef>
          <a:spcPct val="50000"/>
        </a:spcBef>
        <a:spcAft>
          <a:spcPct val="0"/>
        </a:spcAft>
        <a:buChar char="»"/>
        <a:defRPr sz="1400">
          <a:solidFill>
            <a:schemeClr val="tx1"/>
          </a:solidFill>
          <a:latin typeface="+mn-lt"/>
        </a:defRPr>
      </a:lvl5pPr>
      <a:lvl6pPr marL="2514600" indent="-228600" algn="l" rtl="0" fontAlgn="base">
        <a:spcBef>
          <a:spcPct val="50000"/>
        </a:spcBef>
        <a:spcAft>
          <a:spcPct val="0"/>
        </a:spcAft>
        <a:buChar char="»"/>
        <a:defRPr sz="1400">
          <a:solidFill>
            <a:schemeClr val="tx1"/>
          </a:solidFill>
          <a:latin typeface="+mn-lt"/>
        </a:defRPr>
      </a:lvl6pPr>
      <a:lvl7pPr marL="2971800" indent="-228600" algn="l" rtl="0" fontAlgn="base">
        <a:spcBef>
          <a:spcPct val="50000"/>
        </a:spcBef>
        <a:spcAft>
          <a:spcPct val="0"/>
        </a:spcAft>
        <a:buChar char="»"/>
        <a:defRPr sz="1400">
          <a:solidFill>
            <a:schemeClr val="tx1"/>
          </a:solidFill>
          <a:latin typeface="+mn-lt"/>
        </a:defRPr>
      </a:lvl7pPr>
      <a:lvl8pPr marL="3429000" indent="-228600" algn="l" rtl="0" fontAlgn="base">
        <a:spcBef>
          <a:spcPct val="50000"/>
        </a:spcBef>
        <a:spcAft>
          <a:spcPct val="0"/>
        </a:spcAft>
        <a:buChar char="»"/>
        <a:defRPr sz="1400">
          <a:solidFill>
            <a:schemeClr val="tx1"/>
          </a:solidFill>
          <a:latin typeface="+mn-lt"/>
        </a:defRPr>
      </a:lvl8pPr>
      <a:lvl9pPr marL="3886200" indent="-228600" algn="l" rtl="0" fontAlgn="base">
        <a:spcBef>
          <a:spcPct val="5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36" userDrawn="1">
          <p15:clr>
            <a:srgbClr val="F26B43"/>
          </p15:clr>
        </p15:guide>
        <p15:guide id="2" pos="3840"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260A43-3074-E945-29D0-3E7202E0A4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684160-B069-9941-8894-DF16A497D9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5B3450-D982-C9D4-1E7A-0BFB0FD538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BEDE4C-DE9B-4DA6-B759-CBD5BB85A4E5}" type="datetimeFigureOut">
              <a:rPr lang="en-US" smtClean="0"/>
              <a:t>4/8/2025</a:t>
            </a:fld>
            <a:endParaRPr lang="en-US"/>
          </a:p>
        </p:txBody>
      </p:sp>
      <p:sp>
        <p:nvSpPr>
          <p:cNvPr id="5" name="Footer Placeholder 4">
            <a:extLst>
              <a:ext uri="{FF2B5EF4-FFF2-40B4-BE49-F238E27FC236}">
                <a16:creationId xmlns:a16="http://schemas.microsoft.com/office/drawing/2014/main" id="{2D6F1690-1D0B-DD4C-D252-1F9FA7226E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1290DD1-E68C-2B3E-3076-49C342C93C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67176F-992A-4A48-A9E4-0F4A937D79AF}" type="slidenum">
              <a:rPr lang="en-US" smtClean="0"/>
              <a:t>‹#›</a:t>
            </a:fld>
            <a:endParaRPr lang="en-US"/>
          </a:p>
        </p:txBody>
      </p:sp>
    </p:spTree>
    <p:extLst>
      <p:ext uri="{BB962C8B-B14F-4D97-AF65-F5344CB8AC3E}">
        <p14:creationId xmlns:p14="http://schemas.microsoft.com/office/powerpoint/2010/main" val="587615215"/>
      </p:ext>
    </p:extLst>
  </p:cSld>
  <p:clrMap bg1="lt1" tx1="dk1" bg2="lt2" tx2="dk2" accent1="accent1" accent2="accent2" accent3="accent3" accent4="accent4" accent5="accent5" accent6="accent6" hlink="hlink" folHlink="folHlink"/>
  <p:sldLayoutIdLst>
    <p:sldLayoutId id="214748369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9252679" y="6248478"/>
            <a:ext cx="2844800" cy="61264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1000" b="0">
                <a:solidFill>
                  <a:schemeClr val="tx1"/>
                </a:solidFill>
                <a:latin typeface="Calibri" panose="020F0502020204030204" pitchFamily="34" charset="0"/>
                <a:cs typeface="Calibri" panose="020F0502020204030204" pitchFamily="34" charset="0"/>
              </a:defRPr>
            </a:lvl1pPr>
          </a:lstStyle>
          <a:p>
            <a:pPr>
              <a:defRPr/>
            </a:pPr>
            <a:fld id="{098F27AE-F8A1-453E-8C2F-3FD5FC6AA2AE}" type="slidenum">
              <a:rPr lang="en-US" smtClean="0"/>
              <a:pPr>
                <a:defRPr/>
              </a:pPr>
              <a:t>‹#›</a:t>
            </a:fld>
            <a:endParaRPr lang="en-US"/>
          </a:p>
        </p:txBody>
      </p:sp>
      <p:pic>
        <p:nvPicPr>
          <p:cNvPr id="5" name="Picture 4" descr="A blue and black logo&#10;&#10;Description automatically generated">
            <a:extLst>
              <a:ext uri="{FF2B5EF4-FFF2-40B4-BE49-F238E27FC236}">
                <a16:creationId xmlns:a16="http://schemas.microsoft.com/office/drawing/2014/main" id="{1E72E4EE-25A9-D0EB-E4D8-BDEE84D4B49F}"/>
              </a:ext>
            </a:extLst>
          </p:cNvPr>
          <p:cNvPicPr>
            <a:picLocks noChangeAspect="1"/>
          </p:cNvPicPr>
          <p:nvPr userDrawn="1"/>
        </p:nvPicPr>
        <p:blipFill>
          <a:blip r:embed="rId3"/>
          <a:stretch>
            <a:fillRect/>
          </a:stretch>
        </p:blipFill>
        <p:spPr>
          <a:xfrm>
            <a:off x="457200" y="6448319"/>
            <a:ext cx="202232" cy="195513"/>
          </a:xfrm>
          <a:prstGeom prst="rect">
            <a:avLst/>
          </a:prstGeom>
        </p:spPr>
      </p:pic>
      <p:sp>
        <p:nvSpPr>
          <p:cNvPr id="6" name="TextBox 5">
            <a:extLst>
              <a:ext uri="{FF2B5EF4-FFF2-40B4-BE49-F238E27FC236}">
                <a16:creationId xmlns:a16="http://schemas.microsoft.com/office/drawing/2014/main" id="{703C595A-01BE-FBFE-4963-C31AF84622E8}"/>
              </a:ext>
            </a:extLst>
          </p:cNvPr>
          <p:cNvSpPr txBox="1"/>
          <p:nvPr userDrawn="1"/>
        </p:nvSpPr>
        <p:spPr>
          <a:xfrm>
            <a:off x="1146627" y="6248400"/>
            <a:ext cx="9927772" cy="595085"/>
          </a:xfrm>
          <a:prstGeom prst="rect">
            <a:avLst/>
          </a:prstGeom>
          <a:noFill/>
          <a:ln>
            <a:noFill/>
          </a:ln>
        </p:spPr>
        <p:txBody>
          <a:bodyPr wrap="square" anchor="ctr">
            <a:noAutofit/>
          </a:bodyPr>
          <a:lstStyle/>
          <a:p>
            <a:pPr algn="ctr"/>
            <a:r>
              <a:rPr lang="en-US" sz="800" b="0">
                <a:latin typeface="Calibri" panose="020F0502020204030204" pitchFamily="34" charset="0"/>
                <a:cs typeface="Calibri" panose="020F0502020204030204" pitchFamily="34" charset="0"/>
              </a:rPr>
              <a:t>© 2025 by Hartford Funds</a:t>
            </a:r>
          </a:p>
        </p:txBody>
      </p:sp>
    </p:spTree>
    <p:extLst>
      <p:ext uri="{BB962C8B-B14F-4D97-AF65-F5344CB8AC3E}">
        <p14:creationId xmlns:p14="http://schemas.microsoft.com/office/powerpoint/2010/main" val="4193481943"/>
      </p:ext>
    </p:extLst>
  </p:cSld>
  <p:clrMap bg1="lt1" tx1="dk1" bg2="lt2" tx2="dk2" accent1="accent1" accent2="accent2" accent3="accent3" accent4="accent4" accent5="accent5" accent6="accent6" hlink="hlink" folHlink="folHlink"/>
  <p:sldLayoutIdLst>
    <p:sldLayoutId id="2147483692" r:id="rId1"/>
  </p:sldLayoutIdLst>
  <p:transition>
    <p:fade/>
  </p:transition>
  <p:hf hdr="0" ftr="0" dt="0"/>
  <p:txStyles>
    <p:title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Arial" charset="0"/>
        </a:defRPr>
      </a:lvl2pPr>
      <a:lvl3pPr algn="l" rtl="0" eaLnBrk="0" fontAlgn="base" hangingPunct="0">
        <a:spcBef>
          <a:spcPct val="0"/>
        </a:spcBef>
        <a:spcAft>
          <a:spcPct val="0"/>
        </a:spcAft>
        <a:defRPr sz="2000" b="1">
          <a:solidFill>
            <a:schemeClr val="bg1"/>
          </a:solidFill>
          <a:latin typeface="Arial" charset="0"/>
        </a:defRPr>
      </a:lvl3pPr>
      <a:lvl4pPr algn="l" rtl="0" eaLnBrk="0" fontAlgn="base" hangingPunct="0">
        <a:spcBef>
          <a:spcPct val="0"/>
        </a:spcBef>
        <a:spcAft>
          <a:spcPct val="0"/>
        </a:spcAft>
        <a:defRPr sz="2000" b="1">
          <a:solidFill>
            <a:schemeClr val="bg1"/>
          </a:solidFill>
          <a:latin typeface="Arial" charset="0"/>
        </a:defRPr>
      </a:lvl4pPr>
      <a:lvl5pPr algn="l" rtl="0" eaLnBrk="0" fontAlgn="base" hangingPunct="0">
        <a:spcBef>
          <a:spcPct val="0"/>
        </a:spcBef>
        <a:spcAft>
          <a:spcPct val="0"/>
        </a:spcAft>
        <a:defRPr sz="2000" b="1">
          <a:solidFill>
            <a:schemeClr val="bg1"/>
          </a:solidFill>
          <a:latin typeface="Arial" charset="0"/>
        </a:defRPr>
      </a:lvl5pPr>
      <a:lvl6pPr marL="457200" algn="l" rtl="0" fontAlgn="base">
        <a:spcBef>
          <a:spcPct val="0"/>
        </a:spcBef>
        <a:spcAft>
          <a:spcPct val="0"/>
        </a:spcAft>
        <a:defRPr sz="2000" b="1">
          <a:solidFill>
            <a:schemeClr val="bg1"/>
          </a:solidFill>
          <a:latin typeface="Arial" charset="0"/>
        </a:defRPr>
      </a:lvl6pPr>
      <a:lvl7pPr marL="914400" algn="l" rtl="0" fontAlgn="base">
        <a:spcBef>
          <a:spcPct val="0"/>
        </a:spcBef>
        <a:spcAft>
          <a:spcPct val="0"/>
        </a:spcAft>
        <a:defRPr sz="2000" b="1">
          <a:solidFill>
            <a:schemeClr val="bg1"/>
          </a:solidFill>
          <a:latin typeface="Arial" charset="0"/>
        </a:defRPr>
      </a:lvl7pPr>
      <a:lvl8pPr marL="1371600" algn="l" rtl="0" fontAlgn="base">
        <a:spcBef>
          <a:spcPct val="0"/>
        </a:spcBef>
        <a:spcAft>
          <a:spcPct val="0"/>
        </a:spcAft>
        <a:defRPr sz="2000" b="1">
          <a:solidFill>
            <a:schemeClr val="bg1"/>
          </a:solidFill>
          <a:latin typeface="Arial" charset="0"/>
        </a:defRPr>
      </a:lvl8pPr>
      <a:lvl9pPr marL="1828800" algn="l" rtl="0" fontAlgn="base">
        <a:spcBef>
          <a:spcPct val="0"/>
        </a:spcBef>
        <a:spcAft>
          <a:spcPct val="0"/>
        </a:spcAft>
        <a:defRPr sz="2000" b="1">
          <a:solidFill>
            <a:schemeClr val="bg1"/>
          </a:solidFill>
          <a:latin typeface="Arial" charset="0"/>
        </a:defRPr>
      </a:lvl9pPr>
    </p:titleStyle>
    <p:bodyStyle>
      <a:lvl1pPr marL="342900" indent="-342900" algn="l" rtl="0" eaLnBrk="0" fontAlgn="base" hangingPunct="0">
        <a:spcBef>
          <a:spcPct val="5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50000"/>
        </a:spcBef>
        <a:spcAft>
          <a:spcPct val="0"/>
        </a:spcAft>
        <a:buChar char="–"/>
        <a:defRPr sz="2000">
          <a:solidFill>
            <a:schemeClr val="tx1"/>
          </a:solidFill>
          <a:latin typeface="+mn-lt"/>
        </a:defRPr>
      </a:lvl2pPr>
      <a:lvl3pPr marL="1143000" indent="-228600" algn="l" rtl="0" eaLnBrk="0" fontAlgn="base" hangingPunct="0">
        <a:spcBef>
          <a:spcPct val="50000"/>
        </a:spcBef>
        <a:spcAft>
          <a:spcPct val="0"/>
        </a:spcAft>
        <a:buChar char="•"/>
        <a:defRPr>
          <a:solidFill>
            <a:schemeClr val="tx1"/>
          </a:solidFill>
          <a:latin typeface="+mn-lt"/>
        </a:defRPr>
      </a:lvl3pPr>
      <a:lvl4pPr marL="1600200" indent="-228600" algn="l" rtl="0" eaLnBrk="0" fontAlgn="base" hangingPunct="0">
        <a:spcBef>
          <a:spcPct val="50000"/>
        </a:spcBef>
        <a:spcAft>
          <a:spcPct val="0"/>
        </a:spcAft>
        <a:buChar char="–"/>
        <a:defRPr sz="1600">
          <a:solidFill>
            <a:schemeClr val="tx1"/>
          </a:solidFill>
          <a:latin typeface="+mn-lt"/>
        </a:defRPr>
      </a:lvl4pPr>
      <a:lvl5pPr marL="2057400" indent="-228600" algn="l" rtl="0" eaLnBrk="0" fontAlgn="base" hangingPunct="0">
        <a:spcBef>
          <a:spcPct val="50000"/>
        </a:spcBef>
        <a:spcAft>
          <a:spcPct val="0"/>
        </a:spcAft>
        <a:buChar char="»"/>
        <a:defRPr sz="1400">
          <a:solidFill>
            <a:schemeClr val="tx1"/>
          </a:solidFill>
          <a:latin typeface="+mn-lt"/>
        </a:defRPr>
      </a:lvl5pPr>
      <a:lvl6pPr marL="2514600" indent="-228600" algn="l" rtl="0" fontAlgn="base">
        <a:spcBef>
          <a:spcPct val="50000"/>
        </a:spcBef>
        <a:spcAft>
          <a:spcPct val="0"/>
        </a:spcAft>
        <a:buChar char="»"/>
        <a:defRPr sz="1400">
          <a:solidFill>
            <a:schemeClr val="tx1"/>
          </a:solidFill>
          <a:latin typeface="+mn-lt"/>
        </a:defRPr>
      </a:lvl6pPr>
      <a:lvl7pPr marL="2971800" indent="-228600" algn="l" rtl="0" fontAlgn="base">
        <a:spcBef>
          <a:spcPct val="50000"/>
        </a:spcBef>
        <a:spcAft>
          <a:spcPct val="0"/>
        </a:spcAft>
        <a:buChar char="»"/>
        <a:defRPr sz="1400">
          <a:solidFill>
            <a:schemeClr val="tx1"/>
          </a:solidFill>
          <a:latin typeface="+mn-lt"/>
        </a:defRPr>
      </a:lvl7pPr>
      <a:lvl8pPr marL="3429000" indent="-228600" algn="l" rtl="0" fontAlgn="base">
        <a:spcBef>
          <a:spcPct val="50000"/>
        </a:spcBef>
        <a:spcAft>
          <a:spcPct val="0"/>
        </a:spcAft>
        <a:buChar char="»"/>
        <a:defRPr sz="1400">
          <a:solidFill>
            <a:schemeClr val="tx1"/>
          </a:solidFill>
          <a:latin typeface="+mn-lt"/>
        </a:defRPr>
      </a:lvl8pPr>
      <a:lvl9pPr marL="3886200" indent="-228600" algn="l" rtl="0" fontAlgn="base">
        <a:spcBef>
          <a:spcPct val="5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36">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3.emf"/><Relationship Id="rId4" Type="http://schemas.openxmlformats.org/officeDocument/2006/relationships/image" Target="file:///M:\Art\Art%20Images\graphs\Replay-Chart-ppt.pn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chart" Target="../charts/chart5.xml"/></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44.svg"/><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emf"/><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B79C33-80BF-BD94-62C5-92DA9446FD15}"/>
              </a:ext>
            </a:extLst>
          </p:cNvPr>
          <p:cNvPicPr>
            <a:picLocks noChangeAspect="1"/>
          </p:cNvPicPr>
          <p:nvPr/>
        </p:nvPicPr>
        <p:blipFill>
          <a:blip r:embed="rId3"/>
          <a:stretch>
            <a:fillRect/>
          </a:stretch>
        </p:blipFill>
        <p:spPr>
          <a:xfrm>
            <a:off x="5517170" y="-62688"/>
            <a:ext cx="6736080" cy="5897880"/>
          </a:xfrm>
          <a:prstGeom prst="rect">
            <a:avLst/>
          </a:prstGeom>
        </p:spPr>
      </p:pic>
      <p:sp>
        <p:nvSpPr>
          <p:cNvPr id="11" name="Rectangle 10">
            <a:extLst>
              <a:ext uri="{FF2B5EF4-FFF2-40B4-BE49-F238E27FC236}">
                <a16:creationId xmlns:a16="http://schemas.microsoft.com/office/drawing/2014/main" id="{09526928-C82C-AD07-D694-F4A7F9190F40}"/>
              </a:ext>
            </a:extLst>
          </p:cNvPr>
          <p:cNvSpPr/>
          <p:nvPr/>
        </p:nvSpPr>
        <p:spPr bwMode="auto">
          <a:xfrm>
            <a:off x="0" y="-70616"/>
            <a:ext cx="6019800" cy="5900057"/>
          </a:xfrm>
          <a:prstGeom prst="rect">
            <a:avLst/>
          </a:prstGeom>
          <a:solidFill>
            <a:srgbClr val="0E213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pic>
        <p:nvPicPr>
          <p:cNvPr id="6" name="Graphic 5" descr="Hartford Funds Logo&#10;Our benchmark is the investor®">
            <a:extLst>
              <a:ext uri="{FF2B5EF4-FFF2-40B4-BE49-F238E27FC236}">
                <a16:creationId xmlns:a16="http://schemas.microsoft.com/office/drawing/2014/main" id="{F6721837-88CB-AB1B-1EDA-12610C036C5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47858" y="6148275"/>
            <a:ext cx="2044699" cy="384048"/>
          </a:xfrm>
          <a:prstGeom prst="rect">
            <a:avLst/>
          </a:prstGeom>
        </p:spPr>
      </p:pic>
      <p:sp>
        <p:nvSpPr>
          <p:cNvPr id="4" name="Title 3">
            <a:extLst>
              <a:ext uri="{FF2B5EF4-FFF2-40B4-BE49-F238E27FC236}">
                <a16:creationId xmlns:a16="http://schemas.microsoft.com/office/drawing/2014/main" id="{413DB1DE-F80A-0758-A22C-5875A99C224F}"/>
              </a:ext>
            </a:extLst>
          </p:cNvPr>
          <p:cNvSpPr>
            <a:spLocks noGrp="1"/>
          </p:cNvSpPr>
          <p:nvPr>
            <p:ph type="ctrTitle"/>
          </p:nvPr>
        </p:nvSpPr>
        <p:spPr>
          <a:xfrm>
            <a:off x="1524000" y="2381250"/>
            <a:ext cx="2932253" cy="1414945"/>
          </a:xfrm>
          <a:prstGeom prst="rect">
            <a:avLst/>
          </a:prstGeom>
        </p:spPr>
        <p:txBody>
          <a:bodyPr anchor="t"/>
          <a:lstStyle/>
          <a:p>
            <a:pPr algn="l" rtl="0" fontAlgn="base"/>
            <a:r>
              <a:rPr lang="en-US" sz="4400" b="0" kern="1200">
                <a:solidFill>
                  <a:srgbClr val="FFFFFF"/>
                </a:solidFill>
                <a:effectLst/>
                <a:latin typeface="Calibri" panose="020F0502020204030204" pitchFamily="34" charset="0"/>
                <a:ea typeface="Open Sans" panose="020B0606030504020204" pitchFamily="34" charset="0"/>
                <a:cs typeface="Calibri" panose="020F0502020204030204" pitchFamily="34" charset="0"/>
              </a:rPr>
              <a:t>Media</a:t>
            </a:r>
            <a:br>
              <a:rPr lang="en-US" sz="4400" b="0" kern="1200">
                <a:solidFill>
                  <a:srgbClr val="FFFFFF"/>
                </a:solidFill>
                <a:effectLst/>
                <a:latin typeface="Calibri" panose="020F0502020204030204" pitchFamily="34" charset="0"/>
                <a:ea typeface="Open Sans" panose="020B0606030504020204" pitchFamily="34" charset="0"/>
                <a:cs typeface="Calibri" panose="020F0502020204030204" pitchFamily="34" charset="0"/>
              </a:rPr>
            </a:br>
            <a:r>
              <a:rPr lang="en-US" sz="4400" b="0" kern="1200">
                <a:solidFill>
                  <a:srgbClr val="FFFFFF"/>
                </a:solidFill>
                <a:effectLst/>
                <a:latin typeface="Calibri" panose="020F0502020204030204" pitchFamily="34" charset="0"/>
                <a:ea typeface="Open Sans" panose="020B0606030504020204" pitchFamily="34" charset="0"/>
                <a:cs typeface="Calibri" panose="020F0502020204030204" pitchFamily="34" charset="0"/>
              </a:rPr>
              <a:t>Replay</a:t>
            </a:r>
            <a:endParaRPr lang="en-US" b="0">
              <a:effectLst/>
              <a:latin typeface="Calibri" panose="020F0502020204030204" pitchFamily="34" charset="0"/>
              <a:ea typeface="Open Sans" panose="020B060603050402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984CD58B-BF94-BC2A-F49A-D4A1E32A2929}"/>
              </a:ext>
            </a:extLst>
          </p:cNvPr>
          <p:cNvSpPr>
            <a:spLocks noGrp="1"/>
          </p:cNvSpPr>
          <p:nvPr>
            <p:ph type="sldNum" sz="quarter" idx="12"/>
          </p:nvPr>
        </p:nvSpPr>
        <p:spPr/>
        <p:txBody>
          <a:bodyPr/>
          <a:lstStyle/>
          <a:p>
            <a:pPr>
              <a:defRPr/>
            </a:pPr>
            <a:fld id="{8C305B3F-E5A9-4347-88D9-AB79E8B741D3}" type="slidenum">
              <a:rPr lang="en-US" smtClean="0"/>
              <a:pPr>
                <a:defRPr/>
              </a:pPr>
              <a:t>1</a:t>
            </a:fld>
            <a:endParaRPr lang="en-US"/>
          </a:p>
        </p:txBody>
      </p:sp>
      <p:sp>
        <p:nvSpPr>
          <p:cNvPr id="49" name="Rectangle 24"/>
          <p:cNvSpPr>
            <a:spLocks noChangeArrowheads="1"/>
          </p:cNvSpPr>
          <p:nvPr/>
        </p:nvSpPr>
        <p:spPr bwMode="auto">
          <a:xfrm>
            <a:off x="1004571" y="6463743"/>
            <a:ext cx="6019800" cy="215444"/>
          </a:xfrm>
          <a:prstGeom prst="rect">
            <a:avLst/>
          </a:prstGeom>
          <a:noFill/>
          <a:ln w="9525">
            <a:noFill/>
            <a:miter lim="800000"/>
            <a:headEnd/>
            <a:tailEnd/>
          </a:ln>
          <a:effectLst/>
        </p:spPr>
        <p:txBody>
          <a:bodyPr anchor="ctr">
            <a:spAutoFit/>
          </a:bodyPr>
          <a:lstStyle/>
          <a:p>
            <a:pPr eaLnBrk="0" hangingPunct="0">
              <a:defRPr/>
            </a:pPr>
            <a:r>
              <a:rPr lang="en-US" sz="800" b="0">
                <a:solidFill>
                  <a:schemeClr val="bg1"/>
                </a:solidFill>
                <a:latin typeface="Calibri" panose="020F0502020204030204" pitchFamily="34" charset="0"/>
                <a:cs typeface="ＭＳ Ｐゴシック"/>
              </a:rPr>
              <a:t>Copyright © 2025 by Hartford Funds</a:t>
            </a:r>
            <a:endParaRPr lang="en-US" b="0" i="0">
              <a:solidFill>
                <a:schemeClr val="bg1"/>
              </a:solidFill>
              <a:latin typeface="Calibri" panose="020F0502020204030204" pitchFamily="34" charset="0"/>
              <a:cs typeface="ＭＳ Ｐゴシック"/>
            </a:endParaRPr>
          </a:p>
        </p:txBody>
      </p:sp>
      <p:sp>
        <p:nvSpPr>
          <p:cNvPr id="12" name="Rectangle 11">
            <a:extLst>
              <a:ext uri="{FF2B5EF4-FFF2-40B4-BE49-F238E27FC236}">
                <a16:creationId xmlns:a16="http://schemas.microsoft.com/office/drawing/2014/main" id="{ECC1EB08-95FE-09FC-C783-0B70995A687E}"/>
              </a:ext>
            </a:extLst>
          </p:cNvPr>
          <p:cNvSpPr/>
          <p:nvPr/>
        </p:nvSpPr>
        <p:spPr bwMode="auto">
          <a:xfrm>
            <a:off x="579732" y="493486"/>
            <a:ext cx="11032535" cy="4630057"/>
          </a:xfrm>
          <a:prstGeom prst="rect">
            <a:avLst/>
          </a:prstGeom>
          <a:noFill/>
          <a:ln w="25400" cap="flat" cmpd="sng" algn="ctr">
            <a:solidFill>
              <a:srgbClr val="FFC80B"/>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5" name="TextBox 4">
            <a:extLst>
              <a:ext uri="{FF2B5EF4-FFF2-40B4-BE49-F238E27FC236}">
                <a16:creationId xmlns:a16="http://schemas.microsoft.com/office/drawing/2014/main" id="{6E9560C9-4F5F-CB4B-D002-5DDCEA2250D5}"/>
              </a:ext>
            </a:extLst>
          </p:cNvPr>
          <p:cNvSpPr txBox="1"/>
          <p:nvPr/>
        </p:nvSpPr>
        <p:spPr>
          <a:xfrm>
            <a:off x="1146627" y="6248400"/>
            <a:ext cx="9927772" cy="595085"/>
          </a:xfrm>
          <a:prstGeom prst="rect">
            <a:avLst/>
          </a:prstGeom>
          <a:noFill/>
          <a:ln>
            <a:noFill/>
          </a:ln>
        </p:spPr>
        <p:txBody>
          <a:bodyPr wrap="square"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0" u="none" strike="noStrike" kern="1200" cap="none" spc="0" normalizeH="0" baseline="0" noProof="0" dirty="0">
                <a:ln>
                  <a:noFill/>
                </a:ln>
                <a:solidFill>
                  <a:srgbClr val="000000"/>
                </a:solidFill>
                <a:effectLst/>
                <a:uLnTx/>
                <a:uFillTx/>
                <a:latin typeface="+mj-lt"/>
                <a:ea typeface="+mn-ea"/>
                <a:cs typeface="ＭＳ Ｐゴシック"/>
              </a:rPr>
              <a:t>© 2025 by Hartford Funds</a:t>
            </a:r>
            <a:endParaRPr kumimoji="0" lang="en-US" sz="800" b="0" u="none" strike="noStrike" kern="1200" cap="none" spc="0" normalizeH="0" baseline="0" noProof="0" dirty="0">
              <a:ln>
                <a:noFill/>
              </a:ln>
              <a:solidFill>
                <a:srgbClr val="000000"/>
              </a:solidFill>
              <a:effectLst/>
              <a:uLnTx/>
              <a:uFillTx/>
              <a:latin typeface="+mj-lt"/>
              <a:ea typeface="+mn-ea"/>
              <a:cs typeface="+mn-cs"/>
            </a:endParaRPr>
          </a:p>
        </p:txBody>
      </p:sp>
    </p:spTree>
    <p:extLst>
      <p:ext uri="{BB962C8B-B14F-4D97-AF65-F5344CB8AC3E}">
        <p14:creationId xmlns:p14="http://schemas.microsoft.com/office/powerpoint/2010/main" val="908312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14500F8-E7B9-B228-519C-819113B6A466}"/>
              </a:ext>
            </a:extLst>
          </p:cNvPr>
          <p:cNvSpPr>
            <a:spLocks noGrp="1"/>
          </p:cNvSpPr>
          <p:nvPr>
            <p:ph type="title" idx="4294967295"/>
          </p:nvPr>
        </p:nvSpPr>
        <p:spPr>
          <a:xfrm>
            <a:off x="1023987" y="755650"/>
            <a:ext cx="10515600" cy="690563"/>
          </a:xfrm>
          <a:prstGeom prst="rect">
            <a:avLst/>
          </a:prstGeom>
        </p:spPr>
        <p:txBody>
          <a:bodyPr/>
          <a:lstStyle/>
          <a:p>
            <a:pPr algn="ctr" rtl="0" fontAlgn="base"/>
            <a:r>
              <a:rPr lang="en-US" sz="3400" b="0" kern="1200">
                <a:solidFill>
                  <a:srgbClr val="000000"/>
                </a:solidFill>
                <a:effectLst/>
                <a:latin typeface="Calibri" panose="020F0502020204030204" pitchFamily="34" charset="0"/>
                <a:ea typeface="+mn-ea"/>
                <a:cs typeface="Calibri" panose="020F0502020204030204" pitchFamily="34" charset="0"/>
              </a:rPr>
              <a:t>Views of Economy Have Turned Negative</a:t>
            </a:r>
            <a:endParaRPr lang="en-US" sz="3400">
              <a:effectLst/>
            </a:endParaRPr>
          </a:p>
        </p:txBody>
      </p:sp>
      <p:sp>
        <p:nvSpPr>
          <p:cNvPr id="17411" name="Text Box 5"/>
          <p:cNvSpPr txBox="1">
            <a:spLocks noChangeArrowheads="1"/>
          </p:cNvSpPr>
          <p:nvPr/>
        </p:nvSpPr>
        <p:spPr bwMode="auto">
          <a:xfrm>
            <a:off x="1781141" y="1303496"/>
            <a:ext cx="8782117" cy="338554"/>
          </a:xfrm>
          <a:prstGeom prst="rect">
            <a:avLst/>
          </a:prstGeom>
          <a:noFill/>
          <a:ln w="9525">
            <a:noFill/>
            <a:miter lim="800000"/>
            <a:headEnd/>
            <a:tailEnd/>
          </a:ln>
        </p:spPr>
        <p:txBody>
          <a:bodyPr wrap="square">
            <a:spAutoFit/>
          </a:bodyPr>
          <a:lstStyle/>
          <a:p>
            <a:pPr algn="ctr"/>
            <a:r>
              <a:rPr lang="en-US" sz="1600" b="0">
                <a:latin typeface="Calibri" panose="020F0502020204030204" pitchFamily="34" charset="0"/>
                <a:cs typeface="Calibri" panose="020F0502020204030204" pitchFamily="34" charset="0"/>
              </a:rPr>
              <a:t>% who say that economic situation in the country is...</a:t>
            </a:r>
          </a:p>
        </p:txBody>
      </p:sp>
      <p:pic>
        <p:nvPicPr>
          <p:cNvPr id="8" name="Picture 7">
            <a:extLst>
              <a:ext uri="{FF2B5EF4-FFF2-40B4-BE49-F238E27FC236}">
                <a16:creationId xmlns:a16="http://schemas.microsoft.com/office/drawing/2014/main" id="{1A51051B-025A-A3F1-A716-D92DD13CC10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108442" y="1572324"/>
            <a:ext cx="9975115" cy="4336727"/>
          </a:xfrm>
          <a:prstGeom prst="rect">
            <a:avLst/>
          </a:prstGeom>
        </p:spPr>
      </p:pic>
      <p:sp>
        <p:nvSpPr>
          <p:cNvPr id="4" name="Rectangle 3"/>
          <p:cNvSpPr/>
          <p:nvPr/>
        </p:nvSpPr>
        <p:spPr>
          <a:xfrm>
            <a:off x="2131168" y="6112122"/>
            <a:ext cx="7919357" cy="138499"/>
          </a:xfrm>
          <a:prstGeom prst="rect">
            <a:avLst/>
          </a:prstGeom>
        </p:spPr>
        <p:txBody>
          <a:bodyPr wrap="square" lIns="0" tIns="0" rIns="0" bIns="0">
            <a:spAutoFit/>
          </a:bodyPr>
          <a:lstStyle/>
          <a:p>
            <a:r>
              <a:rPr lang="en-US" sz="900" b="0">
                <a:latin typeface="Calibri" panose="020F0502020204030204" pitchFamily="34" charset="0"/>
              </a:rPr>
              <a:t>Source: </a:t>
            </a:r>
            <a:r>
              <a:rPr lang="en-US" sz="900" b="0" i="1">
                <a:latin typeface="Calibri" panose="020F0502020204030204" pitchFamily="34" charset="0"/>
              </a:rPr>
              <a:t>Summer 2020 Global Attitudes Survey, </a:t>
            </a:r>
            <a:r>
              <a:rPr lang="en-US" sz="900" b="0">
                <a:latin typeface="Calibri" panose="020F0502020204030204" pitchFamily="34" charset="0"/>
              </a:rPr>
              <a:t>Pew Research Center, 9/3/20 and </a:t>
            </a:r>
            <a:r>
              <a:rPr lang="en-US" sz="900" b="0" i="1">
                <a:latin typeface="Calibri" panose="020F0502020204030204" pitchFamily="34" charset="0"/>
              </a:rPr>
              <a:t>2025 Pew Research Center’s American Trends Panel, </a:t>
            </a:r>
            <a:r>
              <a:rPr lang="en-US" sz="900" b="0">
                <a:latin typeface="Calibri" panose="020F0502020204030204" pitchFamily="34" charset="0"/>
              </a:rPr>
              <a:t>Pew Research Center, 2025</a:t>
            </a:r>
          </a:p>
        </p:txBody>
      </p:sp>
      <p:sp>
        <p:nvSpPr>
          <p:cNvPr id="6" name="Slide Number Placeholder 5">
            <a:extLst>
              <a:ext uri="{FF2B5EF4-FFF2-40B4-BE49-F238E27FC236}">
                <a16:creationId xmlns:a16="http://schemas.microsoft.com/office/drawing/2014/main" id="{9DFCC8A2-0A27-F03A-9AE5-46A86AD41F82}"/>
              </a:ext>
            </a:extLst>
          </p:cNvPr>
          <p:cNvSpPr>
            <a:spLocks noGrp="1"/>
          </p:cNvSpPr>
          <p:nvPr>
            <p:ph type="sldNum" sz="quarter" idx="4"/>
          </p:nvPr>
        </p:nvSpPr>
        <p:spPr/>
        <p:txBody>
          <a:bodyPr/>
          <a:lstStyle/>
          <a:p>
            <a:pPr>
              <a:defRPr/>
            </a:pPr>
            <a:fld id="{098F27AE-F8A1-453E-8C2F-3FD5FC6AA2AE}" type="slidenum">
              <a:rPr lang="en-US" smtClean="0"/>
              <a:pPr>
                <a:defRPr/>
              </a:pPr>
              <a:t>10</a:t>
            </a:fld>
            <a:endParaRPr lang="en-US"/>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4F2667-1E34-C978-1DD6-CAC0E10991BF}"/>
              </a:ext>
            </a:extLst>
          </p:cNvPr>
          <p:cNvPicPr>
            <a:picLocks noChangeAspect="1"/>
          </p:cNvPicPr>
          <p:nvPr/>
        </p:nvPicPr>
        <p:blipFill>
          <a:blip r:embed="rId3"/>
          <a:stretch>
            <a:fillRect/>
          </a:stretch>
        </p:blipFill>
        <p:spPr>
          <a:xfrm>
            <a:off x="0" y="-88217"/>
            <a:ext cx="12192000" cy="6362700"/>
          </a:xfrm>
          <a:prstGeom prst="rect">
            <a:avLst/>
          </a:prstGeom>
        </p:spPr>
      </p:pic>
      <p:sp>
        <p:nvSpPr>
          <p:cNvPr id="8" name="Slide Number Placeholder 7">
            <a:extLst>
              <a:ext uri="{FF2B5EF4-FFF2-40B4-BE49-F238E27FC236}">
                <a16:creationId xmlns:a16="http://schemas.microsoft.com/office/drawing/2014/main" id="{D19A0A27-0A01-3626-CA4B-51C3863F4FE2}"/>
              </a:ext>
            </a:extLst>
          </p:cNvPr>
          <p:cNvSpPr>
            <a:spLocks noGrp="1"/>
          </p:cNvSpPr>
          <p:nvPr>
            <p:ph type="sldNum" sz="quarter" idx="4"/>
          </p:nvPr>
        </p:nvSpPr>
        <p:spPr/>
        <p:txBody>
          <a:bodyPr/>
          <a:lstStyle/>
          <a:p>
            <a:pPr>
              <a:defRPr/>
            </a:pPr>
            <a:fld id="{098F27AE-F8A1-453E-8C2F-3FD5FC6AA2AE}" type="slidenum">
              <a:rPr lang="en-US" smtClean="0"/>
              <a:pPr>
                <a:defRPr/>
              </a:pPr>
              <a:t>11</a:t>
            </a:fld>
            <a:endParaRPr lang="en-US"/>
          </a:p>
        </p:txBody>
      </p:sp>
      <p:sp>
        <p:nvSpPr>
          <p:cNvPr id="9" name="Google Shape;115;p9">
            <a:extLst>
              <a:ext uri="{FF2B5EF4-FFF2-40B4-BE49-F238E27FC236}">
                <a16:creationId xmlns:a16="http://schemas.microsoft.com/office/drawing/2014/main" id="{A647FF34-0A05-049D-5463-0F54672EF5F8}"/>
              </a:ext>
            </a:extLst>
          </p:cNvPr>
          <p:cNvSpPr/>
          <p:nvPr/>
        </p:nvSpPr>
        <p:spPr>
          <a:xfrm>
            <a:off x="848790" y="1324896"/>
            <a:ext cx="3477412" cy="3536475"/>
          </a:xfrm>
          <a:prstGeom prst="rect">
            <a:avLst/>
          </a:prstGeom>
          <a:solidFill>
            <a:srgbClr val="0E213F"/>
          </a:solidFill>
          <a:ln>
            <a:noFill/>
          </a:ln>
        </p:spPr>
        <p:txBody>
          <a:bodyPr spcFirstLastPara="1" wrap="square" lIns="91425" tIns="45700" rIns="91425" bIns="45700" anchor="ctr" anchorCtr="0">
            <a:noAutofit/>
          </a:bodyPr>
          <a:lstStyle/>
          <a:p>
            <a:pPr algn="ctr">
              <a:spcBef>
                <a:spcPts val="0"/>
              </a:spcBef>
              <a:spcAft>
                <a:spcPts val="0"/>
              </a:spcAft>
            </a:pPr>
            <a:endParaRPr sz="1400" b="0">
              <a:solidFill>
                <a:prstClr val="white"/>
              </a:solidFill>
              <a:latin typeface="Arial"/>
              <a:ea typeface="Arial"/>
              <a:cs typeface="Arial"/>
              <a:sym typeface="Arial"/>
            </a:endParaRPr>
          </a:p>
        </p:txBody>
      </p:sp>
      <p:sp>
        <p:nvSpPr>
          <p:cNvPr id="10" name="Google Shape;116;p9">
            <a:extLst>
              <a:ext uri="{FF2B5EF4-FFF2-40B4-BE49-F238E27FC236}">
                <a16:creationId xmlns:a16="http://schemas.microsoft.com/office/drawing/2014/main" id="{114457A6-17A5-2324-5DFC-7F46CA3BD553}"/>
              </a:ext>
            </a:extLst>
          </p:cNvPr>
          <p:cNvSpPr/>
          <p:nvPr/>
        </p:nvSpPr>
        <p:spPr>
          <a:xfrm>
            <a:off x="1313009" y="1782825"/>
            <a:ext cx="2492332" cy="2546111"/>
          </a:xfrm>
          <a:prstGeom prst="rect">
            <a:avLst/>
          </a:prstGeom>
          <a:noFill/>
          <a:ln w="25400" cap="flat" cmpd="sng">
            <a:solidFill>
              <a:srgbClr val="F5A900"/>
            </a:solidFill>
            <a:prstDash val="solid"/>
            <a:round/>
            <a:headEnd type="none" w="sm" len="sm"/>
            <a:tailEnd type="none" w="sm" len="sm"/>
          </a:ln>
        </p:spPr>
        <p:txBody>
          <a:bodyPr spcFirstLastPara="1" wrap="square" lIns="91425" tIns="45700" rIns="91425" bIns="45700" anchor="ctr" anchorCtr="0">
            <a:noAutofit/>
          </a:bodyPr>
          <a:lstStyle/>
          <a:p>
            <a:pPr algn="ctr" fontAlgn="auto">
              <a:spcBef>
                <a:spcPts val="0"/>
              </a:spcBef>
              <a:spcAft>
                <a:spcPts val="0"/>
              </a:spcAft>
            </a:pPr>
            <a:endParaRPr sz="1400" b="0" kern="0">
              <a:solidFill>
                <a:prstClr val="white"/>
              </a:solidFill>
              <a:latin typeface="Arial"/>
              <a:ea typeface="Arial"/>
              <a:cs typeface="Arial"/>
              <a:sym typeface="Arial"/>
            </a:endParaRPr>
          </a:p>
        </p:txBody>
      </p:sp>
      <p:sp>
        <p:nvSpPr>
          <p:cNvPr id="2" name="Title 1">
            <a:extLst>
              <a:ext uri="{FF2B5EF4-FFF2-40B4-BE49-F238E27FC236}">
                <a16:creationId xmlns:a16="http://schemas.microsoft.com/office/drawing/2014/main" id="{9D38274C-3424-0DED-EBF7-B0FE4D70EA03}"/>
              </a:ext>
            </a:extLst>
          </p:cNvPr>
          <p:cNvSpPr>
            <a:spLocks noGrp="1"/>
          </p:cNvSpPr>
          <p:nvPr>
            <p:ph type="title" idx="4294967295"/>
          </p:nvPr>
        </p:nvSpPr>
        <p:spPr>
          <a:xfrm>
            <a:off x="1181215" y="1706490"/>
            <a:ext cx="2012835" cy="935110"/>
          </a:xfrm>
          <a:prstGeom prst="rect">
            <a:avLst/>
          </a:prstGeom>
          <a:solidFill>
            <a:srgbClr val="0E213F"/>
          </a:solidFill>
        </p:spPr>
        <p:txBody>
          <a:bodyPr/>
          <a:lstStyle/>
          <a:p>
            <a:pPr rtl="0" fontAlgn="base">
              <a:lnSpc>
                <a:spcPts val="3200"/>
              </a:lnSpc>
              <a:spcAft>
                <a:spcPts val="4400"/>
              </a:spcAft>
            </a:pPr>
            <a:r>
              <a:rPr lang="en-US" sz="3000" b="1" kern="1200">
                <a:solidFill>
                  <a:srgbClr val="FFFFFF"/>
                </a:solidFill>
                <a:effectLst/>
                <a:latin typeface="Calibri" panose="020F0502020204030204" pitchFamily="34" charset="0"/>
                <a:ea typeface="+mn-ea"/>
                <a:cs typeface="Calibri" panose="020F0502020204030204" pitchFamily="34" charset="0"/>
              </a:rPr>
              <a:t>Instinctual</a:t>
            </a:r>
            <a:r>
              <a:rPr lang="en-US" sz="3000" kern="1200">
                <a:solidFill>
                  <a:srgbClr val="FFFFFF"/>
                </a:solidFill>
                <a:latin typeface="Calibri" panose="020F0502020204030204" pitchFamily="34" charset="0"/>
                <a:ea typeface="+mn-ea"/>
                <a:cs typeface="Calibri" panose="020F0502020204030204" pitchFamily="34" charset="0"/>
              </a:rPr>
              <a:t> </a:t>
            </a:r>
            <a:r>
              <a:rPr lang="en-US" sz="3000" b="1" kern="1200">
                <a:solidFill>
                  <a:srgbClr val="FFFFFF"/>
                </a:solidFill>
                <a:effectLst/>
                <a:latin typeface="Calibri" panose="020F0502020204030204" pitchFamily="34" charset="0"/>
                <a:ea typeface="+mn-ea"/>
                <a:cs typeface="Calibri" panose="020F0502020204030204" pitchFamily="34" charset="0"/>
              </a:rPr>
              <a:t>Behavior</a:t>
            </a:r>
            <a:endParaRPr lang="en-US" sz="3000">
              <a:effectLst/>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6048F92-A773-45CC-BC6D-17474553169F}"/>
              </a:ext>
            </a:extLst>
          </p:cNvPr>
          <p:cNvSpPr/>
          <p:nvPr/>
        </p:nvSpPr>
        <p:spPr>
          <a:xfrm>
            <a:off x="1" y="528321"/>
            <a:ext cx="12192000" cy="5720080"/>
          </a:xfrm>
          <a:prstGeom prst="rect">
            <a:avLst/>
          </a:prstGeom>
          <a:solidFill>
            <a:srgbClr val="0E2240"/>
          </a:soli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35232210-B950-B956-F6FB-D1F4FD64F1C2}"/>
              </a:ext>
            </a:extLst>
          </p:cNvPr>
          <p:cNvSpPr>
            <a:spLocks noGrp="1"/>
          </p:cNvSpPr>
          <p:nvPr>
            <p:ph type="title" idx="4294967295"/>
          </p:nvPr>
        </p:nvSpPr>
        <p:spPr>
          <a:xfrm>
            <a:off x="1679636" y="2604889"/>
            <a:ext cx="8953926" cy="797850"/>
          </a:xfrm>
          <a:prstGeom prst="rect">
            <a:avLst/>
          </a:prstGeom>
        </p:spPr>
        <p:txBody>
          <a:bodyPr lIns="0" tIns="0" rIns="0" bIns="0"/>
          <a:lstStyle/>
          <a:p>
            <a:pPr algn="ctr" rtl="0" fontAlgn="base"/>
            <a:r>
              <a:rPr lang="en-US" sz="3600" b="0" kern="1200">
                <a:effectLst/>
                <a:latin typeface="Calibri" panose="020F0502020204030204" pitchFamily="34" charset="0"/>
                <a:ea typeface="+mn-ea"/>
                <a:cs typeface="Calibri" panose="020F0502020204030204" pitchFamily="34" charset="0"/>
              </a:rPr>
              <a:t>Anxiety’s </a:t>
            </a:r>
            <a:r>
              <a:rPr lang="en-US" sz="3600" b="0" kern="1200">
                <a:latin typeface="Calibri" panose="020F0502020204030204" pitchFamily="34" charset="0"/>
                <a:ea typeface="+mn-ea"/>
                <a:cs typeface="Calibri" panose="020F0502020204030204" pitchFamily="34" charset="0"/>
              </a:rPr>
              <a:t>Impact on Behavior</a:t>
            </a:r>
            <a:endParaRPr lang="en-US">
              <a:effectLst/>
            </a:endParaRPr>
          </a:p>
        </p:txBody>
      </p:sp>
      <p:sp>
        <p:nvSpPr>
          <p:cNvPr id="3" name="TextBox 2">
            <a:extLst>
              <a:ext uri="{FF2B5EF4-FFF2-40B4-BE49-F238E27FC236}">
                <a16:creationId xmlns:a16="http://schemas.microsoft.com/office/drawing/2014/main" id="{47A71115-800D-E47C-FD80-2052BE615A0C}"/>
              </a:ext>
            </a:extLst>
          </p:cNvPr>
          <p:cNvSpPr txBox="1"/>
          <p:nvPr/>
        </p:nvSpPr>
        <p:spPr>
          <a:xfrm>
            <a:off x="3565038" y="3392546"/>
            <a:ext cx="6163734" cy="1508105"/>
          </a:xfrm>
          <a:prstGeom prst="rect">
            <a:avLst/>
          </a:prstGeom>
          <a:noFill/>
        </p:spPr>
        <p:txBody>
          <a:bodyPr wrap="square" rtlCol="0">
            <a:spAutoFit/>
          </a:bodyPr>
          <a:lstStyle/>
          <a:p>
            <a:pPr marL="342900" indent="-342900">
              <a:spcAft>
                <a:spcPts val="1200"/>
              </a:spcAft>
              <a:buClr>
                <a:srgbClr val="5990E4"/>
              </a:buClr>
              <a:buFont typeface="Wingdings" panose="05000000000000000000" pitchFamily="2" charset="2"/>
              <a:buChar char="§"/>
            </a:pPr>
            <a:r>
              <a:rPr lang="en-US" sz="2400" b="0">
                <a:solidFill>
                  <a:schemeClr val="bg1"/>
                </a:solidFill>
                <a:latin typeface="Calibri" panose="020F0502020204030204" pitchFamily="34" charset="0"/>
                <a:cs typeface="Calibri" panose="020F0502020204030204" pitchFamily="34" charset="0"/>
              </a:rPr>
              <a:t>Investing attention in the negative</a:t>
            </a:r>
          </a:p>
          <a:p>
            <a:pPr marL="342900" indent="-342900">
              <a:spcAft>
                <a:spcPts val="1200"/>
              </a:spcAft>
              <a:buClr>
                <a:srgbClr val="5990E4"/>
              </a:buClr>
              <a:buFont typeface="Wingdings" panose="05000000000000000000" pitchFamily="2" charset="2"/>
              <a:buChar char="§"/>
            </a:pPr>
            <a:r>
              <a:rPr lang="en-US" sz="2400" b="0">
                <a:solidFill>
                  <a:schemeClr val="bg1"/>
                </a:solidFill>
                <a:latin typeface="Calibri" panose="020F0502020204030204" pitchFamily="34" charset="0"/>
                <a:cs typeface="Calibri" panose="020F0502020204030204" pitchFamily="34" charset="0"/>
              </a:rPr>
              <a:t>If it’s not clear, it must be bad</a:t>
            </a:r>
          </a:p>
          <a:p>
            <a:pPr marL="342900" indent="-342900">
              <a:buClr>
                <a:srgbClr val="5990E4"/>
              </a:buClr>
              <a:buFont typeface="Wingdings" panose="05000000000000000000" pitchFamily="2" charset="2"/>
              <a:buChar char="§"/>
            </a:pPr>
            <a:r>
              <a:rPr lang="en-US" sz="2400" b="0">
                <a:solidFill>
                  <a:schemeClr val="bg1"/>
                </a:solidFill>
                <a:latin typeface="Calibri" panose="020F0502020204030204" pitchFamily="34" charset="0"/>
                <a:cs typeface="Calibri" panose="020F0502020204030204" pitchFamily="34" charset="0"/>
              </a:rPr>
              <a:t>Risk aversion: “Just don’t lose it!”</a:t>
            </a:r>
          </a:p>
        </p:txBody>
      </p:sp>
      <p:pic>
        <p:nvPicPr>
          <p:cNvPr id="11" name="Picture 10">
            <a:extLst>
              <a:ext uri="{FF2B5EF4-FFF2-40B4-BE49-F238E27FC236}">
                <a16:creationId xmlns:a16="http://schemas.microsoft.com/office/drawing/2014/main" id="{CE9F4F1C-56CD-4A99-64AD-A426463E36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6851" y="1323382"/>
            <a:ext cx="845650" cy="1005840"/>
          </a:xfrm>
          <a:prstGeom prst="rect">
            <a:avLst/>
          </a:prstGeom>
        </p:spPr>
      </p:pic>
      <p:pic>
        <p:nvPicPr>
          <p:cNvPr id="15" name="Picture 14" descr="A black and white logo with white text&#10;&#10;Description automatically generated">
            <a:extLst>
              <a:ext uri="{FF2B5EF4-FFF2-40B4-BE49-F238E27FC236}">
                <a16:creationId xmlns:a16="http://schemas.microsoft.com/office/drawing/2014/main" id="{F3ABFF10-6332-2DD7-16C4-DE9D879C20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72038" y="5109024"/>
            <a:ext cx="1576696" cy="708925"/>
          </a:xfrm>
          <a:prstGeom prst="rect">
            <a:avLst/>
          </a:prstGeom>
        </p:spPr>
      </p:pic>
      <p:sp>
        <p:nvSpPr>
          <p:cNvPr id="8" name="Slide Number Placeholder 7">
            <a:extLst>
              <a:ext uri="{FF2B5EF4-FFF2-40B4-BE49-F238E27FC236}">
                <a16:creationId xmlns:a16="http://schemas.microsoft.com/office/drawing/2014/main" id="{AE0130DE-A45A-7F02-B1E6-8AABFB3512C0}"/>
              </a:ext>
            </a:extLst>
          </p:cNvPr>
          <p:cNvSpPr>
            <a:spLocks noGrp="1"/>
          </p:cNvSpPr>
          <p:nvPr>
            <p:ph type="sldNum" sz="quarter" idx="4"/>
          </p:nvPr>
        </p:nvSpPr>
        <p:spPr/>
        <p:txBody>
          <a:bodyPr/>
          <a:lstStyle/>
          <a:p>
            <a:pPr>
              <a:defRPr/>
            </a:pPr>
            <a:fld id="{098F27AE-F8A1-453E-8C2F-3FD5FC6AA2AE}" type="slidenum">
              <a:rPr lang="en-US" smtClean="0"/>
              <a:pPr>
                <a:defRPr/>
              </a:pPr>
              <a:t>12</a:t>
            </a:fld>
            <a:endParaRPr lang="en-US"/>
          </a:p>
        </p:txBody>
      </p:sp>
    </p:spTree>
    <p:extLst>
      <p:ext uri="{BB962C8B-B14F-4D97-AF65-F5344CB8AC3E}">
        <p14:creationId xmlns:p14="http://schemas.microsoft.com/office/powerpoint/2010/main" val="380361805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44B150B-AA0A-B936-B597-7ADB07B531E7}"/>
              </a:ext>
            </a:extLst>
          </p:cNvPr>
          <p:cNvSpPr>
            <a:spLocks noGrp="1"/>
          </p:cNvSpPr>
          <p:nvPr>
            <p:ph type="title" idx="4294967295"/>
          </p:nvPr>
        </p:nvSpPr>
        <p:spPr>
          <a:xfrm>
            <a:off x="671436" y="1481156"/>
            <a:ext cx="2819400" cy="1670939"/>
          </a:xfrm>
          <a:prstGeom prst="rect">
            <a:avLst/>
          </a:prstGeom>
        </p:spPr>
        <p:txBody>
          <a:bodyPr lIns="0" tIns="0" rIns="0" bIns="0"/>
          <a:lstStyle/>
          <a:p>
            <a:pPr algn="ctr" rtl="0" fontAlgn="base"/>
            <a:r>
              <a:rPr lang="en-US" sz="3600" b="0" kern="1200">
                <a:solidFill>
                  <a:srgbClr val="000000"/>
                </a:solidFill>
                <a:effectLst/>
                <a:latin typeface="Calibri" panose="020F0502020204030204" pitchFamily="34" charset="0"/>
                <a:ea typeface="+mn-ea"/>
                <a:cs typeface="Calibri" panose="020F0502020204030204" pitchFamily="34" charset="0"/>
              </a:rPr>
              <a:t>We Seek Negative Information</a:t>
            </a:r>
            <a:endParaRPr lang="en-US">
              <a:effectLst/>
            </a:endParaRPr>
          </a:p>
        </p:txBody>
      </p:sp>
      <p:sp>
        <p:nvSpPr>
          <p:cNvPr id="18435" name="Text Box 3"/>
          <p:cNvSpPr txBox="1">
            <a:spLocks noChangeArrowheads="1"/>
          </p:cNvSpPr>
          <p:nvPr/>
        </p:nvSpPr>
        <p:spPr bwMode="auto">
          <a:xfrm>
            <a:off x="757554" y="3234781"/>
            <a:ext cx="2479654" cy="584775"/>
          </a:xfrm>
          <a:prstGeom prst="rect">
            <a:avLst/>
          </a:prstGeom>
          <a:noFill/>
          <a:ln w="9525">
            <a:noFill/>
            <a:miter lim="800000"/>
            <a:headEnd/>
            <a:tailEnd/>
          </a:ln>
        </p:spPr>
        <p:txBody>
          <a:bodyPr wrap="square">
            <a:spAutoFit/>
          </a:bodyPr>
          <a:lstStyle/>
          <a:p>
            <a:pPr algn="ctr"/>
            <a:r>
              <a:rPr lang="en-US" sz="1600" b="0">
                <a:latin typeface="Calibri" panose="020F0502020204030204" pitchFamily="34" charset="0"/>
                <a:cs typeface="Calibri" panose="020F0502020204030204" pitchFamily="34" charset="0"/>
              </a:rPr>
              <a:t>Google Searches for CNBC vs. S&amp;P 500 Index</a:t>
            </a:r>
          </a:p>
        </p:txBody>
      </p:sp>
      <p:pic>
        <p:nvPicPr>
          <p:cNvPr id="12" name="Picture 11" descr="line chart showing Google Searches for CNBC vs. S&amp;P 500 Index">
            <a:extLst>
              <a:ext uri="{FF2B5EF4-FFF2-40B4-BE49-F238E27FC236}">
                <a16:creationId xmlns:a16="http://schemas.microsoft.com/office/drawing/2014/main" id="{BA63E527-1781-E0CA-F012-C51CD04111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7963" y="942431"/>
            <a:ext cx="6853806" cy="4694103"/>
          </a:xfrm>
          <a:prstGeom prst="rect">
            <a:avLst/>
          </a:prstGeom>
        </p:spPr>
      </p:pic>
      <p:cxnSp>
        <p:nvCxnSpPr>
          <p:cNvPr id="8" name="Straight Connector 7">
            <a:extLst>
              <a:ext uri="{FF2B5EF4-FFF2-40B4-BE49-F238E27FC236}">
                <a16:creationId xmlns:a16="http://schemas.microsoft.com/office/drawing/2014/main" id="{65EA01CC-6C88-4712-80E3-DBF180F8F877}"/>
              </a:ext>
              <a:ext uri="{C183D7F6-B498-43B3-948B-1728B52AA6E4}">
                <adec:decorative xmlns:adec="http://schemas.microsoft.com/office/drawing/2017/decorative" val="1"/>
              </a:ext>
            </a:extLst>
          </p:cNvPr>
          <p:cNvCxnSpPr/>
          <p:nvPr/>
        </p:nvCxnSpPr>
        <p:spPr bwMode="auto">
          <a:xfrm flipH="1">
            <a:off x="5582284" y="1973392"/>
            <a:ext cx="378250" cy="0"/>
          </a:xfrm>
          <a:prstGeom prst="line">
            <a:avLst/>
          </a:prstGeom>
          <a:solidFill>
            <a:schemeClr val="accent1"/>
          </a:solidFill>
          <a:ln w="38100" cap="flat" cmpd="sng" algn="ctr">
            <a:solidFill>
              <a:srgbClr val="ED1C24"/>
            </a:solidFill>
            <a:prstDash val="solid"/>
            <a:round/>
            <a:headEnd type="none" w="med" len="med"/>
            <a:tailEnd type="none" w="med" len="med"/>
          </a:ln>
          <a:effectLst/>
        </p:spPr>
      </p:cxnSp>
      <p:cxnSp>
        <p:nvCxnSpPr>
          <p:cNvPr id="11" name="Straight Connector 10">
            <a:extLst>
              <a:ext uri="{FF2B5EF4-FFF2-40B4-BE49-F238E27FC236}">
                <a16:creationId xmlns:a16="http://schemas.microsoft.com/office/drawing/2014/main" id="{9282F82B-97B8-4091-8CFE-E26372C24B02}"/>
              </a:ext>
              <a:ext uri="{C183D7F6-B498-43B3-948B-1728B52AA6E4}">
                <adec:decorative xmlns:adec="http://schemas.microsoft.com/office/drawing/2017/decorative" val="1"/>
              </a:ext>
            </a:extLst>
          </p:cNvPr>
          <p:cNvCxnSpPr/>
          <p:nvPr/>
        </p:nvCxnSpPr>
        <p:spPr bwMode="auto">
          <a:xfrm flipH="1">
            <a:off x="5582284" y="2167702"/>
            <a:ext cx="378250" cy="0"/>
          </a:xfrm>
          <a:prstGeom prst="line">
            <a:avLst/>
          </a:prstGeom>
          <a:solidFill>
            <a:schemeClr val="accent1"/>
          </a:solidFill>
          <a:ln w="38100" cap="flat" cmpd="sng" algn="ctr">
            <a:solidFill>
              <a:srgbClr val="007DBC"/>
            </a:solidFill>
            <a:prstDash val="solid"/>
            <a:round/>
            <a:headEnd type="none" w="med" len="med"/>
            <a:tailEnd type="none" w="med" len="med"/>
          </a:ln>
          <a:effectLst/>
        </p:spPr>
      </p:cxnSp>
      <p:sp>
        <p:nvSpPr>
          <p:cNvPr id="4" name="TextBox 3">
            <a:extLst>
              <a:ext uri="{FF2B5EF4-FFF2-40B4-BE49-F238E27FC236}">
                <a16:creationId xmlns:a16="http://schemas.microsoft.com/office/drawing/2014/main" id="{A030F80E-B5D3-462C-83EA-F4341AB83B7F}"/>
              </a:ext>
            </a:extLst>
          </p:cNvPr>
          <p:cNvSpPr txBox="1"/>
          <p:nvPr/>
        </p:nvSpPr>
        <p:spPr>
          <a:xfrm>
            <a:off x="5960534" y="1806534"/>
            <a:ext cx="2135521" cy="523220"/>
          </a:xfrm>
          <a:prstGeom prst="rect">
            <a:avLst/>
          </a:prstGeom>
          <a:noFill/>
        </p:spPr>
        <p:txBody>
          <a:bodyPr wrap="none" rtlCol="0">
            <a:spAutoFit/>
          </a:bodyPr>
          <a:lstStyle/>
          <a:p>
            <a:r>
              <a:rPr lang="en-US" sz="1400" b="0">
                <a:latin typeface="Calibri" panose="020F0502020204030204" pitchFamily="34" charset="0"/>
                <a:cs typeface="Calibri" panose="020F0502020204030204" pitchFamily="34" charset="0"/>
              </a:rPr>
              <a:t>Google searches for CNBC</a:t>
            </a:r>
            <a:r>
              <a:rPr lang="en-US" sz="1400" b="0" baseline="30000">
                <a:latin typeface="Calibri" panose="020F0502020204030204" pitchFamily="34" charset="0"/>
                <a:cs typeface="Calibri" panose="020F0502020204030204" pitchFamily="34" charset="0"/>
              </a:rPr>
              <a:t>1</a:t>
            </a:r>
          </a:p>
          <a:p>
            <a:r>
              <a:rPr lang="en-US" sz="1400" b="0">
                <a:latin typeface="Calibri" panose="020F0502020204030204" pitchFamily="34" charset="0"/>
                <a:cs typeface="Calibri" panose="020F0502020204030204" pitchFamily="34" charset="0"/>
              </a:rPr>
              <a:t>S&amp;P 500 Index</a:t>
            </a:r>
            <a:r>
              <a:rPr lang="en-US" sz="1400" b="0" baseline="30000">
                <a:latin typeface="Calibri" panose="020F0502020204030204" pitchFamily="34" charset="0"/>
                <a:cs typeface="Calibri" panose="020F0502020204030204" pitchFamily="34" charset="0"/>
              </a:rPr>
              <a:t>2</a:t>
            </a:r>
          </a:p>
        </p:txBody>
      </p:sp>
      <p:sp>
        <p:nvSpPr>
          <p:cNvPr id="18443" name="TextBox 161"/>
          <p:cNvSpPr txBox="1">
            <a:spLocks noChangeArrowheads="1"/>
          </p:cNvSpPr>
          <p:nvPr/>
        </p:nvSpPr>
        <p:spPr bwMode="auto">
          <a:xfrm>
            <a:off x="295276" y="4529975"/>
            <a:ext cx="3961764" cy="1585049"/>
          </a:xfrm>
          <a:prstGeom prst="rect">
            <a:avLst/>
          </a:prstGeom>
          <a:noFill/>
          <a:ln w="9525">
            <a:noFill/>
            <a:miter lim="800000"/>
            <a:headEnd/>
            <a:tailEnd/>
          </a:ln>
        </p:spPr>
        <p:txBody>
          <a:bodyPr wrap="square">
            <a:spAutoFit/>
          </a:bodyPr>
          <a:lstStyle/>
          <a:p>
            <a:pPr>
              <a:spcAft>
                <a:spcPts val="0"/>
              </a:spcAft>
            </a:pPr>
            <a:r>
              <a:rPr lang="en-US" sz="900">
                <a:latin typeface="Calibri" panose="020F0502020204030204" pitchFamily="34" charset="0"/>
                <a:cs typeface="Calibri" panose="020F0502020204030204" pitchFamily="34" charset="0"/>
              </a:rPr>
              <a:t>PAST PERFORMANCE DOES NOT GUARANTEE FUTURE RESULTS.</a:t>
            </a:r>
          </a:p>
          <a:p>
            <a:pPr>
              <a:spcAft>
                <a:spcPts val="0"/>
              </a:spcAft>
            </a:pPr>
            <a:r>
              <a:rPr lang="en-US" sz="800" b="0">
                <a:latin typeface="Calibri" panose="020F0502020204030204" pitchFamily="34" charset="0"/>
                <a:cs typeface="Calibri" panose="020F0502020204030204" pitchFamily="34" charset="0"/>
              </a:rPr>
              <a:t>Index descriptions are included on last slide. For Illustrative purposes only. Indices are unmanaged and not available for direct investment.</a:t>
            </a:r>
          </a:p>
          <a:p>
            <a:pPr>
              <a:spcAft>
                <a:spcPts val="0"/>
              </a:spcAft>
            </a:pPr>
            <a:r>
              <a:rPr lang="en-US" sz="800" b="0">
                <a:latin typeface="Calibri" panose="020F0502020204030204" pitchFamily="34" charset="0"/>
              </a:rPr>
              <a:t>Google Trends Methodology: Google Trends enables you to compare the world’s interest in various internet topics; it shows how frequently topics have been searched on Google over time. The numbers on the graph reflect how many searches have been done for a particular term, relative to the total number of searches done on Google over time. They don’t represent absolute search volume numbers, because the data is normalized and presented on a scale from 0-100. Each point on the graph is divided by the highest point, or 100. A rising line for a search term indicates a growth in the term’s popularity.</a:t>
            </a:r>
          </a:p>
          <a:p>
            <a:pPr>
              <a:spcAft>
                <a:spcPts val="0"/>
              </a:spcAft>
            </a:pPr>
            <a:r>
              <a:rPr lang="en-US" sz="800" b="0" baseline="30000">
                <a:latin typeface="Calibri" panose="020F0502020204030204" pitchFamily="34" charset="0"/>
                <a:cs typeface="Calibri" panose="020F0502020204030204" pitchFamily="34" charset="0"/>
              </a:rPr>
              <a:t>1</a:t>
            </a:r>
            <a:r>
              <a:rPr lang="en-US" sz="800" b="0">
                <a:latin typeface="Calibri" panose="020F0502020204030204" pitchFamily="34" charset="0"/>
                <a:cs typeface="Calibri" panose="020F0502020204030204" pitchFamily="34" charset="0"/>
              </a:rPr>
              <a:t>Data Source: Google Trends, 12/23 </a:t>
            </a:r>
            <a:br>
              <a:rPr lang="en-US" sz="800" b="0">
                <a:latin typeface="Calibri" panose="020F0502020204030204" pitchFamily="34" charset="0"/>
                <a:cs typeface="Calibri" panose="020F0502020204030204" pitchFamily="34" charset="0"/>
              </a:rPr>
            </a:br>
            <a:r>
              <a:rPr lang="en-US" sz="800" b="0" baseline="30000">
                <a:latin typeface="Calibri" panose="020F0502020204030204" pitchFamily="34" charset="0"/>
                <a:cs typeface="Calibri" panose="020F0502020204030204" pitchFamily="34" charset="0"/>
              </a:rPr>
              <a:t>2</a:t>
            </a:r>
            <a:r>
              <a:rPr lang="en-US" sz="800" b="0">
                <a:latin typeface="Calibri" panose="020F0502020204030204" pitchFamily="34" charset="0"/>
                <a:cs typeface="Calibri" panose="020F0502020204030204" pitchFamily="34" charset="0"/>
              </a:rPr>
              <a:t>Data Source: </a:t>
            </a:r>
            <a:r>
              <a:rPr lang="en-US" sz="800" b="0" err="1">
                <a:latin typeface="Calibri" panose="020F0502020204030204" pitchFamily="34" charset="0"/>
                <a:cs typeface="Calibri" panose="020F0502020204030204" pitchFamily="34" charset="0"/>
              </a:rPr>
              <a:t>Factset</a:t>
            </a:r>
            <a:r>
              <a:rPr lang="en-US" sz="800" b="0">
                <a:latin typeface="Calibri" panose="020F0502020204030204" pitchFamily="34" charset="0"/>
                <a:cs typeface="Calibri" panose="020F0502020204030204" pitchFamily="34" charset="0"/>
              </a:rPr>
              <a:t>, 12/23</a:t>
            </a:r>
          </a:p>
        </p:txBody>
      </p:sp>
      <p:sp>
        <p:nvSpPr>
          <p:cNvPr id="7" name="Slide Number Placeholder 6">
            <a:extLst>
              <a:ext uri="{FF2B5EF4-FFF2-40B4-BE49-F238E27FC236}">
                <a16:creationId xmlns:a16="http://schemas.microsoft.com/office/drawing/2014/main" id="{4A1EAD72-64BE-5B61-FF88-D106CBC6F9B4}"/>
              </a:ext>
            </a:extLst>
          </p:cNvPr>
          <p:cNvSpPr>
            <a:spLocks noGrp="1"/>
          </p:cNvSpPr>
          <p:nvPr>
            <p:ph type="sldNum" sz="quarter" idx="4"/>
          </p:nvPr>
        </p:nvSpPr>
        <p:spPr/>
        <p:txBody>
          <a:bodyPr/>
          <a:lstStyle/>
          <a:p>
            <a:pPr>
              <a:defRPr/>
            </a:pPr>
            <a:fld id="{098F27AE-F8A1-453E-8C2F-3FD5FC6AA2AE}" type="slidenum">
              <a:rPr lang="en-US" smtClean="0"/>
              <a:pPr>
                <a:defRPr/>
              </a:pPr>
              <a:t>13</a:t>
            </a:fld>
            <a:endParaRPr lang="en-US"/>
          </a:p>
        </p:txBody>
      </p:sp>
    </p:spTree>
    <p:extLst>
      <p:ext uri="{BB962C8B-B14F-4D97-AF65-F5344CB8AC3E}">
        <p14:creationId xmlns:p14="http://schemas.microsoft.com/office/powerpoint/2010/main" val="298146668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05AF8F-BA4C-68A4-D254-E6943A148EBC}"/>
              </a:ext>
            </a:extLst>
          </p:cNvPr>
          <p:cNvSpPr>
            <a:spLocks noGrp="1"/>
          </p:cNvSpPr>
          <p:nvPr>
            <p:ph type="title" idx="4294967295"/>
          </p:nvPr>
        </p:nvSpPr>
        <p:spPr>
          <a:xfrm>
            <a:off x="889000" y="819306"/>
            <a:ext cx="10515600" cy="637939"/>
          </a:xfrm>
          <a:prstGeom prst="rect">
            <a:avLst/>
          </a:prstGeom>
        </p:spPr>
        <p:txBody>
          <a:bodyPr/>
          <a:lstStyle/>
          <a:p>
            <a:pPr algn="ctr" rtl="0" fontAlgn="base"/>
            <a:r>
              <a:rPr lang="en-US" sz="3600" b="0" kern="1200">
                <a:solidFill>
                  <a:srgbClr val="000000"/>
                </a:solidFill>
                <a:effectLst/>
                <a:latin typeface="Calibri" panose="020F0502020204030204" pitchFamily="34" charset="0"/>
                <a:ea typeface="+mn-ea"/>
                <a:cs typeface="Calibri" panose="020F0502020204030204" pitchFamily="34" charset="0"/>
              </a:rPr>
              <a:t>If It’s Not Clear, It Must Be Bad (It’s </a:t>
            </a:r>
            <a:r>
              <a:rPr lang="en-US" sz="3600" b="0" kern="1200">
                <a:solidFill>
                  <a:srgbClr val="000000"/>
                </a:solidFill>
                <a:latin typeface="Calibri" panose="020F0502020204030204" pitchFamily="34" charset="0"/>
                <a:ea typeface="+mn-ea"/>
                <a:cs typeface="Calibri" panose="020F0502020204030204" pitchFamily="34" charset="0"/>
              </a:rPr>
              <a:t>Always Something)</a:t>
            </a:r>
            <a:endParaRPr lang="en-US" sz="1400">
              <a:effectLst/>
            </a:endParaRPr>
          </a:p>
        </p:txBody>
      </p:sp>
      <p:sp>
        <p:nvSpPr>
          <p:cNvPr id="22" name="Rectangle 21">
            <a:extLst>
              <a:ext uri="{FF2B5EF4-FFF2-40B4-BE49-F238E27FC236}">
                <a16:creationId xmlns:a16="http://schemas.microsoft.com/office/drawing/2014/main" id="{41C6AF16-1998-4B44-8E54-F4BDC975F883}"/>
              </a:ext>
              <a:ext uri="{C183D7F6-B498-43B3-948B-1728B52AA6E4}">
                <adec:decorative xmlns:adec="http://schemas.microsoft.com/office/drawing/2017/decorative" val="1"/>
              </a:ext>
            </a:extLst>
          </p:cNvPr>
          <p:cNvSpPr/>
          <p:nvPr/>
        </p:nvSpPr>
        <p:spPr>
          <a:xfrm rot="16200000">
            <a:off x="100323" y="3359425"/>
            <a:ext cx="1326518" cy="307777"/>
          </a:xfrm>
          <a:prstGeom prst="rect">
            <a:avLst/>
          </a:prstGeom>
        </p:spPr>
        <p:txBody>
          <a:bodyPr wrap="none">
            <a:spAutoFit/>
          </a:bodyPr>
          <a:lstStyle/>
          <a:p>
            <a:pPr algn="ctr"/>
            <a:r>
              <a:rPr lang="en-US" sz="1400" b="0">
                <a:latin typeface="Calibri" panose="020F0502020204030204" pitchFamily="34" charset="0"/>
                <a:cs typeface="Calibri" panose="020F0502020204030204" pitchFamily="34" charset="0"/>
              </a:rPr>
              <a:t>S&amp;P 500 Index</a:t>
            </a:r>
            <a:r>
              <a:rPr lang="en-US" sz="1400" b="0" baseline="30000">
                <a:latin typeface="Calibri" panose="020F0502020204030204" pitchFamily="34" charset="0"/>
                <a:cs typeface="Calibri" panose="020F0502020204030204" pitchFamily="34" charset="0"/>
              </a:rPr>
              <a:t>1</a:t>
            </a:r>
          </a:p>
        </p:txBody>
      </p:sp>
      <p:pic>
        <p:nvPicPr>
          <p:cNvPr id="7" name="Picture 6">
            <a:extLst>
              <a:ext uri="{FF2B5EF4-FFF2-40B4-BE49-F238E27FC236}">
                <a16:creationId xmlns:a16="http://schemas.microsoft.com/office/drawing/2014/main" id="{2C3314AB-7F9D-6D4C-9E5F-A3B31DF30A78}"/>
              </a:ext>
            </a:extLst>
          </p:cNvPr>
          <p:cNvPicPr>
            <a:picLocks noChangeAspect="1"/>
          </p:cNvPicPr>
          <p:nvPr/>
        </p:nvPicPr>
        <p:blipFill>
          <a:blip r:embed="rId3" cstate="print">
            <a:extLst>
              <a:ext uri="{28A0092B-C50C-407E-A947-70E740481C1C}">
                <a14:useLocalDpi xmlns:a14="http://schemas.microsoft.com/office/drawing/2010/main" val="0"/>
              </a:ext>
            </a:extLst>
          </a:blip>
          <a:srcRect t="15874" b="15874"/>
          <a:stretch/>
        </p:blipFill>
        <p:spPr>
          <a:xfrm>
            <a:off x="396241" y="1351737"/>
            <a:ext cx="11841488" cy="4546143"/>
          </a:xfrm>
          <a:prstGeom prst="rect">
            <a:avLst/>
          </a:prstGeom>
        </p:spPr>
      </p:pic>
      <p:sp>
        <p:nvSpPr>
          <p:cNvPr id="20490" name="TextBox 82"/>
          <p:cNvSpPr txBox="1">
            <a:spLocks noChangeArrowheads="1"/>
          </p:cNvSpPr>
          <p:nvPr/>
        </p:nvSpPr>
        <p:spPr bwMode="auto">
          <a:xfrm flipH="1">
            <a:off x="763582" y="5671720"/>
            <a:ext cx="6912777" cy="610424"/>
          </a:xfrm>
          <a:prstGeom prst="rect">
            <a:avLst/>
          </a:prstGeom>
          <a:noFill/>
          <a:ln w="9525">
            <a:noFill/>
            <a:miter lim="800000"/>
            <a:headEnd/>
            <a:tailEnd/>
          </a:ln>
        </p:spPr>
        <p:txBody>
          <a:bodyPr wrap="square">
            <a:spAutoFit/>
          </a:bodyPr>
          <a:lstStyle/>
          <a:p>
            <a:pPr>
              <a:spcAft>
                <a:spcPts val="400"/>
              </a:spcAft>
            </a:pPr>
            <a:r>
              <a:rPr lang="en-US" sz="900" b="0" baseline="30000">
                <a:solidFill>
                  <a:srgbClr val="000000"/>
                </a:solidFill>
                <a:latin typeface="Calibri" panose="020F0502020204030204" pitchFamily="34" charset="0"/>
              </a:rPr>
              <a:t>1</a:t>
            </a:r>
            <a:r>
              <a:rPr lang="en-US" sz="900" b="0">
                <a:solidFill>
                  <a:srgbClr val="000000"/>
                </a:solidFill>
                <a:latin typeface="Calibri" panose="020F0502020204030204" pitchFamily="34" charset="0"/>
              </a:rPr>
              <a:t>Source: FactSet 12/24</a:t>
            </a:r>
          </a:p>
          <a:p>
            <a:pPr>
              <a:spcAft>
                <a:spcPts val="400"/>
              </a:spcAft>
            </a:pPr>
            <a:r>
              <a:rPr lang="en-US" sz="900">
                <a:solidFill>
                  <a:srgbClr val="000000"/>
                </a:solidFill>
                <a:latin typeface="Calibri" panose="020F0502020204030204" pitchFamily="34" charset="0"/>
              </a:rPr>
              <a:t>PAST PERFORMANCE DOES NOT GUARANTEE FUTURE RESULTS.</a:t>
            </a:r>
          </a:p>
          <a:p>
            <a:r>
              <a:rPr lang="en-US" sz="900" b="0">
                <a:solidFill>
                  <a:srgbClr val="000000"/>
                </a:solidFill>
                <a:latin typeface="Calibri" panose="020F0502020204030204" pitchFamily="34" charset="0"/>
              </a:rPr>
              <a:t>Index descriptions are included on last slide. For Illustrative purposes only. Indices are unmanaged and not available for direct investment.</a:t>
            </a:r>
          </a:p>
        </p:txBody>
      </p:sp>
      <p:sp>
        <p:nvSpPr>
          <p:cNvPr id="6" name="Slide Number Placeholder 5">
            <a:extLst>
              <a:ext uri="{FF2B5EF4-FFF2-40B4-BE49-F238E27FC236}">
                <a16:creationId xmlns:a16="http://schemas.microsoft.com/office/drawing/2014/main" id="{2765CF96-AD21-3D93-C7AB-B4BEE052F221}"/>
              </a:ext>
            </a:extLst>
          </p:cNvPr>
          <p:cNvSpPr>
            <a:spLocks noGrp="1"/>
          </p:cNvSpPr>
          <p:nvPr>
            <p:ph type="sldNum" sz="quarter" idx="4"/>
          </p:nvPr>
        </p:nvSpPr>
        <p:spPr/>
        <p:txBody>
          <a:bodyPr/>
          <a:lstStyle/>
          <a:p>
            <a:pPr>
              <a:defRPr/>
            </a:pPr>
            <a:fld id="{098F27AE-F8A1-453E-8C2F-3FD5FC6AA2AE}" type="slidenum">
              <a:rPr lang="en-US" smtClean="0"/>
              <a:pPr>
                <a:defRPr/>
              </a:pPr>
              <a:t>14</a:t>
            </a:fld>
            <a:endParaRPr lang="en-US"/>
          </a:p>
        </p:txBody>
      </p:sp>
    </p:spTree>
    <p:extLst>
      <p:ext uri="{BB962C8B-B14F-4D97-AF65-F5344CB8AC3E}">
        <p14:creationId xmlns:p14="http://schemas.microsoft.com/office/powerpoint/2010/main" val="4107512260"/>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C94AE-1A19-3B54-2BBA-D5ACEC656257}"/>
              </a:ext>
            </a:extLst>
          </p:cNvPr>
          <p:cNvSpPr>
            <a:spLocks noGrp="1"/>
          </p:cNvSpPr>
          <p:nvPr>
            <p:ph type="title" idx="4294967295"/>
          </p:nvPr>
        </p:nvSpPr>
        <p:spPr>
          <a:xfrm>
            <a:off x="729343" y="2217493"/>
            <a:ext cx="2362200" cy="2746392"/>
          </a:xfrm>
          <a:prstGeom prst="rect">
            <a:avLst/>
          </a:prstGeom>
        </p:spPr>
        <p:txBody>
          <a:bodyPr/>
          <a:lstStyle/>
          <a:p>
            <a:pPr algn="ctr" rtl="0" eaLnBrk="0" fontAlgn="base" hangingPunct="0"/>
            <a:r>
              <a:rPr lang="en-US" sz="3600" b="0" kern="1200">
                <a:solidFill>
                  <a:srgbClr val="000000"/>
                </a:solidFill>
                <a:effectLst/>
                <a:latin typeface="Calibri" panose="020F0502020204030204" pitchFamily="34" charset="0"/>
                <a:ea typeface="+mn-ea"/>
                <a:cs typeface="Calibri" panose="020F0502020204030204" pitchFamily="34" charset="0"/>
              </a:rPr>
              <a:t>Risk Aversion: Just Don’t Lose It!</a:t>
            </a:r>
            <a:endParaRPr lang="en-US">
              <a:effectLst/>
            </a:endParaRPr>
          </a:p>
        </p:txBody>
      </p:sp>
      <p:sp>
        <p:nvSpPr>
          <p:cNvPr id="6" name="Slide Number Placeholder 5">
            <a:extLst>
              <a:ext uri="{FF2B5EF4-FFF2-40B4-BE49-F238E27FC236}">
                <a16:creationId xmlns:a16="http://schemas.microsoft.com/office/drawing/2014/main" id="{8695E8DA-4938-3123-3727-3D0E005D53D4}"/>
              </a:ext>
            </a:extLst>
          </p:cNvPr>
          <p:cNvSpPr>
            <a:spLocks noGrp="1"/>
          </p:cNvSpPr>
          <p:nvPr>
            <p:ph type="sldNum" sz="quarter" idx="4"/>
          </p:nvPr>
        </p:nvSpPr>
        <p:spPr/>
        <p:txBody>
          <a:bodyPr/>
          <a:lstStyle/>
          <a:p>
            <a:pPr>
              <a:defRPr/>
            </a:pPr>
            <a:fld id="{098F27AE-F8A1-453E-8C2F-3FD5FC6AA2AE}" type="slidenum">
              <a:rPr lang="en-US" smtClean="0"/>
              <a:pPr>
                <a:defRPr/>
              </a:pPr>
              <a:t>15</a:t>
            </a:fld>
            <a:endParaRPr lang="en-US"/>
          </a:p>
        </p:txBody>
      </p:sp>
      <p:pic>
        <p:nvPicPr>
          <p:cNvPr id="3" name="Picture 2">
            <a:extLst>
              <a:ext uri="{FF2B5EF4-FFF2-40B4-BE49-F238E27FC236}">
                <a16:creationId xmlns:a16="http://schemas.microsoft.com/office/drawing/2014/main" id="{65C1CD6C-F0F9-3552-B9C2-671602471AC8}"/>
              </a:ext>
            </a:extLst>
          </p:cNvPr>
          <p:cNvPicPr>
            <a:picLocks noChangeAspect="1"/>
          </p:cNvPicPr>
          <p:nvPr/>
        </p:nvPicPr>
        <p:blipFill rotWithShape="1">
          <a:blip r:embed="rId3"/>
          <a:srcRect b="1059"/>
          <a:stretch/>
        </p:blipFill>
        <p:spPr>
          <a:xfrm>
            <a:off x="3543300" y="548640"/>
            <a:ext cx="8648700" cy="5699760"/>
          </a:xfrm>
          <a:prstGeom prst="rect">
            <a:avLst/>
          </a:prstGeom>
        </p:spPr>
      </p:pic>
    </p:spTree>
    <p:extLst>
      <p:ext uri="{BB962C8B-B14F-4D97-AF65-F5344CB8AC3E}">
        <p14:creationId xmlns:p14="http://schemas.microsoft.com/office/powerpoint/2010/main" val="393442482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80F24-F00B-CC5D-7ADD-08CD7CE90026}"/>
              </a:ext>
            </a:extLst>
          </p:cNvPr>
          <p:cNvSpPr>
            <a:spLocks noGrp="1"/>
          </p:cNvSpPr>
          <p:nvPr>
            <p:ph type="title" idx="4294967295"/>
          </p:nvPr>
        </p:nvSpPr>
        <p:spPr>
          <a:xfrm>
            <a:off x="838200" y="782208"/>
            <a:ext cx="10515600" cy="837360"/>
          </a:xfrm>
          <a:prstGeom prst="rect">
            <a:avLst/>
          </a:prstGeom>
        </p:spPr>
        <p:txBody>
          <a:bodyPr/>
          <a:lstStyle/>
          <a:p>
            <a:pPr algn="ctr" rtl="0" fontAlgn="base"/>
            <a:r>
              <a:rPr lang="en-US" sz="3400" b="0" kern="1200">
                <a:solidFill>
                  <a:srgbClr val="000000"/>
                </a:solidFill>
                <a:effectLst/>
                <a:latin typeface="Calibri" panose="020F0502020204030204" pitchFamily="34" charset="0"/>
                <a:ea typeface="+mn-ea"/>
                <a:cs typeface="Calibri" panose="020F0502020204030204" pitchFamily="34" charset="0"/>
              </a:rPr>
              <a:t>Risk Aversion: “Just Don’t Lose It!”</a:t>
            </a:r>
            <a:endParaRPr lang="en-US" sz="3400">
              <a:effectLst/>
            </a:endParaRPr>
          </a:p>
        </p:txBody>
      </p:sp>
      <p:sp>
        <p:nvSpPr>
          <p:cNvPr id="24578" name="Text Box 3"/>
          <p:cNvSpPr txBox="1">
            <a:spLocks noChangeArrowheads="1"/>
          </p:cNvSpPr>
          <p:nvPr/>
        </p:nvSpPr>
        <p:spPr bwMode="auto">
          <a:xfrm>
            <a:off x="1560635" y="1283967"/>
            <a:ext cx="9172329" cy="338554"/>
          </a:xfrm>
          <a:prstGeom prst="rect">
            <a:avLst/>
          </a:prstGeom>
          <a:noFill/>
          <a:ln w="9525">
            <a:noFill/>
            <a:miter lim="800000"/>
            <a:headEnd/>
            <a:tailEnd/>
          </a:ln>
        </p:spPr>
        <p:txBody>
          <a:bodyPr wrap="square">
            <a:spAutoFit/>
          </a:bodyPr>
          <a:lstStyle/>
          <a:p>
            <a:pPr algn="ctr"/>
            <a:r>
              <a:rPr lang="en-US" sz="1600" b="0">
                <a:solidFill>
                  <a:srgbClr val="000000"/>
                </a:solidFill>
                <a:latin typeface="Calibri" panose="020F0502020204030204" pitchFamily="34" charset="0"/>
                <a:cs typeface="Calibri" panose="020F0502020204030204" pitchFamily="34" charset="0"/>
              </a:rPr>
              <a:t>Average Annual Returns: S&amp;P 500 Index 1926–2024</a:t>
            </a:r>
          </a:p>
        </p:txBody>
      </p:sp>
      <p:sp>
        <p:nvSpPr>
          <p:cNvPr id="10" name="TextBox 9">
            <a:extLst>
              <a:ext uri="{FF2B5EF4-FFF2-40B4-BE49-F238E27FC236}">
                <a16:creationId xmlns:a16="http://schemas.microsoft.com/office/drawing/2014/main" id="{FEF66454-7001-4FC7-9644-FD52D93F3A3D}"/>
              </a:ext>
            </a:extLst>
          </p:cNvPr>
          <p:cNvSpPr txBox="1"/>
          <p:nvPr/>
        </p:nvSpPr>
        <p:spPr>
          <a:xfrm>
            <a:off x="905472" y="1127098"/>
            <a:ext cx="2377440" cy="307777"/>
          </a:xfrm>
          <a:prstGeom prst="rect">
            <a:avLst/>
          </a:prstGeom>
          <a:noFill/>
        </p:spPr>
        <p:txBody>
          <a:bodyPr wrap="square" rtlCol="0">
            <a:spAutoFit/>
          </a:bodyPr>
          <a:lstStyle/>
          <a:p>
            <a:r>
              <a:rPr lang="en-US" sz="1400" b="0">
                <a:latin typeface="Calibri" panose="020F0502020204030204" pitchFamily="34" charset="0"/>
                <a:cs typeface="Calibri" panose="020F0502020204030204" pitchFamily="34" charset="0"/>
              </a:rPr>
              <a:t>Recessions </a:t>
            </a:r>
          </a:p>
        </p:txBody>
      </p:sp>
      <p:pic>
        <p:nvPicPr>
          <p:cNvPr id="9" name="Picture 8">
            <a:extLst>
              <a:ext uri="{FF2B5EF4-FFF2-40B4-BE49-F238E27FC236}">
                <a16:creationId xmlns:a16="http://schemas.microsoft.com/office/drawing/2014/main" id="{D6298529-4E3E-4824-BFE3-2CCFB717E79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81463" y="1652752"/>
            <a:ext cx="11341669" cy="4124591"/>
          </a:xfrm>
          <a:prstGeom prst="rect">
            <a:avLst/>
          </a:prstGeom>
        </p:spPr>
      </p:pic>
      <p:sp>
        <p:nvSpPr>
          <p:cNvPr id="11" name="Rectangle 10">
            <a:extLst>
              <a:ext uri="{FF2B5EF4-FFF2-40B4-BE49-F238E27FC236}">
                <a16:creationId xmlns:a16="http://schemas.microsoft.com/office/drawing/2014/main" id="{B5F715A5-7A7A-4E46-B5F4-C53D7EF74279}"/>
              </a:ext>
              <a:ext uri="{C183D7F6-B498-43B3-948B-1728B52AA6E4}">
                <adec:decorative xmlns:adec="http://schemas.microsoft.com/office/drawing/2017/decorative" val="1"/>
              </a:ext>
            </a:extLst>
          </p:cNvPr>
          <p:cNvSpPr/>
          <p:nvPr/>
        </p:nvSpPr>
        <p:spPr bwMode="auto">
          <a:xfrm>
            <a:off x="699732" y="1195261"/>
            <a:ext cx="171450" cy="171450"/>
          </a:xfrm>
          <a:prstGeom prst="rect">
            <a:avLst/>
          </a:prstGeom>
          <a:solidFill>
            <a:schemeClr val="bg1">
              <a:lumMod val="85000"/>
            </a:schemeClr>
          </a:solidFill>
          <a:ln w="63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4660" name="Rectangle 3138"/>
          <p:cNvSpPr>
            <a:spLocks noChangeArrowheads="1"/>
          </p:cNvSpPr>
          <p:nvPr/>
        </p:nvSpPr>
        <p:spPr bwMode="auto">
          <a:xfrm>
            <a:off x="571905" y="5964277"/>
            <a:ext cx="9340540" cy="369332"/>
          </a:xfrm>
          <a:prstGeom prst="rect">
            <a:avLst/>
          </a:prstGeom>
          <a:noFill/>
          <a:ln w="9525">
            <a:noFill/>
            <a:miter lim="800000"/>
            <a:headEnd/>
            <a:tailEnd/>
          </a:ln>
        </p:spPr>
        <p:txBody>
          <a:bodyPr wrap="square">
            <a:spAutoFit/>
          </a:bodyPr>
          <a:lstStyle/>
          <a:p>
            <a:r>
              <a:rPr lang="en-US" sz="900">
                <a:solidFill>
                  <a:srgbClr val="000000"/>
                </a:solidFill>
                <a:latin typeface="Calibri" panose="020F0502020204030204" pitchFamily="34" charset="0"/>
                <a:cs typeface="Calibri" panose="020F0502020204030204" pitchFamily="34" charset="0"/>
              </a:rPr>
              <a:t>PAST PERFORMANCE DOES NOT GUARANTEE FUTURE RESULTS. </a:t>
            </a:r>
          </a:p>
          <a:p>
            <a:r>
              <a:rPr lang="en-US" sz="900" b="0">
                <a:solidFill>
                  <a:srgbClr val="000000"/>
                </a:solidFill>
                <a:latin typeface="Calibri" panose="020F0502020204030204" pitchFamily="34" charset="0"/>
                <a:cs typeface="Calibri" panose="020F0502020204030204" pitchFamily="34" charset="0"/>
              </a:rPr>
              <a:t>Source: Morningstar, 12/24. Indices are unmanaged and not available for direct investment.</a:t>
            </a:r>
          </a:p>
        </p:txBody>
      </p:sp>
      <p:sp>
        <p:nvSpPr>
          <p:cNvPr id="6" name="Slide Number Placeholder 5">
            <a:extLst>
              <a:ext uri="{FF2B5EF4-FFF2-40B4-BE49-F238E27FC236}">
                <a16:creationId xmlns:a16="http://schemas.microsoft.com/office/drawing/2014/main" id="{71E7806D-BBD8-A13D-2120-BFEC662E782F}"/>
              </a:ext>
            </a:extLst>
          </p:cNvPr>
          <p:cNvSpPr>
            <a:spLocks noGrp="1"/>
          </p:cNvSpPr>
          <p:nvPr>
            <p:ph type="sldNum" sz="quarter" idx="4"/>
          </p:nvPr>
        </p:nvSpPr>
        <p:spPr/>
        <p:txBody>
          <a:bodyPr/>
          <a:lstStyle/>
          <a:p>
            <a:pPr>
              <a:defRPr/>
            </a:pPr>
            <a:fld id="{098F27AE-F8A1-453E-8C2F-3FD5FC6AA2AE}" type="slidenum">
              <a:rPr lang="en-US" smtClean="0"/>
              <a:pPr>
                <a:defRPr/>
              </a:pPr>
              <a:t>16</a:t>
            </a:fld>
            <a:endParaRPr lang="en-US"/>
          </a:p>
        </p:txBody>
      </p:sp>
    </p:spTree>
    <p:extLst>
      <p:ext uri="{BB962C8B-B14F-4D97-AF65-F5344CB8AC3E}">
        <p14:creationId xmlns:p14="http://schemas.microsoft.com/office/powerpoint/2010/main" val="207808551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1"/>
          <p:cNvSpPr>
            <a:spLocks noChangeArrowheads="1"/>
          </p:cNvSpPr>
          <p:nvPr/>
        </p:nvSpPr>
        <p:spPr bwMode="auto">
          <a:xfrm>
            <a:off x="600788" y="3236726"/>
            <a:ext cx="1066800" cy="1957331"/>
          </a:xfrm>
          <a:prstGeom prst="rect">
            <a:avLst/>
          </a:prstGeom>
          <a:noFill/>
          <a:ln w="9525">
            <a:noFill/>
            <a:miter lim="800000"/>
            <a:headEnd/>
            <a:tailEnd/>
          </a:ln>
        </p:spPr>
        <p:txBody>
          <a:bodyPr wrap="square">
            <a:spAutoFit/>
          </a:bodyPr>
          <a:lstStyle/>
          <a:p>
            <a:pPr lvl="0" algn="ctr">
              <a:lnSpc>
                <a:spcPts val="1600"/>
              </a:lnSpc>
              <a:spcAft>
                <a:spcPts val="600"/>
              </a:spcAft>
            </a:pPr>
            <a:r>
              <a:rPr lang="en-US" sz="2000">
                <a:solidFill>
                  <a:srgbClr val="A71C20"/>
                </a:solidFill>
                <a:latin typeface="Calibri" panose="020F0502020204030204" pitchFamily="34" charset="0"/>
              </a:rPr>
              <a:t>-36.1%</a:t>
            </a:r>
          </a:p>
          <a:p>
            <a:pPr algn="ctr">
              <a:lnSpc>
                <a:spcPts val="1600"/>
              </a:lnSpc>
              <a:spcAft>
                <a:spcPts val="600"/>
              </a:spcAft>
              <a:defRPr/>
            </a:pPr>
            <a:r>
              <a:rPr lang="en-US" sz="1300">
                <a:solidFill>
                  <a:srgbClr val="000000"/>
                </a:solidFill>
                <a:latin typeface="Calibri" panose="020F0502020204030204" pitchFamily="34" charset="0"/>
                <a:cs typeface="Calibri" panose="020F0502020204030204" pitchFamily="34" charset="0"/>
              </a:rPr>
              <a:t>11/29/68-5/26/70</a:t>
            </a:r>
          </a:p>
          <a:p>
            <a:pPr marL="166688" indent="-166688">
              <a:lnSpc>
                <a:spcPts val="1600"/>
              </a:lnSpc>
              <a:spcAft>
                <a:spcPts val="600"/>
              </a:spcAft>
              <a:buFont typeface="Arial" pitchFamily="34" charset="0"/>
              <a:buChar char="•"/>
              <a:defRPr/>
            </a:pPr>
            <a:r>
              <a:rPr lang="en-US" sz="1400" b="0">
                <a:solidFill>
                  <a:srgbClr val="000000"/>
                </a:solidFill>
                <a:latin typeface="Calibri" panose="020F0502020204030204" pitchFamily="34" charset="0"/>
                <a:cs typeface="Calibri" panose="020F0502020204030204" pitchFamily="34" charset="0"/>
              </a:rPr>
              <a:t>Interest rates rose above 9%</a:t>
            </a:r>
          </a:p>
          <a:p>
            <a:pPr marL="166688" indent="-166688">
              <a:lnSpc>
                <a:spcPts val="1600"/>
              </a:lnSpc>
              <a:spcAft>
                <a:spcPts val="600"/>
              </a:spcAft>
              <a:buFont typeface="Arial" pitchFamily="34" charset="0"/>
              <a:buChar char="•"/>
              <a:defRPr/>
            </a:pPr>
            <a:r>
              <a:rPr lang="en-US" sz="1400" b="0">
                <a:solidFill>
                  <a:srgbClr val="000000"/>
                </a:solidFill>
                <a:latin typeface="Calibri" panose="020F0502020204030204" pitchFamily="34" charset="0"/>
                <a:cs typeface="Calibri" panose="020F0502020204030204" pitchFamily="34" charset="0"/>
              </a:rPr>
              <a:t>Vietnam War</a:t>
            </a:r>
          </a:p>
        </p:txBody>
      </p:sp>
      <p:sp>
        <p:nvSpPr>
          <p:cNvPr id="33814" name="2"/>
          <p:cNvSpPr>
            <a:spLocks noChangeArrowheads="1"/>
          </p:cNvSpPr>
          <p:nvPr/>
        </p:nvSpPr>
        <p:spPr bwMode="auto">
          <a:xfrm>
            <a:off x="2191346" y="3255519"/>
            <a:ext cx="1269305" cy="1554272"/>
          </a:xfrm>
          <a:prstGeom prst="rect">
            <a:avLst/>
          </a:prstGeom>
          <a:noFill/>
          <a:ln w="9525">
            <a:noFill/>
            <a:miter lim="800000"/>
            <a:headEnd/>
            <a:tailEnd/>
          </a:ln>
        </p:spPr>
        <p:txBody>
          <a:bodyPr wrap="square">
            <a:spAutoFit/>
          </a:bodyPr>
          <a:lstStyle/>
          <a:p>
            <a:pPr lvl="0" algn="ctr">
              <a:lnSpc>
                <a:spcPts val="1600"/>
              </a:lnSpc>
              <a:spcAft>
                <a:spcPts val="600"/>
              </a:spcAft>
            </a:pPr>
            <a:r>
              <a:rPr lang="en-US" sz="1500">
                <a:solidFill>
                  <a:srgbClr val="FFFFFF"/>
                </a:solidFill>
                <a:latin typeface="Calibri" panose="020F0502020204030204" pitchFamily="34" charset="0"/>
              </a:rPr>
              <a:t>-</a:t>
            </a:r>
            <a:r>
              <a:rPr lang="en-US" sz="2000">
                <a:solidFill>
                  <a:srgbClr val="A71C20"/>
                </a:solidFill>
                <a:latin typeface="Calibri" panose="020F0502020204030204" pitchFamily="34" charset="0"/>
              </a:rPr>
              <a:t>-</a:t>
            </a:r>
            <a:r>
              <a:rPr lang="en-US" sz="2000" dirty="0">
                <a:solidFill>
                  <a:srgbClr val="A71C20"/>
                </a:solidFill>
                <a:latin typeface="Calibri" panose="020F0502020204030204" pitchFamily="34" charset="0"/>
              </a:rPr>
              <a:t>48.2%</a:t>
            </a:r>
            <a:endParaRPr lang="en-US" sz="1500" dirty="0">
              <a:solidFill>
                <a:srgbClr val="A71C20"/>
              </a:solidFill>
              <a:latin typeface="Calibri" panose="020F0502020204030204" pitchFamily="34" charset="0"/>
            </a:endParaRPr>
          </a:p>
          <a:p>
            <a:pPr lvl="0" algn="ctr">
              <a:lnSpc>
                <a:spcPts val="1600"/>
              </a:lnSpc>
              <a:spcAft>
                <a:spcPts val="600"/>
              </a:spcAft>
            </a:pPr>
            <a:r>
              <a:rPr lang="en-US" sz="1300" dirty="0">
                <a:solidFill>
                  <a:srgbClr val="000000"/>
                </a:solidFill>
                <a:latin typeface="Calibri" panose="020F0502020204030204" pitchFamily="34" charset="0"/>
                <a:cs typeface="Calibri" panose="020F0502020204030204" pitchFamily="34" charset="0"/>
              </a:rPr>
              <a:t>1/11/73-10/3/74</a:t>
            </a:r>
          </a:p>
          <a:p>
            <a:pPr marL="166688" indent="-166688">
              <a:lnSpc>
                <a:spcPts val="1600"/>
              </a:lnSpc>
              <a:spcAft>
                <a:spcPts val="600"/>
              </a:spcAft>
              <a:buFont typeface="Arial" pitchFamily="34" charset="0"/>
              <a:buChar char="•"/>
              <a:defRPr/>
            </a:pPr>
            <a:r>
              <a:rPr lang="en-US" sz="1400" b="0" dirty="0">
                <a:solidFill>
                  <a:srgbClr val="000000"/>
                </a:solidFill>
                <a:latin typeface="Calibri" panose="020F0502020204030204" pitchFamily="34" charset="0"/>
                <a:cs typeface="Calibri" panose="020F0502020204030204" pitchFamily="34" charset="0"/>
              </a:rPr>
              <a:t>Middle East oil embargo</a:t>
            </a:r>
          </a:p>
          <a:p>
            <a:pPr marL="166688" indent="-166688">
              <a:lnSpc>
                <a:spcPts val="1600"/>
              </a:lnSpc>
              <a:spcAft>
                <a:spcPts val="600"/>
              </a:spcAft>
              <a:buFont typeface="Arial" pitchFamily="34" charset="0"/>
              <a:buChar char="•"/>
              <a:defRPr/>
            </a:pPr>
            <a:r>
              <a:rPr lang="en-US" sz="1400" b="0" dirty="0">
                <a:solidFill>
                  <a:srgbClr val="000000"/>
                </a:solidFill>
                <a:latin typeface="Calibri" panose="020F0502020204030204" pitchFamily="34" charset="0"/>
                <a:cs typeface="Calibri" panose="020F0502020204030204" pitchFamily="34" charset="0"/>
              </a:rPr>
              <a:t>Watergate</a:t>
            </a:r>
          </a:p>
        </p:txBody>
      </p:sp>
      <p:sp>
        <p:nvSpPr>
          <p:cNvPr id="33812" name="3"/>
          <p:cNvSpPr>
            <a:spLocks noChangeArrowheads="1"/>
          </p:cNvSpPr>
          <p:nvPr/>
        </p:nvSpPr>
        <p:spPr bwMode="auto">
          <a:xfrm>
            <a:off x="3775556" y="3200571"/>
            <a:ext cx="1396610" cy="2154436"/>
          </a:xfrm>
          <a:prstGeom prst="rect">
            <a:avLst/>
          </a:prstGeom>
          <a:noFill/>
          <a:ln w="9525">
            <a:noFill/>
            <a:miter lim="800000"/>
            <a:headEnd/>
            <a:tailEnd/>
          </a:ln>
        </p:spPr>
        <p:txBody>
          <a:bodyPr wrap="square">
            <a:spAutoFit/>
          </a:bodyPr>
          <a:lstStyle/>
          <a:p>
            <a:pPr lvl="0" algn="ctr">
              <a:lnSpc>
                <a:spcPts val="1600"/>
              </a:lnSpc>
              <a:spcAft>
                <a:spcPts val="600"/>
              </a:spcAft>
            </a:pPr>
            <a:r>
              <a:rPr lang="en-US" sz="2000" dirty="0">
                <a:solidFill>
                  <a:srgbClr val="A71C20"/>
                </a:solidFill>
                <a:latin typeface="Calibri" panose="020F0502020204030204" pitchFamily="34" charset="0"/>
              </a:rPr>
              <a:t>-33.5%</a:t>
            </a:r>
            <a:endParaRPr lang="en-US" sz="1300" dirty="0">
              <a:solidFill>
                <a:srgbClr val="A71C20"/>
              </a:solidFill>
              <a:latin typeface="Calibri" panose="020F0502020204030204" pitchFamily="34" charset="0"/>
            </a:endParaRPr>
          </a:p>
          <a:p>
            <a:pPr lvl="0" algn="ctr">
              <a:lnSpc>
                <a:spcPts val="1600"/>
              </a:lnSpc>
              <a:spcAft>
                <a:spcPts val="600"/>
              </a:spcAft>
            </a:pPr>
            <a:r>
              <a:rPr lang="en-US" sz="1300" dirty="0">
                <a:solidFill>
                  <a:srgbClr val="000000"/>
                </a:solidFill>
                <a:latin typeface="Calibri" panose="020F0502020204030204" pitchFamily="34" charset="0"/>
                <a:cs typeface="Calibri" panose="020F0502020204030204" pitchFamily="34" charset="0"/>
              </a:rPr>
              <a:t>8/25/87-</a:t>
            </a:r>
            <a:br>
              <a:rPr lang="en-US" sz="1300" dirty="0">
                <a:solidFill>
                  <a:srgbClr val="000000"/>
                </a:solidFill>
                <a:latin typeface="Calibri" panose="020F0502020204030204" pitchFamily="34" charset="0"/>
                <a:cs typeface="Calibri" panose="020F0502020204030204" pitchFamily="34" charset="0"/>
              </a:rPr>
            </a:br>
            <a:r>
              <a:rPr lang="en-US" sz="1300" dirty="0">
                <a:solidFill>
                  <a:srgbClr val="000000"/>
                </a:solidFill>
                <a:latin typeface="Calibri" panose="020F0502020204030204" pitchFamily="34" charset="0"/>
                <a:cs typeface="Calibri" panose="020F0502020204030204" pitchFamily="34" charset="0"/>
              </a:rPr>
              <a:t>12/4/87</a:t>
            </a:r>
          </a:p>
          <a:p>
            <a:pPr marL="111125" indent="-111125">
              <a:lnSpc>
                <a:spcPts val="1600"/>
              </a:lnSpc>
              <a:spcAft>
                <a:spcPts val="600"/>
              </a:spcAft>
              <a:buFont typeface="Arial" pitchFamily="34" charset="0"/>
              <a:buChar char="•"/>
              <a:defRPr/>
            </a:pPr>
            <a:r>
              <a:rPr lang="en-US" sz="1400" b="0" dirty="0">
                <a:solidFill>
                  <a:srgbClr val="000000"/>
                </a:solidFill>
                <a:latin typeface="Calibri" panose="020F0502020204030204" pitchFamily="34" charset="0"/>
                <a:cs typeface="Calibri" panose="020F0502020204030204" pitchFamily="34" charset="0"/>
              </a:rPr>
              <a:t>Black Monday: the Dow Jones Industrial Average dropped 22% </a:t>
            </a:r>
            <a:br>
              <a:rPr lang="en-US" sz="1400" b="0" dirty="0">
                <a:solidFill>
                  <a:srgbClr val="000000"/>
                </a:solidFill>
                <a:latin typeface="Calibri" panose="020F0502020204030204" pitchFamily="34" charset="0"/>
                <a:cs typeface="Calibri" panose="020F0502020204030204" pitchFamily="34" charset="0"/>
              </a:rPr>
            </a:br>
            <a:r>
              <a:rPr lang="en-US" sz="1400" b="0" dirty="0">
                <a:solidFill>
                  <a:srgbClr val="000000"/>
                </a:solidFill>
                <a:latin typeface="Calibri" panose="020F0502020204030204" pitchFamily="34" charset="0"/>
                <a:cs typeface="Calibri" panose="020F0502020204030204" pitchFamily="34" charset="0"/>
              </a:rPr>
              <a:t>in a single day</a:t>
            </a:r>
          </a:p>
        </p:txBody>
      </p:sp>
      <p:sp>
        <p:nvSpPr>
          <p:cNvPr id="33810" name="4"/>
          <p:cNvSpPr>
            <a:spLocks noChangeArrowheads="1"/>
          </p:cNvSpPr>
          <p:nvPr/>
        </p:nvSpPr>
        <p:spPr bwMode="auto">
          <a:xfrm>
            <a:off x="5683225" y="3252344"/>
            <a:ext cx="1141317" cy="2034275"/>
          </a:xfrm>
          <a:prstGeom prst="rect">
            <a:avLst/>
          </a:prstGeom>
          <a:noFill/>
          <a:ln w="9525">
            <a:noFill/>
            <a:miter lim="800000"/>
            <a:headEnd/>
            <a:tailEnd/>
          </a:ln>
        </p:spPr>
        <p:txBody>
          <a:bodyPr wrap="square">
            <a:spAutoFit/>
          </a:bodyPr>
          <a:lstStyle/>
          <a:p>
            <a:pPr lvl="0" algn="ctr">
              <a:lnSpc>
                <a:spcPts val="1600"/>
              </a:lnSpc>
              <a:spcAft>
                <a:spcPts val="600"/>
              </a:spcAft>
            </a:pPr>
            <a:r>
              <a:rPr lang="en-US" sz="2000">
                <a:solidFill>
                  <a:srgbClr val="A71C20"/>
                </a:solidFill>
                <a:latin typeface="Calibri" panose="020F0502020204030204" pitchFamily="34" charset="0"/>
              </a:rPr>
              <a:t>-36.8%</a:t>
            </a:r>
          </a:p>
          <a:p>
            <a:pPr lvl="0" algn="ctr">
              <a:lnSpc>
                <a:spcPts val="1600"/>
              </a:lnSpc>
              <a:spcAft>
                <a:spcPts val="600"/>
              </a:spcAft>
            </a:pPr>
            <a:r>
              <a:rPr lang="en-US" sz="1300">
                <a:solidFill>
                  <a:srgbClr val="000000"/>
                </a:solidFill>
                <a:latin typeface="Calibri" panose="020F0502020204030204" pitchFamily="34" charset="0"/>
                <a:cs typeface="Calibri" panose="020F0502020204030204" pitchFamily="34" charset="0"/>
              </a:rPr>
              <a:t>3/24/00-</a:t>
            </a:r>
            <a:br>
              <a:rPr lang="en-US" sz="1300">
                <a:solidFill>
                  <a:srgbClr val="000000"/>
                </a:solidFill>
                <a:latin typeface="Calibri" panose="020F0502020204030204" pitchFamily="34" charset="0"/>
                <a:cs typeface="Calibri" panose="020F0502020204030204" pitchFamily="34" charset="0"/>
              </a:rPr>
            </a:br>
            <a:r>
              <a:rPr lang="en-US" sz="1300">
                <a:solidFill>
                  <a:srgbClr val="000000"/>
                </a:solidFill>
                <a:latin typeface="Calibri" panose="020F0502020204030204" pitchFamily="34" charset="0"/>
                <a:cs typeface="Calibri" panose="020F0502020204030204" pitchFamily="34" charset="0"/>
              </a:rPr>
              <a:t>9/21/01</a:t>
            </a:r>
          </a:p>
          <a:p>
            <a:pPr marL="111125" indent="-111125">
              <a:lnSpc>
                <a:spcPts val="1600"/>
              </a:lnSpc>
              <a:spcAft>
                <a:spcPts val="600"/>
              </a:spcAft>
              <a:buFont typeface="Arial" pitchFamily="34" charset="0"/>
              <a:buChar char="•"/>
              <a:defRPr/>
            </a:pPr>
            <a:r>
              <a:rPr lang="en-US" sz="1400" b="0">
                <a:solidFill>
                  <a:srgbClr val="000000"/>
                </a:solidFill>
                <a:latin typeface="Calibri" panose="020F0502020204030204" pitchFamily="34" charset="0"/>
                <a:cs typeface="Calibri" panose="020F0502020204030204" pitchFamily="34" charset="0"/>
              </a:rPr>
              <a:t>Dot-com bubble</a:t>
            </a:r>
          </a:p>
          <a:p>
            <a:pPr marL="111125" indent="-111125">
              <a:lnSpc>
                <a:spcPts val="1600"/>
              </a:lnSpc>
              <a:spcAft>
                <a:spcPts val="600"/>
              </a:spcAft>
              <a:buFont typeface="Arial" pitchFamily="34" charset="0"/>
              <a:buChar char="•"/>
              <a:defRPr/>
            </a:pPr>
            <a:r>
              <a:rPr lang="en-US" sz="1400" b="0">
                <a:solidFill>
                  <a:srgbClr val="000000"/>
                </a:solidFill>
                <a:latin typeface="Calibri" panose="020F0502020204030204" pitchFamily="34" charset="0"/>
                <a:cs typeface="Calibri" panose="020F0502020204030204" pitchFamily="34" charset="0"/>
              </a:rPr>
              <a:t>Accounting scandals</a:t>
            </a:r>
          </a:p>
          <a:p>
            <a:pPr marL="111125" indent="-111125">
              <a:lnSpc>
                <a:spcPts val="1600"/>
              </a:lnSpc>
              <a:spcAft>
                <a:spcPts val="600"/>
              </a:spcAft>
              <a:buFont typeface="Arial" pitchFamily="34" charset="0"/>
              <a:buChar char="•"/>
              <a:defRPr/>
            </a:pPr>
            <a:r>
              <a:rPr lang="en-US" sz="1400" b="0">
                <a:solidFill>
                  <a:srgbClr val="000000"/>
                </a:solidFill>
                <a:latin typeface="Calibri" panose="020F0502020204030204" pitchFamily="34" charset="0"/>
                <a:cs typeface="Calibri" panose="020F0502020204030204" pitchFamily="34" charset="0"/>
              </a:rPr>
              <a:t>9/11</a:t>
            </a:r>
          </a:p>
        </p:txBody>
      </p:sp>
      <p:sp>
        <p:nvSpPr>
          <p:cNvPr id="37" name="5"/>
          <p:cNvSpPr>
            <a:spLocks noChangeArrowheads="1"/>
          </p:cNvSpPr>
          <p:nvPr/>
        </p:nvSpPr>
        <p:spPr bwMode="auto">
          <a:xfrm>
            <a:off x="7367351" y="3240734"/>
            <a:ext cx="1155378" cy="2444644"/>
          </a:xfrm>
          <a:prstGeom prst="rect">
            <a:avLst/>
          </a:prstGeom>
          <a:noFill/>
          <a:ln w="9525">
            <a:noFill/>
            <a:miter lim="800000"/>
            <a:headEnd/>
            <a:tailEnd/>
          </a:ln>
        </p:spPr>
        <p:txBody>
          <a:bodyPr wrap="square">
            <a:spAutoFit/>
          </a:bodyPr>
          <a:lstStyle/>
          <a:p>
            <a:pPr lvl="0" algn="ctr">
              <a:lnSpc>
                <a:spcPts val="1600"/>
              </a:lnSpc>
              <a:spcAft>
                <a:spcPts val="600"/>
              </a:spcAft>
            </a:pPr>
            <a:r>
              <a:rPr lang="en-US" sz="2000">
                <a:solidFill>
                  <a:srgbClr val="A71C20"/>
                </a:solidFill>
                <a:latin typeface="Calibri" panose="020F0502020204030204" pitchFamily="34" charset="0"/>
              </a:rPr>
              <a:t>-33.8%</a:t>
            </a:r>
          </a:p>
          <a:p>
            <a:pPr algn="ctr">
              <a:lnSpc>
                <a:spcPts val="1600"/>
              </a:lnSpc>
              <a:spcAft>
                <a:spcPts val="600"/>
              </a:spcAft>
              <a:defRPr/>
            </a:pPr>
            <a:r>
              <a:rPr lang="en-US" sz="1300">
                <a:solidFill>
                  <a:srgbClr val="000000"/>
                </a:solidFill>
                <a:latin typeface="Calibri" panose="020F0502020204030204" pitchFamily="34" charset="0"/>
                <a:cs typeface="Calibri" panose="020F0502020204030204" pitchFamily="34" charset="0"/>
              </a:rPr>
              <a:t>1/4/02-10/9/02</a:t>
            </a:r>
          </a:p>
          <a:p>
            <a:pPr marL="111125" indent="-111125">
              <a:lnSpc>
                <a:spcPts val="1600"/>
              </a:lnSpc>
              <a:spcAft>
                <a:spcPts val="600"/>
              </a:spcAft>
              <a:buFont typeface="Arial" pitchFamily="34" charset="0"/>
              <a:buChar char="•"/>
              <a:defRPr/>
            </a:pPr>
            <a:r>
              <a:rPr lang="en-US" sz="1400" b="0">
                <a:solidFill>
                  <a:srgbClr val="000000"/>
                </a:solidFill>
                <a:latin typeface="Calibri" panose="020F0502020204030204" pitchFamily="34" charset="0"/>
                <a:cs typeface="Calibri" panose="020F0502020204030204" pitchFamily="34" charset="0"/>
              </a:rPr>
              <a:t>WorldCom collapse</a:t>
            </a:r>
          </a:p>
          <a:p>
            <a:pPr marL="111125" indent="-111125">
              <a:lnSpc>
                <a:spcPts val="1600"/>
              </a:lnSpc>
              <a:spcAft>
                <a:spcPts val="600"/>
              </a:spcAft>
              <a:buFont typeface="Arial" pitchFamily="34" charset="0"/>
              <a:buChar char="•"/>
              <a:defRPr/>
            </a:pPr>
            <a:r>
              <a:rPr lang="en-US" sz="1400" b="0">
                <a:solidFill>
                  <a:srgbClr val="000000"/>
                </a:solidFill>
                <a:latin typeface="Calibri" panose="020F0502020204030204" pitchFamily="34" charset="0"/>
                <a:cs typeface="Calibri" panose="020F0502020204030204" pitchFamily="34" charset="0"/>
              </a:rPr>
              <a:t>Tyco executives indicted</a:t>
            </a:r>
          </a:p>
          <a:p>
            <a:pPr marL="111125" indent="-111125">
              <a:lnSpc>
                <a:spcPts val="1600"/>
              </a:lnSpc>
              <a:spcAft>
                <a:spcPts val="600"/>
              </a:spcAft>
              <a:buFont typeface="Arial" pitchFamily="34" charset="0"/>
              <a:buChar char="•"/>
              <a:defRPr/>
            </a:pPr>
            <a:r>
              <a:rPr lang="en-US" sz="1400" b="0">
                <a:solidFill>
                  <a:srgbClr val="000000"/>
                </a:solidFill>
                <a:latin typeface="Calibri" panose="020F0502020204030204" pitchFamily="34" charset="0"/>
                <a:cs typeface="Calibri" panose="020F0502020204030204" pitchFamily="34" charset="0"/>
              </a:rPr>
              <a:t>Ford closes five plants</a:t>
            </a:r>
          </a:p>
        </p:txBody>
      </p:sp>
      <p:sp>
        <p:nvSpPr>
          <p:cNvPr id="33808" name="6"/>
          <p:cNvSpPr>
            <a:spLocks noChangeArrowheads="1"/>
          </p:cNvSpPr>
          <p:nvPr/>
        </p:nvSpPr>
        <p:spPr bwMode="auto">
          <a:xfrm>
            <a:off x="9002038" y="3254524"/>
            <a:ext cx="1052968" cy="1752146"/>
          </a:xfrm>
          <a:prstGeom prst="rect">
            <a:avLst/>
          </a:prstGeom>
          <a:noFill/>
          <a:ln w="9525">
            <a:noFill/>
            <a:miter lim="800000"/>
            <a:headEnd/>
            <a:tailEnd/>
          </a:ln>
        </p:spPr>
        <p:txBody>
          <a:bodyPr wrap="square">
            <a:spAutoFit/>
          </a:bodyPr>
          <a:lstStyle/>
          <a:p>
            <a:pPr lvl="0" algn="ctr">
              <a:lnSpc>
                <a:spcPts val="1600"/>
              </a:lnSpc>
              <a:spcAft>
                <a:spcPts val="600"/>
              </a:spcAft>
            </a:pPr>
            <a:r>
              <a:rPr lang="en-US" sz="2000">
                <a:solidFill>
                  <a:srgbClr val="A71C20"/>
                </a:solidFill>
                <a:latin typeface="Calibri" panose="020F0502020204030204" pitchFamily="34" charset="0"/>
              </a:rPr>
              <a:t>-56.8%</a:t>
            </a:r>
            <a:endParaRPr lang="en-US" sz="1500">
              <a:solidFill>
                <a:srgbClr val="A71C20"/>
              </a:solidFill>
              <a:latin typeface="Calibri" panose="020F0502020204030204" pitchFamily="34" charset="0"/>
            </a:endParaRPr>
          </a:p>
          <a:p>
            <a:pPr lvl="0" algn="ctr">
              <a:lnSpc>
                <a:spcPts val="1600"/>
              </a:lnSpc>
              <a:spcAft>
                <a:spcPts val="600"/>
              </a:spcAft>
            </a:pPr>
            <a:r>
              <a:rPr lang="en-US" sz="1300">
                <a:solidFill>
                  <a:srgbClr val="000000"/>
                </a:solidFill>
                <a:latin typeface="Calibri" panose="020F0502020204030204" pitchFamily="34" charset="0"/>
                <a:cs typeface="Calibri" panose="020F0502020204030204" pitchFamily="34" charset="0"/>
              </a:rPr>
              <a:t>10/9/07-3/9/09</a:t>
            </a:r>
          </a:p>
          <a:p>
            <a:pPr marL="111125" indent="-111125">
              <a:lnSpc>
                <a:spcPts val="1600"/>
              </a:lnSpc>
              <a:spcAft>
                <a:spcPts val="600"/>
              </a:spcAft>
              <a:buFont typeface="Arial" pitchFamily="34" charset="0"/>
              <a:buChar char="•"/>
              <a:defRPr/>
            </a:pPr>
            <a:r>
              <a:rPr lang="en-US" sz="1400" b="0">
                <a:solidFill>
                  <a:srgbClr val="000000"/>
                </a:solidFill>
                <a:latin typeface="Calibri" panose="020F0502020204030204" pitchFamily="34" charset="0"/>
                <a:cs typeface="Calibri" panose="020F0502020204030204" pitchFamily="34" charset="0"/>
              </a:rPr>
              <a:t>Housing bubble</a:t>
            </a:r>
          </a:p>
          <a:p>
            <a:pPr marL="111125" indent="-111125">
              <a:lnSpc>
                <a:spcPts val="1600"/>
              </a:lnSpc>
              <a:spcAft>
                <a:spcPts val="600"/>
              </a:spcAft>
              <a:buFont typeface="Arial" pitchFamily="34" charset="0"/>
              <a:buChar char="•"/>
              <a:defRPr/>
            </a:pPr>
            <a:r>
              <a:rPr lang="en-US" sz="1400" b="0">
                <a:solidFill>
                  <a:srgbClr val="000000"/>
                </a:solidFill>
                <a:latin typeface="Calibri" panose="020F0502020204030204" pitchFamily="34" charset="0"/>
                <a:cs typeface="Calibri" panose="020F0502020204030204" pitchFamily="34" charset="0"/>
              </a:rPr>
              <a:t>Financial crisis</a:t>
            </a:r>
          </a:p>
        </p:txBody>
      </p:sp>
      <p:sp>
        <p:nvSpPr>
          <p:cNvPr id="22" name="7"/>
          <p:cNvSpPr>
            <a:spLocks noChangeArrowheads="1"/>
          </p:cNvSpPr>
          <p:nvPr/>
        </p:nvSpPr>
        <p:spPr bwMode="auto">
          <a:xfrm>
            <a:off x="10623216" y="3261857"/>
            <a:ext cx="1052968" cy="1264833"/>
          </a:xfrm>
          <a:prstGeom prst="rect">
            <a:avLst/>
          </a:prstGeom>
          <a:noFill/>
          <a:ln w="9525">
            <a:noFill/>
            <a:miter lim="800000"/>
            <a:headEnd/>
            <a:tailEnd/>
          </a:ln>
        </p:spPr>
        <p:txBody>
          <a:bodyPr wrap="square">
            <a:spAutoFit/>
          </a:bodyPr>
          <a:lstStyle/>
          <a:p>
            <a:pPr lvl="0" algn="ctr">
              <a:lnSpc>
                <a:spcPts val="1600"/>
              </a:lnSpc>
              <a:spcAft>
                <a:spcPts val="600"/>
              </a:spcAft>
            </a:pPr>
            <a:r>
              <a:rPr lang="en-US" sz="2000">
                <a:solidFill>
                  <a:srgbClr val="A71C20"/>
                </a:solidFill>
                <a:latin typeface="Calibri" panose="020F0502020204030204" pitchFamily="34" charset="0"/>
              </a:rPr>
              <a:t>-33.9%</a:t>
            </a:r>
            <a:endParaRPr lang="en-US" sz="1500">
              <a:solidFill>
                <a:srgbClr val="FFFFFF"/>
              </a:solidFill>
              <a:latin typeface="Calibri" panose="020F0502020204030204" pitchFamily="34" charset="0"/>
            </a:endParaRPr>
          </a:p>
          <a:p>
            <a:pPr lvl="0" algn="ctr">
              <a:lnSpc>
                <a:spcPts val="1600"/>
              </a:lnSpc>
              <a:spcAft>
                <a:spcPts val="600"/>
              </a:spcAft>
            </a:pPr>
            <a:r>
              <a:rPr lang="en-US" sz="1300">
                <a:solidFill>
                  <a:srgbClr val="000000"/>
                </a:solidFill>
                <a:latin typeface="Calibri" panose="020F0502020204030204" pitchFamily="34" charset="0"/>
                <a:cs typeface="Calibri" panose="020F0502020204030204" pitchFamily="34" charset="0"/>
              </a:rPr>
              <a:t>2/19/20-3/23/20</a:t>
            </a:r>
          </a:p>
          <a:p>
            <a:pPr marL="111125" indent="-111125">
              <a:lnSpc>
                <a:spcPts val="1600"/>
              </a:lnSpc>
              <a:spcAft>
                <a:spcPts val="600"/>
              </a:spcAft>
              <a:buFont typeface="Arial" pitchFamily="34" charset="0"/>
              <a:buChar char="•"/>
              <a:defRPr/>
            </a:pPr>
            <a:r>
              <a:rPr lang="en-US" sz="1400" b="0">
                <a:solidFill>
                  <a:srgbClr val="000000"/>
                </a:solidFill>
                <a:latin typeface="Calibri" panose="020F0502020204030204" pitchFamily="34" charset="0"/>
                <a:cs typeface="Calibri" panose="020F0502020204030204" pitchFamily="34" charset="0"/>
              </a:rPr>
              <a:t>Global pandemic</a:t>
            </a:r>
          </a:p>
        </p:txBody>
      </p:sp>
      <p:sp>
        <p:nvSpPr>
          <p:cNvPr id="2" name="Title 1">
            <a:extLst>
              <a:ext uri="{FF2B5EF4-FFF2-40B4-BE49-F238E27FC236}">
                <a16:creationId xmlns:a16="http://schemas.microsoft.com/office/drawing/2014/main" id="{8DD575FC-F9CC-E405-01C2-EC21FB5067E3}"/>
              </a:ext>
            </a:extLst>
          </p:cNvPr>
          <p:cNvSpPr>
            <a:spLocks noGrp="1"/>
          </p:cNvSpPr>
          <p:nvPr>
            <p:ph type="title" idx="4294967295"/>
          </p:nvPr>
        </p:nvSpPr>
        <p:spPr>
          <a:xfrm>
            <a:off x="838200" y="973000"/>
            <a:ext cx="10515600" cy="717688"/>
          </a:xfrm>
          <a:prstGeom prst="rect">
            <a:avLst/>
          </a:prstGeom>
        </p:spPr>
        <p:txBody>
          <a:bodyPr/>
          <a:lstStyle/>
          <a:p>
            <a:pPr algn="ctr" rtl="0" fontAlgn="base"/>
            <a:r>
              <a:rPr lang="en-US" sz="3400" b="0" kern="1200" dirty="0">
                <a:solidFill>
                  <a:srgbClr val="000000"/>
                </a:solidFill>
                <a:effectLst/>
                <a:latin typeface="Calibri" panose="020F0502020204030204" pitchFamily="34" charset="0"/>
                <a:ea typeface="+mn-ea"/>
                <a:cs typeface="Calibri" panose="020F0502020204030204" pitchFamily="34" charset="0"/>
              </a:rPr>
              <a:t>“I Can’t Take It Anymore!”</a:t>
            </a:r>
            <a:endParaRPr lang="en-US" sz="3400" dirty="0">
              <a:effectLst/>
            </a:endParaRPr>
          </a:p>
        </p:txBody>
      </p:sp>
      <p:sp>
        <p:nvSpPr>
          <p:cNvPr id="22535" name="Text Box 3"/>
          <p:cNvSpPr txBox="1">
            <a:spLocks noChangeArrowheads="1"/>
          </p:cNvSpPr>
          <p:nvPr/>
        </p:nvSpPr>
        <p:spPr bwMode="auto">
          <a:xfrm>
            <a:off x="1992883" y="1575208"/>
            <a:ext cx="8259762" cy="338554"/>
          </a:xfrm>
          <a:prstGeom prst="rect">
            <a:avLst/>
          </a:prstGeom>
          <a:noFill/>
          <a:ln w="9525">
            <a:noFill/>
            <a:miter lim="800000"/>
            <a:headEnd/>
            <a:tailEnd/>
          </a:ln>
        </p:spPr>
        <p:txBody>
          <a:bodyPr>
            <a:spAutoFit/>
          </a:bodyPr>
          <a:lstStyle/>
          <a:p>
            <a:pPr algn="ctr"/>
            <a:r>
              <a:rPr lang="en-US" sz="1600" b="0">
                <a:solidFill>
                  <a:srgbClr val="000000"/>
                </a:solidFill>
                <a:latin typeface="Calibri" panose="020F0502020204030204" pitchFamily="34" charset="0"/>
                <a:cs typeface="Calibri" panose="020F0502020204030204" pitchFamily="34" charset="0"/>
              </a:rPr>
              <a:t>30%+ Drops in the S&amp;P 500 Index 1960–2024</a:t>
            </a:r>
            <a:endParaRPr lang="en-US" sz="1600" b="0">
              <a:solidFill>
                <a:srgbClr val="552A77"/>
              </a:solidFill>
              <a:latin typeface="Calibri" panose="020F0502020204030204" pitchFamily="34" charset="0"/>
              <a:cs typeface="Calibri" panose="020F0502020204030204" pitchFamily="34" charset="0"/>
            </a:endParaRPr>
          </a:p>
        </p:txBody>
      </p:sp>
      <p:sp>
        <p:nvSpPr>
          <p:cNvPr id="47" name="TextBox 46">
            <a:extLst>
              <a:ext uri="{FF2B5EF4-FFF2-40B4-BE49-F238E27FC236}">
                <a16:creationId xmlns:a16="http://schemas.microsoft.com/office/drawing/2014/main" id="{82578C93-44E1-49B6-AC65-924832DCCAFF}"/>
              </a:ext>
            </a:extLst>
          </p:cNvPr>
          <p:cNvSpPr txBox="1"/>
          <p:nvPr/>
        </p:nvSpPr>
        <p:spPr>
          <a:xfrm>
            <a:off x="600788" y="5440116"/>
            <a:ext cx="1948102" cy="230832"/>
          </a:xfrm>
          <a:prstGeom prst="rect">
            <a:avLst/>
          </a:prstGeom>
          <a:noFill/>
        </p:spPr>
        <p:txBody>
          <a:bodyPr wrap="square">
            <a:spAutoFit/>
          </a:bodyPr>
          <a:lstStyle/>
          <a:p>
            <a:pPr marR="0" algn="l" rtl="0"/>
            <a:r>
              <a:rPr lang="en-US" sz="900" b="0" i="0" u="none" strike="noStrike">
                <a:solidFill>
                  <a:srgbClr val="000000"/>
                </a:solidFill>
                <a:latin typeface="Calibri" panose="020F0502020204030204" pitchFamily="34" charset="0"/>
                <a:cs typeface="Calibri" panose="020F0502020204030204" pitchFamily="34" charset="0"/>
              </a:rPr>
              <a:t>Source: Ned Davis Research, 12/24</a:t>
            </a:r>
          </a:p>
        </p:txBody>
      </p:sp>
      <p:sp>
        <p:nvSpPr>
          <p:cNvPr id="4" name="Slide Number Placeholder 3">
            <a:extLst>
              <a:ext uri="{FF2B5EF4-FFF2-40B4-BE49-F238E27FC236}">
                <a16:creationId xmlns:a16="http://schemas.microsoft.com/office/drawing/2014/main" id="{AE0AA442-0A1E-F30D-EA28-2F4F5CBFFF04}"/>
              </a:ext>
            </a:extLst>
          </p:cNvPr>
          <p:cNvSpPr>
            <a:spLocks noGrp="1"/>
          </p:cNvSpPr>
          <p:nvPr>
            <p:ph type="sldNum" sz="quarter" idx="4"/>
          </p:nvPr>
        </p:nvSpPr>
        <p:spPr/>
        <p:txBody>
          <a:bodyPr/>
          <a:lstStyle/>
          <a:p>
            <a:pPr>
              <a:defRPr/>
            </a:pPr>
            <a:fld id="{098F27AE-F8A1-453E-8C2F-3FD5FC6AA2AE}" type="slidenum">
              <a:rPr lang="en-US" smtClean="0"/>
              <a:pPr>
                <a:defRPr/>
              </a:pPr>
              <a:t>17</a:t>
            </a:fld>
            <a:endParaRPr lang="en-US"/>
          </a:p>
        </p:txBody>
      </p:sp>
      <p:pic>
        <p:nvPicPr>
          <p:cNvPr id="5" name="Picture 4">
            <a:extLst>
              <a:ext uri="{FF2B5EF4-FFF2-40B4-BE49-F238E27FC236}">
                <a16:creationId xmlns:a16="http://schemas.microsoft.com/office/drawing/2014/main" id="{5EB501F0-F62E-012B-3982-ED6A80711A1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10" t="1" r="94129" b="-11616"/>
          <a:stretch/>
        </p:blipFill>
        <p:spPr>
          <a:xfrm>
            <a:off x="600789" y="1940701"/>
            <a:ext cx="1113712" cy="1202083"/>
          </a:xfrm>
          <a:prstGeom prst="rect">
            <a:avLst/>
          </a:prstGeom>
        </p:spPr>
      </p:pic>
      <p:pic>
        <p:nvPicPr>
          <p:cNvPr id="6" name="Picture 5">
            <a:extLst>
              <a:ext uri="{FF2B5EF4-FFF2-40B4-BE49-F238E27FC236}">
                <a16:creationId xmlns:a16="http://schemas.microsoft.com/office/drawing/2014/main" id="{196D65E8-3E5B-EDB9-DBD2-4679B380C4E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4616" t="-9324" r="77203" b="-2290"/>
          <a:stretch/>
        </p:blipFill>
        <p:spPr>
          <a:xfrm>
            <a:off x="2348761" y="2019313"/>
            <a:ext cx="1016613" cy="1097280"/>
          </a:xfrm>
          <a:prstGeom prst="rect">
            <a:avLst/>
          </a:prstGeom>
        </p:spPr>
      </p:pic>
      <p:pic>
        <p:nvPicPr>
          <p:cNvPr id="7" name="Picture 6">
            <a:extLst>
              <a:ext uri="{FF2B5EF4-FFF2-40B4-BE49-F238E27FC236}">
                <a16:creationId xmlns:a16="http://schemas.microsoft.com/office/drawing/2014/main" id="{3CACD64E-3111-E0D4-DAC8-ACE258BF16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3797" t="-18227" r="58022" b="6612"/>
          <a:stretch/>
        </p:blipFill>
        <p:spPr>
          <a:xfrm>
            <a:off x="3926058" y="1932277"/>
            <a:ext cx="1113712" cy="1202083"/>
          </a:xfrm>
          <a:prstGeom prst="rect">
            <a:avLst/>
          </a:prstGeom>
        </p:spPr>
      </p:pic>
      <p:pic>
        <p:nvPicPr>
          <p:cNvPr id="8" name="Picture 7">
            <a:extLst>
              <a:ext uri="{FF2B5EF4-FFF2-40B4-BE49-F238E27FC236}">
                <a16:creationId xmlns:a16="http://schemas.microsoft.com/office/drawing/2014/main" id="{A17D3EE0-6095-F46C-23C1-A0C19C58E91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1880" t="-16408" r="39939" b="4794"/>
          <a:stretch/>
        </p:blipFill>
        <p:spPr>
          <a:xfrm>
            <a:off x="5723982" y="2001207"/>
            <a:ext cx="1016613" cy="1097280"/>
          </a:xfrm>
          <a:prstGeom prst="rect">
            <a:avLst/>
          </a:prstGeom>
        </p:spPr>
      </p:pic>
      <p:pic>
        <p:nvPicPr>
          <p:cNvPr id="9" name="Picture 8">
            <a:extLst>
              <a:ext uri="{FF2B5EF4-FFF2-40B4-BE49-F238E27FC236}">
                <a16:creationId xmlns:a16="http://schemas.microsoft.com/office/drawing/2014/main" id="{AAC16F4F-D2AD-884F-EE45-F35FB23DD9D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6269" t="-13428" r="25550" b="1814"/>
          <a:stretch/>
        </p:blipFill>
        <p:spPr>
          <a:xfrm>
            <a:off x="7363407" y="2029943"/>
            <a:ext cx="1016613" cy="1097280"/>
          </a:xfrm>
          <a:prstGeom prst="rect">
            <a:avLst/>
          </a:prstGeom>
        </p:spPr>
      </p:pic>
      <p:pic>
        <p:nvPicPr>
          <p:cNvPr id="10" name="Picture 9">
            <a:extLst>
              <a:ext uri="{FF2B5EF4-FFF2-40B4-BE49-F238E27FC236}">
                <a16:creationId xmlns:a16="http://schemas.microsoft.com/office/drawing/2014/main" id="{5FE5A33E-D2CE-0406-68FA-529F64832CB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3712" t="-11615" r="-1893"/>
          <a:stretch/>
        </p:blipFill>
        <p:spPr>
          <a:xfrm>
            <a:off x="8991521" y="2046133"/>
            <a:ext cx="1101331" cy="1188720"/>
          </a:xfrm>
          <a:prstGeom prst="rect">
            <a:avLst/>
          </a:prstGeom>
        </p:spPr>
      </p:pic>
      <p:pic>
        <p:nvPicPr>
          <p:cNvPr id="11" name="Picture 10">
            <a:extLst>
              <a:ext uri="{FF2B5EF4-FFF2-40B4-BE49-F238E27FC236}">
                <a16:creationId xmlns:a16="http://schemas.microsoft.com/office/drawing/2014/main" id="{33D4109B-F1A5-B424-1FAD-A109475771B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79831" t="-15369" r="11988" b="3755"/>
          <a:stretch/>
        </p:blipFill>
        <p:spPr>
          <a:xfrm>
            <a:off x="10574598" y="2054213"/>
            <a:ext cx="1016613" cy="1097280"/>
          </a:xfrm>
          <a:prstGeom prst="rect">
            <a:avLst/>
          </a:prstGeom>
        </p:spPr>
      </p:pic>
    </p:spTree>
    <p:extLst>
      <p:ext uri="{BB962C8B-B14F-4D97-AF65-F5344CB8AC3E}">
        <p14:creationId xmlns:p14="http://schemas.microsoft.com/office/powerpoint/2010/main" val="5116289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7B6989-FA4E-ECCE-7AD0-EB26D935ADC8}"/>
              </a:ext>
            </a:extLst>
          </p:cNvPr>
          <p:cNvPicPr>
            <a:picLocks noChangeAspect="1"/>
          </p:cNvPicPr>
          <p:nvPr/>
        </p:nvPicPr>
        <p:blipFill>
          <a:blip r:embed="rId3" r:link="rId4" cstate="print">
            <a:extLst>
              <a:ext uri="{28A0092B-C50C-407E-A947-70E740481C1C}">
                <a14:useLocalDpi xmlns:a14="http://schemas.microsoft.com/office/drawing/2010/main" val="0"/>
              </a:ext>
            </a:extLst>
          </a:blip>
          <a:srcRect/>
          <a:stretch>
            <a:fillRect/>
          </a:stretch>
        </p:blipFill>
        <p:spPr>
          <a:xfrm>
            <a:off x="-709900" y="902825"/>
            <a:ext cx="12239183" cy="4706788"/>
          </a:xfrm>
          <a:prstGeom prst="rect">
            <a:avLst/>
          </a:prstGeom>
        </p:spPr>
      </p:pic>
      <p:sp>
        <p:nvSpPr>
          <p:cNvPr id="5" name="Text Box 3">
            <a:extLst>
              <a:ext uri="{FF2B5EF4-FFF2-40B4-BE49-F238E27FC236}">
                <a16:creationId xmlns:a16="http://schemas.microsoft.com/office/drawing/2014/main" id="{6716265C-F397-77FF-1345-375EA476E1DA}"/>
              </a:ext>
            </a:extLst>
          </p:cNvPr>
          <p:cNvSpPr txBox="1">
            <a:spLocks noChangeArrowheads="1"/>
          </p:cNvSpPr>
          <p:nvPr/>
        </p:nvSpPr>
        <p:spPr bwMode="auto">
          <a:xfrm>
            <a:off x="1050874" y="1783630"/>
            <a:ext cx="2914543" cy="1461939"/>
          </a:xfrm>
          <a:prstGeom prst="rect">
            <a:avLst/>
          </a:prstGeom>
          <a:noFill/>
          <a:ln w="9525">
            <a:noFill/>
            <a:miter lim="800000"/>
            <a:headEnd/>
            <a:tailEnd/>
          </a:ln>
        </p:spPr>
        <p:txBody>
          <a:bodyPr wrap="square">
            <a:spAutoFit/>
          </a:bodyPr>
          <a:lstStyle/>
          <a:p>
            <a:r>
              <a:rPr lang="en-US" sz="1400" b="0">
                <a:solidFill>
                  <a:srgbClr val="00284C"/>
                </a:solidFill>
                <a:latin typeface="Pierre Dingbats" pitchFamily="2" charset="0"/>
                <a:cs typeface="Calibri" panose="020F0502020204030204" pitchFamily="34" charset="0"/>
              </a:rPr>
              <a:t> n</a:t>
            </a:r>
            <a:r>
              <a:rPr lang="en-US" sz="1400" b="0">
                <a:solidFill>
                  <a:srgbClr val="00284C"/>
                </a:solidFill>
                <a:latin typeface="Calibri" panose="020F0502020204030204" pitchFamily="34" charset="0"/>
                <a:cs typeface="Calibri" panose="020F0502020204030204" pitchFamily="34" charset="0"/>
              </a:rPr>
              <a:t>  </a:t>
            </a:r>
            <a:r>
              <a:rPr lang="en-US" sz="1400" b="0">
                <a:latin typeface="Calibri" panose="020F0502020204030204" pitchFamily="34" charset="0"/>
                <a:cs typeface="Calibri" panose="020F0502020204030204" pitchFamily="34" charset="0"/>
              </a:rPr>
              <a:t>Equity Investor</a:t>
            </a:r>
          </a:p>
          <a:p>
            <a:r>
              <a:rPr lang="en-US" sz="1400" b="0">
                <a:solidFill>
                  <a:srgbClr val="7D4C9E"/>
                </a:solidFill>
                <a:latin typeface="Pierre Dingbats" pitchFamily="2" charset="0"/>
                <a:cs typeface="Calibri" panose="020F0502020204030204" pitchFamily="34" charset="0"/>
              </a:rPr>
              <a:t> n</a:t>
            </a:r>
            <a:r>
              <a:rPr lang="en-US" sz="1400" b="0">
                <a:latin typeface="Pierre Dingbats" pitchFamily="2" charset="0"/>
                <a:cs typeface="Calibri" panose="020F0502020204030204" pitchFamily="34" charset="0"/>
              </a:rPr>
              <a:t>  </a:t>
            </a:r>
            <a:r>
              <a:rPr lang="en-US" sz="1400" b="0">
                <a:latin typeface="Calibri" panose="020F0502020204030204" pitchFamily="34" charset="0"/>
                <a:cs typeface="Calibri" panose="020F0502020204030204" pitchFamily="34" charset="0"/>
              </a:rPr>
              <a:t>Balanced Investor</a:t>
            </a:r>
          </a:p>
          <a:p>
            <a:r>
              <a:rPr lang="en-US" sz="1400" b="0">
                <a:solidFill>
                  <a:srgbClr val="008946"/>
                </a:solidFill>
                <a:latin typeface="Pierre Dingbats" pitchFamily="2" charset="0"/>
                <a:cs typeface="Calibri" panose="020F0502020204030204" pitchFamily="34" charset="0"/>
              </a:rPr>
              <a:t> n</a:t>
            </a:r>
            <a:r>
              <a:rPr lang="en-US" sz="1400" b="0">
                <a:latin typeface="Pierre Dingbats" pitchFamily="2" charset="0"/>
                <a:cs typeface="Calibri" panose="020F0502020204030204" pitchFamily="34" charset="0"/>
              </a:rPr>
              <a:t>  </a:t>
            </a:r>
            <a:r>
              <a:rPr lang="en-US" sz="1400" b="0">
                <a:latin typeface="Calibri" panose="020F0502020204030204" pitchFamily="34" charset="0"/>
                <a:cs typeface="Calibri" panose="020F0502020204030204" pitchFamily="34" charset="0"/>
              </a:rPr>
              <a:t>Bond Investor</a:t>
            </a:r>
          </a:p>
          <a:p>
            <a:r>
              <a:rPr lang="en-US" sz="1400" b="0">
                <a:solidFill>
                  <a:srgbClr val="DD373B"/>
                </a:solidFill>
                <a:latin typeface="Pierre Dingbats" pitchFamily="2" charset="0"/>
                <a:cs typeface="Calibri" panose="020F0502020204030204" pitchFamily="34" charset="0"/>
              </a:rPr>
              <a:t> n</a:t>
            </a:r>
            <a:r>
              <a:rPr lang="en-US" sz="1400" b="0">
                <a:latin typeface="Pierre Dingbats" pitchFamily="2" charset="0"/>
                <a:cs typeface="Calibri" panose="020F0502020204030204" pitchFamily="34" charset="0"/>
              </a:rPr>
              <a:t>  </a:t>
            </a:r>
            <a:r>
              <a:rPr lang="en-US" sz="1400" b="0">
                <a:latin typeface="Calibri" panose="020F0502020204030204" pitchFamily="34" charset="0"/>
                <a:cs typeface="Calibri" panose="020F0502020204030204" pitchFamily="34" charset="0"/>
              </a:rPr>
              <a:t>Reactionary Investor</a:t>
            </a:r>
          </a:p>
          <a:p>
            <a:pPr>
              <a:spcAft>
                <a:spcPts val="600"/>
              </a:spcAft>
            </a:pPr>
            <a:r>
              <a:rPr lang="en-US" sz="1400" b="0">
                <a:solidFill>
                  <a:srgbClr val="C45F29"/>
                </a:solidFill>
                <a:latin typeface="Pierre Dingbats" pitchFamily="2" charset="0"/>
                <a:cs typeface="Calibri" panose="020F0502020204030204" pitchFamily="34" charset="0"/>
              </a:rPr>
              <a:t> n</a:t>
            </a:r>
            <a:r>
              <a:rPr lang="en-US" sz="1400" b="0">
                <a:latin typeface="Pierre Dingbats" pitchFamily="2" charset="0"/>
                <a:cs typeface="Calibri" panose="020F0502020204030204" pitchFamily="34" charset="0"/>
              </a:rPr>
              <a:t>  </a:t>
            </a:r>
            <a:r>
              <a:rPr lang="en-US" sz="1400" b="0">
                <a:latin typeface="Calibri" panose="020F0502020204030204" pitchFamily="34" charset="0"/>
                <a:cs typeface="Calibri" panose="020F0502020204030204" pitchFamily="34" charset="0"/>
              </a:rPr>
              <a:t>Cash Investor</a:t>
            </a:r>
          </a:p>
          <a:p>
            <a:r>
              <a:rPr lang="en-US" sz="1400" b="0" spc="10">
                <a:latin typeface="Calibri" panose="020F0502020204030204" pitchFamily="34" charset="0"/>
                <a:cs typeface="Calibri" panose="020F0502020204030204" pitchFamily="34" charset="0"/>
              </a:rPr>
              <a:t>       </a:t>
            </a:r>
            <a:r>
              <a:rPr lang="en-US" sz="1400" b="0">
                <a:latin typeface="Calibri" panose="020F0502020204030204" pitchFamily="34" charset="0"/>
                <a:cs typeface="Calibri" panose="020F0502020204030204" pitchFamily="34" charset="0"/>
              </a:rPr>
              <a:t>Market drop of 30% or more</a:t>
            </a:r>
          </a:p>
        </p:txBody>
      </p:sp>
      <p:sp>
        <p:nvSpPr>
          <p:cNvPr id="4" name="Title 3">
            <a:extLst>
              <a:ext uri="{FF2B5EF4-FFF2-40B4-BE49-F238E27FC236}">
                <a16:creationId xmlns:a16="http://schemas.microsoft.com/office/drawing/2014/main" id="{58FC781C-F834-035B-8EA5-24A873CBA09B}"/>
              </a:ext>
            </a:extLst>
          </p:cNvPr>
          <p:cNvSpPr>
            <a:spLocks noGrp="1"/>
          </p:cNvSpPr>
          <p:nvPr>
            <p:ph type="title" idx="4294967295"/>
          </p:nvPr>
        </p:nvSpPr>
        <p:spPr>
          <a:xfrm>
            <a:off x="838200" y="679266"/>
            <a:ext cx="10515600" cy="798062"/>
          </a:xfrm>
          <a:prstGeom prst="rect">
            <a:avLst/>
          </a:prstGeom>
        </p:spPr>
        <p:txBody>
          <a:bodyPr/>
          <a:lstStyle/>
          <a:p>
            <a:pPr algn="ctr" rtl="0" fontAlgn="base"/>
            <a:r>
              <a:rPr lang="en-US" sz="3600" b="0" kern="1200">
                <a:solidFill>
                  <a:srgbClr val="000000"/>
                </a:solidFill>
                <a:effectLst/>
                <a:latin typeface="Calibri" panose="020F0502020204030204" pitchFamily="34" charset="0"/>
                <a:ea typeface="+mn-ea"/>
                <a:cs typeface="Calibri" panose="020F0502020204030204" pitchFamily="34" charset="0"/>
              </a:rPr>
              <a:t>The Price of Panic</a:t>
            </a:r>
            <a:endParaRPr lang="en-US">
              <a:effectLst/>
            </a:endParaRPr>
          </a:p>
        </p:txBody>
      </p:sp>
      <p:sp>
        <p:nvSpPr>
          <p:cNvPr id="23558" name="Text Box 3"/>
          <p:cNvSpPr txBox="1">
            <a:spLocks noChangeArrowheads="1"/>
          </p:cNvSpPr>
          <p:nvPr/>
        </p:nvSpPr>
        <p:spPr bwMode="auto">
          <a:xfrm>
            <a:off x="3647066" y="1310029"/>
            <a:ext cx="5030868" cy="338554"/>
          </a:xfrm>
          <a:prstGeom prst="rect">
            <a:avLst/>
          </a:prstGeom>
          <a:noFill/>
          <a:ln w="9525">
            <a:noFill/>
            <a:miter lim="800000"/>
            <a:headEnd/>
            <a:tailEnd/>
          </a:ln>
        </p:spPr>
        <p:txBody>
          <a:bodyPr wrap="square">
            <a:spAutoFit/>
          </a:bodyPr>
          <a:lstStyle/>
          <a:p>
            <a:pPr algn="ctr"/>
            <a:r>
              <a:rPr lang="en-US" sz="1600" b="0">
                <a:solidFill>
                  <a:srgbClr val="000000"/>
                </a:solidFill>
                <a:latin typeface="Calibri" panose="020F0502020204030204" pitchFamily="34" charset="0"/>
                <a:cs typeface="Calibri" panose="020F0502020204030204" pitchFamily="34" charset="0"/>
              </a:rPr>
              <a:t>$10,000 Invested in S&amp;P 500 index 1/1/60–12/31/24</a:t>
            </a:r>
          </a:p>
        </p:txBody>
      </p:sp>
      <p:sp>
        <p:nvSpPr>
          <p:cNvPr id="44" name="TextBox 43">
            <a:extLst>
              <a:ext uri="{FF2B5EF4-FFF2-40B4-BE49-F238E27FC236}">
                <a16:creationId xmlns:a16="http://schemas.microsoft.com/office/drawing/2014/main" id="{9DA7739E-69EF-48B5-A898-6BC787362FE1}"/>
              </a:ext>
            </a:extLst>
          </p:cNvPr>
          <p:cNvSpPr txBox="1"/>
          <p:nvPr/>
        </p:nvSpPr>
        <p:spPr>
          <a:xfrm>
            <a:off x="503145" y="3984539"/>
            <a:ext cx="1024768" cy="738664"/>
          </a:xfrm>
          <a:prstGeom prst="rect">
            <a:avLst/>
          </a:prstGeom>
          <a:noFill/>
        </p:spPr>
        <p:txBody>
          <a:bodyPr wrap="none" rtlCol="0">
            <a:spAutoFit/>
          </a:bodyPr>
          <a:lstStyle/>
          <a:p>
            <a:pPr algn="ctr"/>
            <a:r>
              <a:rPr lang="en-US" sz="1400" b="0">
                <a:solidFill>
                  <a:srgbClr val="000000"/>
                </a:solidFill>
                <a:latin typeface="Calibri" panose="020F0502020204030204" pitchFamily="34" charset="0"/>
                <a:cs typeface="Calibri" panose="020F0502020204030204" pitchFamily="34" charset="0"/>
              </a:rPr>
              <a:t>Initial </a:t>
            </a:r>
            <a:br>
              <a:rPr lang="en-US" sz="1400" b="0">
                <a:solidFill>
                  <a:srgbClr val="000000"/>
                </a:solidFill>
                <a:latin typeface="Calibri" panose="020F0502020204030204" pitchFamily="34" charset="0"/>
                <a:cs typeface="Calibri" panose="020F0502020204030204" pitchFamily="34" charset="0"/>
              </a:rPr>
            </a:br>
            <a:r>
              <a:rPr lang="en-US" sz="1400" b="0">
                <a:solidFill>
                  <a:srgbClr val="000000"/>
                </a:solidFill>
                <a:latin typeface="Calibri" panose="020F0502020204030204" pitchFamily="34" charset="0"/>
                <a:cs typeface="Calibri" panose="020F0502020204030204" pitchFamily="34" charset="0"/>
              </a:rPr>
              <a:t>Investment</a:t>
            </a:r>
          </a:p>
          <a:p>
            <a:pPr algn="ctr"/>
            <a:r>
              <a:rPr lang="en-US" sz="1400" b="0">
                <a:solidFill>
                  <a:srgbClr val="000000"/>
                </a:solidFill>
                <a:latin typeface="Calibri" panose="020F0502020204030204" pitchFamily="34" charset="0"/>
                <a:cs typeface="Calibri" panose="020F0502020204030204" pitchFamily="34" charset="0"/>
              </a:rPr>
              <a:t>$10,000</a:t>
            </a:r>
          </a:p>
        </p:txBody>
      </p:sp>
      <p:cxnSp>
        <p:nvCxnSpPr>
          <p:cNvPr id="45" name="Straight Arrow Connector 44">
            <a:extLst>
              <a:ext uri="{FF2B5EF4-FFF2-40B4-BE49-F238E27FC236}">
                <a16:creationId xmlns:a16="http://schemas.microsoft.com/office/drawing/2014/main" id="{7809B31C-E270-4B0E-9D1B-F11ED1BBFEE4}"/>
              </a:ext>
              <a:ext uri="{C183D7F6-B498-43B3-948B-1728B52AA6E4}">
                <adec:decorative xmlns:adec="http://schemas.microsoft.com/office/drawing/2017/decorative" val="1"/>
              </a:ext>
            </a:extLst>
          </p:cNvPr>
          <p:cNvCxnSpPr>
            <a:cxnSpLocks/>
          </p:cNvCxnSpPr>
          <p:nvPr/>
        </p:nvCxnSpPr>
        <p:spPr bwMode="auto">
          <a:xfrm>
            <a:off x="954876" y="4723203"/>
            <a:ext cx="0" cy="65408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3560" name="Text Box 2842"/>
          <p:cNvSpPr txBox="1">
            <a:spLocks noChangeArrowheads="1"/>
          </p:cNvSpPr>
          <p:nvPr/>
        </p:nvSpPr>
        <p:spPr bwMode="auto">
          <a:xfrm>
            <a:off x="204951" y="5622773"/>
            <a:ext cx="11829025" cy="707886"/>
          </a:xfrm>
          <a:prstGeom prst="rect">
            <a:avLst/>
          </a:prstGeom>
          <a:noFill/>
          <a:ln w="9525">
            <a:noFill/>
            <a:miter lim="800000"/>
            <a:headEnd/>
            <a:tailEnd/>
          </a:ln>
        </p:spPr>
        <p:txBody>
          <a:bodyPr wrap="square">
            <a:spAutoFit/>
          </a:bodyPr>
          <a:lstStyle/>
          <a:p>
            <a:r>
              <a:rPr lang="en-US" sz="1000" spc="-30">
                <a:solidFill>
                  <a:srgbClr val="000000"/>
                </a:solidFill>
                <a:latin typeface="Calibri" panose="020F0502020204030204" pitchFamily="34" charset="0"/>
                <a:cs typeface="Calibri" panose="020F0502020204030204" pitchFamily="34" charset="0"/>
              </a:rPr>
              <a:t>PAST PERFORMANCE DOES NOT GUARANTEE FUTURE RESULTS. </a:t>
            </a:r>
            <a:r>
              <a:rPr lang="en-US" sz="1000" spc="-30">
                <a:solidFill>
                  <a:srgbClr val="00284C"/>
                </a:solidFill>
                <a:latin typeface="Calibri" panose="020F0502020204030204" pitchFamily="34" charset="0"/>
                <a:cs typeface="Calibri" panose="020F0502020204030204" pitchFamily="34" charset="0"/>
              </a:rPr>
              <a:t>Equity</a:t>
            </a:r>
            <a:r>
              <a:rPr lang="en-US" sz="1000" spc="-30">
                <a:solidFill>
                  <a:srgbClr val="000000"/>
                </a:solidFill>
                <a:latin typeface="Calibri" panose="020F0502020204030204" pitchFamily="34" charset="0"/>
                <a:cs typeface="Calibri" panose="020F0502020204030204" pitchFamily="34" charset="0"/>
              </a:rPr>
              <a:t> </a:t>
            </a:r>
            <a:r>
              <a:rPr lang="en-US" sz="1000" b="0" spc="-30">
                <a:solidFill>
                  <a:srgbClr val="000000"/>
                </a:solidFill>
                <a:latin typeface="Calibri" panose="020F0502020204030204" pitchFamily="34" charset="0"/>
                <a:cs typeface="Calibri" panose="020F0502020204030204" pitchFamily="34" charset="0"/>
              </a:rPr>
              <a:t>returns are represented by the S&amp;P 500 Index. </a:t>
            </a:r>
            <a:r>
              <a:rPr lang="en-US" sz="1000" spc="-30">
                <a:solidFill>
                  <a:srgbClr val="008946"/>
                </a:solidFill>
                <a:latin typeface="Calibri" panose="020F0502020204030204" pitchFamily="34" charset="0"/>
                <a:cs typeface="Calibri" panose="020F0502020204030204" pitchFamily="34" charset="0"/>
              </a:rPr>
              <a:t>Bond</a:t>
            </a:r>
            <a:r>
              <a:rPr lang="en-US" sz="1000" b="0" spc="-30">
                <a:solidFill>
                  <a:srgbClr val="000000"/>
                </a:solidFill>
                <a:latin typeface="Calibri" panose="020F0502020204030204" pitchFamily="34" charset="0"/>
                <a:cs typeface="Calibri" panose="020F0502020204030204" pitchFamily="34" charset="0"/>
              </a:rPr>
              <a:t> returns are represented by 1960-1975: IA SBBI LT Government Index, 1976-present: Bloomberg US Aggregate Bond Index. </a:t>
            </a:r>
            <a:r>
              <a:rPr lang="en-US" sz="1000" spc="-30">
                <a:solidFill>
                  <a:srgbClr val="D6363A"/>
                </a:solidFill>
                <a:latin typeface="Calibri" panose="020F0502020204030204" pitchFamily="34" charset="0"/>
                <a:cs typeface="Calibri" panose="020F0502020204030204" pitchFamily="34" charset="0"/>
              </a:rPr>
              <a:t>Reactionary</a:t>
            </a:r>
            <a:r>
              <a:rPr lang="en-US" sz="1000" b="0" spc="-30">
                <a:solidFill>
                  <a:srgbClr val="000000"/>
                </a:solidFill>
                <a:latin typeface="Calibri" panose="020F0502020204030204" pitchFamily="34" charset="0"/>
                <a:cs typeface="Calibri" panose="020F0502020204030204" pitchFamily="34" charset="0"/>
              </a:rPr>
              <a:t> returns indicate the results of an investor who invested in S&amp;P 500 Index, moved 100% into 30-Day T-Bills each time the market dropped 30% and then moved 100% back into S&amp;P 500 Index two years later. </a:t>
            </a:r>
            <a:r>
              <a:rPr lang="en-US" sz="1000" spc="-30">
                <a:solidFill>
                  <a:srgbClr val="6E3F8C"/>
                </a:solidFill>
                <a:latin typeface="Calibri" panose="020F0502020204030204" pitchFamily="34" charset="0"/>
                <a:cs typeface="Calibri" panose="020F0502020204030204" pitchFamily="34" charset="0"/>
              </a:rPr>
              <a:t>Balanced</a:t>
            </a:r>
            <a:r>
              <a:rPr lang="en-US" sz="1000" b="0" spc="-30">
                <a:solidFill>
                  <a:srgbClr val="7D4C9E"/>
                </a:solidFill>
                <a:latin typeface="Calibri" panose="020F0502020204030204" pitchFamily="34" charset="0"/>
                <a:cs typeface="Calibri" panose="020F0502020204030204" pitchFamily="34" charset="0"/>
              </a:rPr>
              <a:t> </a:t>
            </a:r>
            <a:r>
              <a:rPr lang="en-US" sz="1000" b="0" spc="-30">
                <a:solidFill>
                  <a:srgbClr val="000000"/>
                </a:solidFill>
                <a:latin typeface="Calibri" panose="020F0502020204030204" pitchFamily="34" charset="0"/>
                <a:cs typeface="Calibri" panose="020F0502020204030204" pitchFamily="34" charset="0"/>
              </a:rPr>
              <a:t>returns are represented by 50% S&amp;P 500 Index and 50% IA SBBI US Long Term Bond Index. </a:t>
            </a:r>
            <a:r>
              <a:rPr lang="en-US" sz="1000" spc="-30">
                <a:solidFill>
                  <a:srgbClr val="C45F29"/>
                </a:solidFill>
                <a:latin typeface="Calibri" panose="020F0502020204030204" pitchFamily="34" charset="0"/>
                <a:cs typeface="Calibri" panose="020F0502020204030204" pitchFamily="34" charset="0"/>
              </a:rPr>
              <a:t>Cash</a:t>
            </a:r>
            <a:r>
              <a:rPr lang="en-US" sz="1000" b="0" spc="-30">
                <a:solidFill>
                  <a:srgbClr val="B95922"/>
                </a:solidFill>
                <a:latin typeface="Calibri" panose="020F0502020204030204" pitchFamily="34" charset="0"/>
                <a:cs typeface="Calibri" panose="020F0502020204030204" pitchFamily="34" charset="0"/>
              </a:rPr>
              <a:t> </a:t>
            </a:r>
            <a:r>
              <a:rPr lang="en-US" sz="1000" b="0" spc="-30">
                <a:solidFill>
                  <a:srgbClr val="000000"/>
                </a:solidFill>
                <a:latin typeface="Calibri" panose="020F0502020204030204" pitchFamily="34" charset="0"/>
                <a:cs typeface="Calibri" panose="020F0502020204030204" pitchFamily="34" charset="0"/>
              </a:rPr>
              <a:t>returns are represented by 30-Day T-Bills. Data Source: Ned Davis Research, 12/23. For Illustrative purposes only. Indices are unmanaged and not available for direct investment. Index descriptions are included on last slide. US Treasury securities are backed by the full faith and credit of the US Government. Equities and bonds are subject to risks and may not be suitable for all investors.</a:t>
            </a:r>
            <a:endParaRPr lang="en-US" sz="1000" spc="-30">
              <a:solidFill>
                <a:srgbClr val="000000"/>
              </a:solidFill>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BEFB1B7D-5F47-CCB7-BA07-FF01F8BB9F50}"/>
              </a:ext>
            </a:extLst>
          </p:cNvPr>
          <p:cNvSpPr>
            <a:spLocks noGrp="1"/>
          </p:cNvSpPr>
          <p:nvPr>
            <p:ph type="sldNum" sz="quarter" idx="4"/>
          </p:nvPr>
        </p:nvSpPr>
        <p:spPr/>
        <p:txBody>
          <a:bodyPr/>
          <a:lstStyle/>
          <a:p>
            <a:pPr>
              <a:defRPr/>
            </a:pPr>
            <a:fld id="{098F27AE-F8A1-453E-8C2F-3FD5FC6AA2AE}" type="slidenum">
              <a:rPr lang="en-US" smtClean="0"/>
              <a:pPr>
                <a:defRPr/>
              </a:pPr>
              <a:t>18</a:t>
            </a:fld>
            <a:endParaRPr lang="en-US"/>
          </a:p>
        </p:txBody>
      </p:sp>
      <p:pic>
        <p:nvPicPr>
          <p:cNvPr id="6" name="Picture 5">
            <a:extLst>
              <a:ext uri="{FF2B5EF4-FFF2-40B4-BE49-F238E27FC236}">
                <a16:creationId xmlns:a16="http://schemas.microsoft.com/office/drawing/2014/main" id="{A32E6290-AA8E-BA83-A8B5-48CB049E0783}"/>
              </a:ext>
            </a:extLst>
          </p:cNvPr>
          <p:cNvPicPr>
            <a:picLocks noChangeAspect="1"/>
          </p:cNvPicPr>
          <p:nvPr/>
        </p:nvPicPr>
        <p:blipFill>
          <a:blip r:embed="rId5">
            <a:extLst>
              <a:ext uri="{28A0092B-C50C-407E-A947-70E740481C1C}">
                <a14:useLocalDpi xmlns:a14="http://schemas.microsoft.com/office/drawing/2010/main" val="0"/>
              </a:ext>
            </a:extLst>
          </a:blip>
          <a:srcRect t="251" b="251"/>
          <a:stretch/>
        </p:blipFill>
        <p:spPr>
          <a:xfrm>
            <a:off x="1135106" y="2947422"/>
            <a:ext cx="269141" cy="274320"/>
          </a:xfrm>
          <a:prstGeom prst="rect">
            <a:avLst/>
          </a:prstGeom>
        </p:spPr>
      </p:pic>
    </p:spTree>
    <p:extLst>
      <p:ext uri="{BB962C8B-B14F-4D97-AF65-F5344CB8AC3E}">
        <p14:creationId xmlns:p14="http://schemas.microsoft.com/office/powerpoint/2010/main" val="419642382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054DF3-13B7-8C92-7B0F-84C1600EE52D}"/>
              </a:ext>
            </a:extLst>
          </p:cNvPr>
          <p:cNvPicPr>
            <a:picLocks noChangeAspect="1"/>
          </p:cNvPicPr>
          <p:nvPr/>
        </p:nvPicPr>
        <p:blipFill>
          <a:blip r:embed="rId3"/>
          <a:stretch>
            <a:fillRect/>
          </a:stretch>
        </p:blipFill>
        <p:spPr>
          <a:xfrm>
            <a:off x="-203387" y="-33564"/>
            <a:ext cx="12395387" cy="6281964"/>
          </a:xfrm>
          <a:prstGeom prst="rect">
            <a:avLst/>
          </a:prstGeom>
        </p:spPr>
      </p:pic>
      <p:sp>
        <p:nvSpPr>
          <p:cNvPr id="5" name="Slide Number Placeholder 4">
            <a:extLst>
              <a:ext uri="{FF2B5EF4-FFF2-40B4-BE49-F238E27FC236}">
                <a16:creationId xmlns:a16="http://schemas.microsoft.com/office/drawing/2014/main" id="{7F50F299-2C61-89E1-BFE3-98BF56CC15CD}"/>
              </a:ext>
            </a:extLst>
          </p:cNvPr>
          <p:cNvSpPr>
            <a:spLocks noGrp="1"/>
          </p:cNvSpPr>
          <p:nvPr>
            <p:ph type="sldNum" sz="quarter" idx="4"/>
          </p:nvPr>
        </p:nvSpPr>
        <p:spPr/>
        <p:txBody>
          <a:bodyPr/>
          <a:lstStyle/>
          <a:p>
            <a:pPr>
              <a:defRPr/>
            </a:pPr>
            <a:fld id="{098F27AE-F8A1-453E-8C2F-3FD5FC6AA2AE}" type="slidenum">
              <a:rPr lang="en-US" smtClean="0"/>
              <a:pPr>
                <a:defRPr/>
              </a:pPr>
              <a:t>19</a:t>
            </a:fld>
            <a:endParaRPr lang="en-US"/>
          </a:p>
        </p:txBody>
      </p:sp>
      <p:sp>
        <p:nvSpPr>
          <p:cNvPr id="10" name="Google Shape;115;p9">
            <a:extLst>
              <a:ext uri="{FF2B5EF4-FFF2-40B4-BE49-F238E27FC236}">
                <a16:creationId xmlns:a16="http://schemas.microsoft.com/office/drawing/2014/main" id="{10B85C27-62F7-B1B4-5477-9C474C0DDCFD}"/>
              </a:ext>
            </a:extLst>
          </p:cNvPr>
          <p:cNvSpPr/>
          <p:nvPr/>
        </p:nvSpPr>
        <p:spPr>
          <a:xfrm>
            <a:off x="848790" y="1324896"/>
            <a:ext cx="3477412" cy="3536475"/>
          </a:xfrm>
          <a:prstGeom prst="rect">
            <a:avLst/>
          </a:prstGeom>
          <a:solidFill>
            <a:srgbClr val="005D55"/>
          </a:solidFill>
          <a:ln>
            <a:noFill/>
          </a:ln>
        </p:spPr>
        <p:txBody>
          <a:bodyPr spcFirstLastPara="1" wrap="square" lIns="91425" tIns="45700" rIns="91425" bIns="45700" anchor="ctr" anchorCtr="0">
            <a:noAutofit/>
          </a:bodyPr>
          <a:lstStyle/>
          <a:p>
            <a:pPr algn="ctr">
              <a:spcBef>
                <a:spcPts val="0"/>
              </a:spcBef>
              <a:spcAft>
                <a:spcPts val="0"/>
              </a:spcAft>
            </a:pPr>
            <a:endParaRPr sz="1400" b="0">
              <a:solidFill>
                <a:prstClr val="white"/>
              </a:solidFill>
              <a:latin typeface="Arial"/>
              <a:ea typeface="Arial"/>
              <a:cs typeface="Arial"/>
              <a:sym typeface="Arial"/>
            </a:endParaRPr>
          </a:p>
        </p:txBody>
      </p:sp>
      <p:sp>
        <p:nvSpPr>
          <p:cNvPr id="11" name="Google Shape;116;p9">
            <a:extLst>
              <a:ext uri="{FF2B5EF4-FFF2-40B4-BE49-F238E27FC236}">
                <a16:creationId xmlns:a16="http://schemas.microsoft.com/office/drawing/2014/main" id="{B3DFD050-516B-A8E3-1E76-8AA7493B6BB8}"/>
              </a:ext>
            </a:extLst>
          </p:cNvPr>
          <p:cNvSpPr/>
          <p:nvPr/>
        </p:nvSpPr>
        <p:spPr>
          <a:xfrm>
            <a:off x="1313009" y="1782825"/>
            <a:ext cx="2492332" cy="2546111"/>
          </a:xfrm>
          <a:prstGeom prst="rect">
            <a:avLst/>
          </a:prstGeom>
          <a:noFill/>
          <a:ln w="25400" cap="flat" cmpd="sng">
            <a:solidFill>
              <a:srgbClr val="F5A900"/>
            </a:solidFill>
            <a:prstDash val="solid"/>
            <a:round/>
            <a:headEnd type="none" w="sm" len="sm"/>
            <a:tailEnd type="none" w="sm" len="sm"/>
          </a:ln>
        </p:spPr>
        <p:txBody>
          <a:bodyPr spcFirstLastPara="1" wrap="square" lIns="91425" tIns="45700" rIns="91425" bIns="45700" anchor="ctr" anchorCtr="0">
            <a:noAutofit/>
          </a:bodyPr>
          <a:lstStyle/>
          <a:p>
            <a:pPr algn="ctr" fontAlgn="auto">
              <a:spcBef>
                <a:spcPts val="0"/>
              </a:spcBef>
              <a:spcAft>
                <a:spcPts val="0"/>
              </a:spcAft>
            </a:pPr>
            <a:endParaRPr sz="1400" b="0" kern="0">
              <a:solidFill>
                <a:prstClr val="white"/>
              </a:solidFill>
              <a:latin typeface="Arial"/>
              <a:ea typeface="Arial"/>
              <a:cs typeface="Arial"/>
              <a:sym typeface="Arial"/>
            </a:endParaRPr>
          </a:p>
        </p:txBody>
      </p:sp>
      <p:sp>
        <p:nvSpPr>
          <p:cNvPr id="2" name="Title 1">
            <a:extLst>
              <a:ext uri="{FF2B5EF4-FFF2-40B4-BE49-F238E27FC236}">
                <a16:creationId xmlns:a16="http://schemas.microsoft.com/office/drawing/2014/main" id="{9AC5319F-40C1-9046-C207-FED6B5291289}"/>
              </a:ext>
            </a:extLst>
          </p:cNvPr>
          <p:cNvSpPr>
            <a:spLocks noGrp="1"/>
          </p:cNvSpPr>
          <p:nvPr>
            <p:ph type="title" idx="4294967295"/>
          </p:nvPr>
        </p:nvSpPr>
        <p:spPr>
          <a:xfrm>
            <a:off x="1231729" y="1598555"/>
            <a:ext cx="1486071" cy="1429126"/>
          </a:xfrm>
          <a:prstGeom prst="rect">
            <a:avLst/>
          </a:prstGeom>
          <a:solidFill>
            <a:srgbClr val="005D55"/>
          </a:solidFill>
        </p:spPr>
        <p:txBody>
          <a:bodyPr/>
          <a:lstStyle/>
          <a:p>
            <a:pPr rtl="0" fontAlgn="base">
              <a:lnSpc>
                <a:spcPts val="3200"/>
              </a:lnSpc>
            </a:pPr>
            <a:r>
              <a:rPr lang="en-US" sz="3000" b="1" kern="1200">
                <a:solidFill>
                  <a:srgbClr val="FFFFFF"/>
                </a:solidFill>
                <a:effectLst/>
                <a:latin typeface="Calibri" panose="020F0502020204030204" pitchFamily="34" charset="0"/>
                <a:ea typeface="+mn-ea"/>
                <a:cs typeface="Calibri" panose="020F0502020204030204" pitchFamily="34" charset="0"/>
              </a:rPr>
              <a:t>Staying Above </a:t>
            </a:r>
            <a:br>
              <a:rPr lang="en-US" sz="3000" b="1" kern="1200">
                <a:solidFill>
                  <a:srgbClr val="FFFFFF"/>
                </a:solidFill>
                <a:effectLst/>
                <a:latin typeface="Calibri" panose="020F0502020204030204" pitchFamily="34" charset="0"/>
                <a:ea typeface="+mn-ea"/>
                <a:cs typeface="Calibri" panose="020F0502020204030204" pitchFamily="34" charset="0"/>
              </a:rPr>
            </a:br>
            <a:r>
              <a:rPr lang="en-US" sz="3000" b="1" kern="1200">
                <a:solidFill>
                  <a:srgbClr val="FFFFFF"/>
                </a:solidFill>
                <a:effectLst/>
                <a:latin typeface="Calibri" panose="020F0502020204030204" pitchFamily="34" charset="0"/>
                <a:ea typeface="+mn-ea"/>
                <a:cs typeface="Calibri" panose="020F0502020204030204" pitchFamily="34" charset="0"/>
              </a:rPr>
              <a:t>the Fray</a:t>
            </a:r>
            <a:endParaRPr lang="en-US" sz="3000">
              <a:effectLst/>
            </a:endParaRPr>
          </a:p>
        </p:txBody>
      </p:sp>
    </p:spTree>
    <p:extLst>
      <p:ext uri="{BB962C8B-B14F-4D97-AF65-F5344CB8AC3E}">
        <p14:creationId xmlns:p14="http://schemas.microsoft.com/office/powerpoint/2010/main" val="96214840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FF7227-7B36-C17C-C699-ED8AA7E1FAAA}"/>
              </a:ext>
            </a:extLst>
          </p:cNvPr>
          <p:cNvSpPr>
            <a:spLocks noGrp="1"/>
          </p:cNvSpPr>
          <p:nvPr>
            <p:ph type="title" idx="4294967295"/>
          </p:nvPr>
        </p:nvSpPr>
        <p:spPr>
          <a:xfrm>
            <a:off x="8404441" y="2642452"/>
            <a:ext cx="3330879" cy="1866479"/>
          </a:xfrm>
          <a:prstGeom prst="rect">
            <a:avLst/>
          </a:prstGeom>
        </p:spPr>
        <p:txBody>
          <a:bodyPr/>
          <a:lstStyle/>
          <a:p>
            <a:pPr rtl="0" fontAlgn="base"/>
            <a:r>
              <a:rPr lang="en-US" sz="4000" b="0" i="0" kern="1200">
                <a:solidFill>
                  <a:srgbClr val="000000"/>
                </a:solidFill>
                <a:effectLst/>
                <a:latin typeface="Calibri" panose="020F0502020204030204" pitchFamily="34" charset="0"/>
                <a:ea typeface="+mn-ea"/>
                <a:cs typeface="Calibri" panose="020F0502020204030204" pitchFamily="34" charset="0"/>
              </a:rPr>
              <a:t>Déjà News</a:t>
            </a:r>
            <a:r>
              <a:rPr lang="en-US" sz="3600" b="0" i="0" kern="1200">
                <a:solidFill>
                  <a:srgbClr val="000000"/>
                </a:solidFill>
                <a:effectLst/>
                <a:latin typeface="Calibri" panose="020F0502020204030204" pitchFamily="34" charset="0"/>
                <a:ea typeface="+mn-ea"/>
                <a:cs typeface="Calibri" panose="020F0502020204030204" pitchFamily="34" charset="0"/>
              </a:rPr>
              <a:t> </a:t>
            </a:r>
            <a:endParaRPr lang="en-US">
              <a:effectLst/>
            </a:endParaRPr>
          </a:p>
        </p:txBody>
      </p:sp>
      <p:sp>
        <p:nvSpPr>
          <p:cNvPr id="30" name="TextBox 29">
            <a:extLst>
              <a:ext uri="{FF2B5EF4-FFF2-40B4-BE49-F238E27FC236}">
                <a16:creationId xmlns:a16="http://schemas.microsoft.com/office/drawing/2014/main" id="{FD45446E-BE9F-97BD-53B1-069F8604B790}"/>
              </a:ext>
            </a:extLst>
          </p:cNvPr>
          <p:cNvSpPr txBox="1"/>
          <p:nvPr/>
        </p:nvSpPr>
        <p:spPr>
          <a:xfrm>
            <a:off x="8446673" y="3281755"/>
            <a:ext cx="3610778" cy="369332"/>
          </a:xfrm>
          <a:prstGeom prst="rect">
            <a:avLst/>
          </a:prstGeom>
          <a:noFill/>
        </p:spPr>
        <p:txBody>
          <a:bodyPr wrap="square">
            <a:spAutoFit/>
          </a:bodyPr>
          <a:lstStyle/>
          <a:p>
            <a:pPr marR="0" algn="l" rtl="0"/>
            <a:r>
              <a:rPr lang="en-US" sz="1800" b="0" i="0" u="none" strike="noStrike">
                <a:solidFill>
                  <a:srgbClr val="000000"/>
                </a:solidFill>
                <a:latin typeface="Calibri" panose="020F0502020204030204" pitchFamily="34" charset="0"/>
                <a:cs typeface="Calibri" panose="020F0502020204030204" pitchFamily="34" charset="0"/>
              </a:rPr>
              <a:t>Crisis of Today...or Yesterday?</a:t>
            </a:r>
            <a:endParaRPr lang="en-US" sz="1800" b="0" i="0" u="none" strike="noStrike">
              <a:solidFill>
                <a:srgbClr val="004B7C"/>
              </a:solidFill>
              <a:latin typeface="Calibri" panose="020F0502020204030204" pitchFamily="34" charset="0"/>
              <a:cs typeface="Calibri" panose="020F0502020204030204" pitchFamily="34" charset="0"/>
            </a:endParaRPr>
          </a:p>
        </p:txBody>
      </p:sp>
      <p:sp>
        <p:nvSpPr>
          <p:cNvPr id="8" name="1960">
            <a:extLst>
              <a:ext uri="{FF2B5EF4-FFF2-40B4-BE49-F238E27FC236}">
                <a16:creationId xmlns:a16="http://schemas.microsoft.com/office/drawing/2014/main" id="{7F2854F9-E0F3-2055-B419-E01D1FDC285B}"/>
              </a:ext>
            </a:extLst>
          </p:cNvPr>
          <p:cNvSpPr txBox="1"/>
          <p:nvPr/>
        </p:nvSpPr>
        <p:spPr>
          <a:xfrm>
            <a:off x="571500" y="1739803"/>
            <a:ext cx="1889392" cy="1015663"/>
          </a:xfrm>
          <a:prstGeom prst="rect">
            <a:avLst/>
          </a:prstGeom>
          <a:noFill/>
        </p:spPr>
        <p:txBody>
          <a:bodyPr wrap="square" rtlCol="0">
            <a:spAutoFit/>
          </a:bodyPr>
          <a:lstStyle/>
          <a:p>
            <a:pPr marR="0" algn="ctr" rtl="0"/>
            <a:r>
              <a:rPr lang="en-US" sz="1200" b="1" i="0" u="none" strike="noStrike">
                <a:solidFill>
                  <a:srgbClr val="000000"/>
                </a:solidFill>
                <a:latin typeface="Calibri" panose="020F0502020204030204" pitchFamily="34" charset="0"/>
                <a:cs typeface="Calibri" panose="020F0502020204030204" pitchFamily="34" charset="0"/>
              </a:rPr>
              <a:t>Bear Holds Bull </a:t>
            </a:r>
            <a:br>
              <a:rPr lang="en-US" sz="1200" b="1" i="0" u="none" strike="noStrike">
                <a:solidFill>
                  <a:srgbClr val="000000"/>
                </a:solidFill>
                <a:latin typeface="Calibri" panose="020F0502020204030204" pitchFamily="34" charset="0"/>
                <a:cs typeface="Calibri" panose="020F0502020204030204" pitchFamily="34" charset="0"/>
              </a:rPr>
            </a:br>
            <a:r>
              <a:rPr lang="en-US" sz="1200" b="1" i="0" u="none" strike="noStrike">
                <a:solidFill>
                  <a:srgbClr val="000000"/>
                </a:solidFill>
                <a:latin typeface="Calibri" panose="020F0502020204030204" pitchFamily="34" charset="0"/>
                <a:cs typeface="Calibri" panose="020F0502020204030204" pitchFamily="34" charset="0"/>
              </a:rPr>
              <a:t>to a Standstill</a:t>
            </a:r>
            <a:endParaRPr lang="en-US" sz="1200" b="0" i="0" u="none" strike="noStrike">
              <a:solidFill>
                <a:srgbClr val="000000"/>
              </a:solidFill>
              <a:latin typeface="Calibri" panose="020F0502020204030204" pitchFamily="34" charset="0"/>
              <a:cs typeface="Calibri" panose="020F0502020204030204" pitchFamily="34" charset="0"/>
            </a:endParaRPr>
          </a:p>
          <a:p>
            <a:pPr marR="0" algn="ctr" rtl="0"/>
            <a:r>
              <a:rPr lang="en-US" sz="1200" b="0" i="0" u="none" strike="noStrike">
                <a:solidFill>
                  <a:srgbClr val="000000"/>
                </a:solidFill>
                <a:latin typeface="Univers LT Pro 47 Lt Cn" panose="020B0306020202040204" pitchFamily="34" charset="0"/>
              </a:rPr>
              <a:t>The New York Times</a:t>
            </a:r>
          </a:p>
          <a:p>
            <a:pPr marR="0" algn="ctr" rtl="0"/>
            <a:r>
              <a:rPr lang="en-US" sz="1200" b="1" i="0" u="none" strike="noStrike">
                <a:solidFill>
                  <a:srgbClr val="000000"/>
                </a:solidFill>
                <a:latin typeface="Calibri" panose="020F0502020204030204" pitchFamily="34" charset="0"/>
                <a:cs typeface="Calibri" panose="020F0502020204030204" pitchFamily="34" charset="0"/>
              </a:rPr>
              <a:t>June 1, 1960</a:t>
            </a:r>
          </a:p>
          <a:p>
            <a:pPr marR="0" algn="ctr" rtl="0"/>
            <a:r>
              <a:rPr lang="en-US" sz="1200" b="0" i="0" u="none" strike="noStrike">
                <a:solidFill>
                  <a:srgbClr val="000000"/>
                </a:solidFill>
                <a:latin typeface="Univers LT Pro 47 Lt Cn" panose="020B0306020202040204" pitchFamily="34" charset="0"/>
              </a:rPr>
              <a:t>Dow Jones: 624</a:t>
            </a:r>
          </a:p>
        </p:txBody>
      </p:sp>
      <p:sp>
        <p:nvSpPr>
          <p:cNvPr id="3" name="1972">
            <a:extLst>
              <a:ext uri="{FF2B5EF4-FFF2-40B4-BE49-F238E27FC236}">
                <a16:creationId xmlns:a16="http://schemas.microsoft.com/office/drawing/2014/main" id="{2DFE08A3-C894-FAE3-1A24-EC0C58F25474}"/>
              </a:ext>
            </a:extLst>
          </p:cNvPr>
          <p:cNvSpPr txBox="1"/>
          <p:nvPr/>
        </p:nvSpPr>
        <p:spPr>
          <a:xfrm>
            <a:off x="1192205" y="762837"/>
            <a:ext cx="1889392" cy="830997"/>
          </a:xfrm>
          <a:prstGeom prst="rect">
            <a:avLst/>
          </a:prstGeom>
          <a:noFill/>
        </p:spPr>
        <p:txBody>
          <a:bodyPr wrap="square" rtlCol="0">
            <a:spAutoFit/>
          </a:bodyPr>
          <a:lstStyle/>
          <a:p>
            <a:pPr marR="0" algn="ctr" rtl="0"/>
            <a:r>
              <a:rPr lang="en-US" sz="1200" b="1" i="0" u="none" strike="noStrike">
                <a:latin typeface="Arial Narrow" panose="020B0606020202030204" pitchFamily="34" charset="0"/>
                <a:cs typeface="Calibri" panose="020F0502020204030204" pitchFamily="34" charset="0"/>
              </a:rPr>
              <a:t>Is the US Going Broke?</a:t>
            </a:r>
            <a:endParaRPr lang="en-US" sz="1200" b="0" i="0" u="none" strike="noStrike">
              <a:latin typeface="Arial Narrow" panose="020B0606020202030204" pitchFamily="34" charset="0"/>
              <a:cs typeface="Calibri" panose="020F0502020204030204" pitchFamily="34" charset="0"/>
            </a:endParaRPr>
          </a:p>
          <a:p>
            <a:pPr marR="0" algn="ctr" rtl="0"/>
            <a:r>
              <a:rPr lang="en-US" sz="1200" b="0" i="0" u="none" strike="noStrike">
                <a:latin typeface="Arial Narrow" panose="020B0606020202030204" pitchFamily="34" charset="0"/>
                <a:cs typeface="Calibri" panose="020F0502020204030204" pitchFamily="34" charset="0"/>
              </a:rPr>
              <a:t>TIME</a:t>
            </a:r>
          </a:p>
          <a:p>
            <a:pPr marR="0" algn="ctr" rtl="0"/>
            <a:r>
              <a:rPr lang="en-US" sz="1200" b="1" i="0" u="none" strike="noStrike">
                <a:latin typeface="Arial Narrow" panose="020B0606020202030204" pitchFamily="34" charset="0"/>
                <a:cs typeface="Calibri" panose="020F0502020204030204" pitchFamily="34" charset="0"/>
              </a:rPr>
              <a:t>March 13, 1972</a:t>
            </a:r>
          </a:p>
          <a:p>
            <a:pPr marR="0" algn="ctr" rtl="0"/>
            <a:r>
              <a:rPr lang="en-US" sz="1200" b="0" i="0" u="none" strike="noStrike">
                <a:latin typeface="Arial Narrow" panose="020B0606020202030204" pitchFamily="34" charset="0"/>
                <a:cs typeface="Calibri" panose="020F0502020204030204" pitchFamily="34" charset="0"/>
              </a:rPr>
              <a:t>Dow Jones: 929</a:t>
            </a:r>
          </a:p>
        </p:txBody>
      </p:sp>
      <p:sp>
        <p:nvSpPr>
          <p:cNvPr id="9" name="1978">
            <a:extLst>
              <a:ext uri="{FF2B5EF4-FFF2-40B4-BE49-F238E27FC236}">
                <a16:creationId xmlns:a16="http://schemas.microsoft.com/office/drawing/2014/main" id="{6201F955-0B3A-0059-A0B2-B668EEF47D33}"/>
              </a:ext>
            </a:extLst>
          </p:cNvPr>
          <p:cNvSpPr txBox="1"/>
          <p:nvPr/>
        </p:nvSpPr>
        <p:spPr>
          <a:xfrm>
            <a:off x="2742945" y="436117"/>
            <a:ext cx="1652530" cy="1015663"/>
          </a:xfrm>
          <a:prstGeom prst="rect">
            <a:avLst/>
          </a:prstGeom>
          <a:noFill/>
        </p:spPr>
        <p:txBody>
          <a:bodyPr wrap="square" rtlCol="0">
            <a:spAutoFit/>
          </a:bodyPr>
          <a:lstStyle/>
          <a:p>
            <a:pPr marR="0" algn="ctr" rtl="0"/>
            <a:r>
              <a:rPr lang="en-US" sz="1200" b="1" i="0" u="none" strike="noStrike">
                <a:solidFill>
                  <a:srgbClr val="000000"/>
                </a:solidFill>
                <a:latin typeface="Arial Narrow" panose="020B0606020202030204" pitchFamily="34" charset="0"/>
              </a:rPr>
              <a:t>The Economy’s High Blood Pressure</a:t>
            </a:r>
          </a:p>
          <a:p>
            <a:pPr marR="0" algn="ctr" rtl="0"/>
            <a:r>
              <a:rPr lang="en-US" sz="1200" b="0" i="0" u="none" strike="noStrike">
                <a:solidFill>
                  <a:srgbClr val="000000"/>
                </a:solidFill>
                <a:latin typeface="Arial Narrow" panose="020B0606020202030204" pitchFamily="34" charset="0"/>
              </a:rPr>
              <a:t>The New York Times</a:t>
            </a:r>
          </a:p>
          <a:p>
            <a:pPr marR="0" algn="ctr" rtl="0"/>
            <a:r>
              <a:rPr lang="en-US" sz="1200" b="1" i="0" u="none" strike="noStrike">
                <a:solidFill>
                  <a:srgbClr val="000000"/>
                </a:solidFill>
                <a:latin typeface="Arial Narrow" panose="020B0606020202030204" pitchFamily="34" charset="0"/>
              </a:rPr>
              <a:t>July 9, 1978</a:t>
            </a:r>
            <a:endParaRPr lang="en-US" sz="1200" b="0" i="0" u="none" strike="noStrike">
              <a:solidFill>
                <a:srgbClr val="000000"/>
              </a:solidFill>
              <a:latin typeface="Arial Narrow" panose="020B0606020202030204" pitchFamily="34" charset="0"/>
            </a:endParaRPr>
          </a:p>
          <a:p>
            <a:pPr marR="0" algn="ctr" rtl="0"/>
            <a:r>
              <a:rPr lang="en-US" sz="1200" b="0" i="0" u="none" strike="noStrike">
                <a:solidFill>
                  <a:srgbClr val="000000"/>
                </a:solidFill>
                <a:latin typeface="Arial Narrow" panose="020B0606020202030204" pitchFamily="34" charset="0"/>
              </a:rPr>
              <a:t>Dow Jones: 817</a:t>
            </a:r>
          </a:p>
        </p:txBody>
      </p:sp>
      <p:sp>
        <p:nvSpPr>
          <p:cNvPr id="5" name="1983">
            <a:extLst>
              <a:ext uri="{FF2B5EF4-FFF2-40B4-BE49-F238E27FC236}">
                <a16:creationId xmlns:a16="http://schemas.microsoft.com/office/drawing/2014/main" id="{BEA646AE-BE5E-FF85-674F-682996F59899}"/>
              </a:ext>
            </a:extLst>
          </p:cNvPr>
          <p:cNvSpPr txBox="1"/>
          <p:nvPr/>
        </p:nvSpPr>
        <p:spPr>
          <a:xfrm>
            <a:off x="3468608" y="489266"/>
            <a:ext cx="3635566" cy="1015663"/>
          </a:xfrm>
          <a:prstGeom prst="rect">
            <a:avLst/>
          </a:prstGeom>
          <a:noFill/>
        </p:spPr>
        <p:txBody>
          <a:bodyPr wrap="square" rtlCol="0">
            <a:spAutoFit/>
          </a:bodyPr>
          <a:lstStyle/>
          <a:p>
            <a:pPr marR="0" algn="ctr" rtl="0"/>
            <a:r>
              <a:rPr lang="en-US" sz="1200" b="1" i="0" u="none" strike="noStrike">
                <a:solidFill>
                  <a:srgbClr val="000000"/>
                </a:solidFill>
                <a:latin typeface="Arial Narrow" panose="020B0606020202030204" pitchFamily="34" charset="0"/>
              </a:rPr>
              <a:t>There’s No Way Out of this </a:t>
            </a:r>
            <a:br>
              <a:rPr lang="en-US" sz="1200" b="1" i="0" u="none" strike="noStrike">
                <a:solidFill>
                  <a:srgbClr val="000000"/>
                </a:solidFill>
                <a:latin typeface="Arial Narrow" panose="020B0606020202030204" pitchFamily="34" charset="0"/>
              </a:rPr>
            </a:br>
            <a:r>
              <a:rPr lang="en-US" sz="1200" b="1" i="0" u="none" strike="noStrike">
                <a:solidFill>
                  <a:srgbClr val="000000"/>
                </a:solidFill>
                <a:latin typeface="Arial Narrow" panose="020B0606020202030204" pitchFamily="34" charset="0"/>
              </a:rPr>
              <a:t>Unemployment Crunch</a:t>
            </a:r>
          </a:p>
          <a:p>
            <a:pPr marR="0" algn="ctr" rtl="0"/>
            <a:r>
              <a:rPr lang="en-US" sz="1200" b="0" i="0" u="none" strike="noStrike">
                <a:solidFill>
                  <a:srgbClr val="000000"/>
                </a:solidFill>
                <a:latin typeface="Arial Narrow" panose="020B0606020202030204" pitchFamily="34" charset="0"/>
              </a:rPr>
              <a:t>U.S. News &amp; World Report</a:t>
            </a:r>
          </a:p>
          <a:p>
            <a:pPr marR="0" algn="ctr" rtl="0"/>
            <a:r>
              <a:rPr lang="en-US" sz="1200" b="1" i="0" u="none" strike="noStrike">
                <a:solidFill>
                  <a:srgbClr val="000000"/>
                </a:solidFill>
                <a:latin typeface="Arial Narrow" panose="020B0606020202030204" pitchFamily="34" charset="0"/>
              </a:rPr>
              <a:t>March 14, 1983</a:t>
            </a:r>
            <a:endParaRPr lang="en-US" sz="1200" b="0" i="0" u="none" strike="noStrike">
              <a:solidFill>
                <a:srgbClr val="000000"/>
              </a:solidFill>
              <a:latin typeface="Arial Narrow" panose="020B0606020202030204" pitchFamily="34" charset="0"/>
            </a:endParaRPr>
          </a:p>
          <a:p>
            <a:pPr marR="0" algn="ctr" rtl="0"/>
            <a:r>
              <a:rPr lang="en-US" sz="1200" b="0" i="0" u="none" strike="noStrike">
                <a:solidFill>
                  <a:srgbClr val="000000"/>
                </a:solidFill>
                <a:latin typeface="Arial Narrow" panose="020B0606020202030204" pitchFamily="34" charset="0"/>
              </a:rPr>
              <a:t>Dow Jones: 1,114</a:t>
            </a:r>
          </a:p>
        </p:txBody>
      </p:sp>
      <p:sp>
        <p:nvSpPr>
          <p:cNvPr id="10" name="1984">
            <a:extLst>
              <a:ext uri="{FF2B5EF4-FFF2-40B4-BE49-F238E27FC236}">
                <a16:creationId xmlns:a16="http://schemas.microsoft.com/office/drawing/2014/main" id="{DF60C949-E08B-2AF4-A10A-DB9F606E1C5B}"/>
              </a:ext>
            </a:extLst>
          </p:cNvPr>
          <p:cNvSpPr txBox="1"/>
          <p:nvPr/>
        </p:nvSpPr>
        <p:spPr>
          <a:xfrm>
            <a:off x="6043268" y="897693"/>
            <a:ext cx="1850833" cy="1015663"/>
          </a:xfrm>
          <a:prstGeom prst="rect">
            <a:avLst/>
          </a:prstGeom>
          <a:noFill/>
        </p:spPr>
        <p:txBody>
          <a:bodyPr wrap="square" rtlCol="0">
            <a:spAutoFit/>
          </a:bodyPr>
          <a:lstStyle/>
          <a:p>
            <a:pPr marR="0" algn="ctr" rtl="0"/>
            <a:r>
              <a:rPr lang="en-US" sz="1200" b="1" i="0" u="none" strike="noStrike">
                <a:latin typeface="Arial Narrow" panose="020B0606020202030204" pitchFamily="34" charset="0"/>
                <a:cs typeface="Calibri" panose="020F0502020204030204" pitchFamily="34" charset="0"/>
              </a:rPr>
              <a:t>Exploding Federal Debt—Why so Dangerous?</a:t>
            </a:r>
          </a:p>
          <a:p>
            <a:pPr marR="0" algn="ctr" rtl="0"/>
            <a:r>
              <a:rPr lang="en-US" sz="1200" b="0" i="0" u="none" strike="noStrike">
                <a:latin typeface="Arial Narrow" panose="020B0606020202030204" pitchFamily="34" charset="0"/>
                <a:cs typeface="Calibri" panose="020F0502020204030204" pitchFamily="34" charset="0"/>
              </a:rPr>
              <a:t>U.S. News &amp; World Report</a:t>
            </a:r>
          </a:p>
          <a:p>
            <a:pPr marR="0" algn="ctr" rtl="0"/>
            <a:r>
              <a:rPr lang="en-US" sz="1200" b="1" i="0" u="none" strike="noStrike">
                <a:latin typeface="Arial Narrow" panose="020B0606020202030204" pitchFamily="34" charset="0"/>
                <a:cs typeface="Calibri" panose="020F0502020204030204" pitchFamily="34" charset="0"/>
              </a:rPr>
              <a:t>October 22, 1984</a:t>
            </a:r>
            <a:endParaRPr lang="en-US" sz="1200" b="0" i="0" u="none" strike="noStrike">
              <a:latin typeface="Arial Narrow" panose="020B0606020202030204" pitchFamily="34" charset="0"/>
              <a:cs typeface="Calibri" panose="020F0502020204030204" pitchFamily="34" charset="0"/>
            </a:endParaRPr>
          </a:p>
          <a:p>
            <a:pPr marR="0" algn="ctr" rtl="0"/>
            <a:r>
              <a:rPr lang="en-US" sz="1200" b="0" i="0" u="none" strike="noStrike">
                <a:latin typeface="Arial Narrow" panose="020B0606020202030204" pitchFamily="34" charset="0"/>
                <a:cs typeface="Calibri" panose="020F0502020204030204" pitchFamily="34" charset="0"/>
              </a:rPr>
              <a:t>Dow Jones: 1,217</a:t>
            </a:r>
          </a:p>
        </p:txBody>
      </p:sp>
      <p:sp>
        <p:nvSpPr>
          <p:cNvPr id="12" name="1992">
            <a:extLst>
              <a:ext uri="{FF2B5EF4-FFF2-40B4-BE49-F238E27FC236}">
                <a16:creationId xmlns:a16="http://schemas.microsoft.com/office/drawing/2014/main" id="{D04A6BAC-FFB7-77F6-3C0A-7D013D8A6EE1}"/>
              </a:ext>
            </a:extLst>
          </p:cNvPr>
          <p:cNvSpPr txBox="1"/>
          <p:nvPr/>
        </p:nvSpPr>
        <p:spPr>
          <a:xfrm>
            <a:off x="6178224" y="2107169"/>
            <a:ext cx="1867361" cy="830997"/>
          </a:xfrm>
          <a:prstGeom prst="rect">
            <a:avLst/>
          </a:prstGeom>
          <a:noFill/>
        </p:spPr>
        <p:txBody>
          <a:bodyPr wrap="square" rtlCol="0">
            <a:spAutoFit/>
          </a:bodyPr>
          <a:lstStyle/>
          <a:p>
            <a:pPr marR="0" algn="ctr" rtl="0"/>
            <a:r>
              <a:rPr lang="en-US" sz="1200" b="1" i="0" u="none" strike="noStrike">
                <a:solidFill>
                  <a:srgbClr val="000000"/>
                </a:solidFill>
                <a:latin typeface="Arial Narrow" panose="020B0606020202030204" pitchFamily="34" charset="0"/>
              </a:rPr>
              <a:t>Is the Recession Over?</a:t>
            </a:r>
          </a:p>
          <a:p>
            <a:pPr marR="0" algn="ctr" rtl="0"/>
            <a:r>
              <a:rPr lang="en-US" sz="1200" b="0" i="0" u="none" strike="noStrike">
                <a:solidFill>
                  <a:srgbClr val="000000"/>
                </a:solidFill>
                <a:latin typeface="Arial Narrow" panose="020B0606020202030204" pitchFamily="34" charset="0"/>
              </a:rPr>
              <a:t>The New York Times</a:t>
            </a:r>
          </a:p>
          <a:p>
            <a:pPr marR="0" algn="ctr" rtl="0"/>
            <a:r>
              <a:rPr lang="en-US" sz="1200" b="1" i="0" u="none" strike="noStrike">
                <a:solidFill>
                  <a:srgbClr val="000000"/>
                </a:solidFill>
                <a:latin typeface="Arial Narrow" panose="020B0606020202030204" pitchFamily="34" charset="0"/>
              </a:rPr>
              <a:t>March 22, 1992</a:t>
            </a:r>
            <a:endParaRPr lang="en-US" sz="1200" b="0" i="0" u="none" strike="noStrike">
              <a:solidFill>
                <a:srgbClr val="000000"/>
              </a:solidFill>
              <a:latin typeface="Arial Narrow" panose="020B0606020202030204" pitchFamily="34" charset="0"/>
            </a:endParaRPr>
          </a:p>
          <a:p>
            <a:pPr marR="0" algn="ctr" rtl="0"/>
            <a:r>
              <a:rPr lang="en-US" sz="1200" b="0" i="0" u="none" strike="noStrike">
                <a:solidFill>
                  <a:srgbClr val="000000"/>
                </a:solidFill>
                <a:latin typeface="Arial Narrow" panose="020B0606020202030204" pitchFamily="34" charset="0"/>
              </a:rPr>
              <a:t>Dow Jones: 3,276</a:t>
            </a:r>
          </a:p>
        </p:txBody>
      </p:sp>
      <p:sp>
        <p:nvSpPr>
          <p:cNvPr id="14" name="2009">
            <a:extLst>
              <a:ext uri="{FF2B5EF4-FFF2-40B4-BE49-F238E27FC236}">
                <a16:creationId xmlns:a16="http://schemas.microsoft.com/office/drawing/2014/main" id="{3C01D086-EAAB-A394-61EF-5EA86F944A40}"/>
              </a:ext>
            </a:extLst>
          </p:cNvPr>
          <p:cNvSpPr txBox="1"/>
          <p:nvPr/>
        </p:nvSpPr>
        <p:spPr>
          <a:xfrm>
            <a:off x="6157108" y="3232570"/>
            <a:ext cx="1867361" cy="1015663"/>
          </a:xfrm>
          <a:prstGeom prst="rect">
            <a:avLst/>
          </a:prstGeom>
          <a:noFill/>
        </p:spPr>
        <p:txBody>
          <a:bodyPr wrap="square" rtlCol="0">
            <a:spAutoFit/>
          </a:bodyPr>
          <a:lstStyle/>
          <a:p>
            <a:pPr marR="0" algn="ctr" rtl="0"/>
            <a:r>
              <a:rPr lang="en-US" sz="1200" b="1" i="0" u="none" strike="noStrike">
                <a:solidFill>
                  <a:srgbClr val="000000"/>
                </a:solidFill>
                <a:latin typeface="Arial Narrow" panose="020B0606020202030204" pitchFamily="34" charset="0"/>
                <a:cs typeface="Calibri" panose="020F0502020204030204" pitchFamily="34" charset="0"/>
              </a:rPr>
              <a:t>Joblessness Is </a:t>
            </a:r>
            <a:br>
              <a:rPr lang="en-US" sz="1200" b="1" i="0" u="none" strike="noStrike">
                <a:solidFill>
                  <a:srgbClr val="000000"/>
                </a:solidFill>
                <a:latin typeface="Arial Narrow" panose="020B0606020202030204" pitchFamily="34" charset="0"/>
                <a:cs typeface="Calibri" panose="020F0502020204030204" pitchFamily="34" charset="0"/>
              </a:rPr>
            </a:br>
            <a:r>
              <a:rPr lang="en-US" sz="1200" b="1" i="0" u="none" strike="noStrike">
                <a:solidFill>
                  <a:srgbClr val="000000"/>
                </a:solidFill>
                <a:latin typeface="Arial Narrow" panose="020B0606020202030204" pitchFamily="34" charset="0"/>
                <a:cs typeface="Calibri" panose="020F0502020204030204" pitchFamily="34" charset="0"/>
              </a:rPr>
              <a:t>Here to Stay</a:t>
            </a:r>
          </a:p>
          <a:p>
            <a:pPr marR="0" algn="ctr" rtl="0"/>
            <a:r>
              <a:rPr lang="en-US" sz="1200" b="0" i="0" u="none" strike="noStrike">
                <a:solidFill>
                  <a:srgbClr val="000000"/>
                </a:solidFill>
                <a:latin typeface="Arial Narrow" panose="020B0606020202030204" pitchFamily="34" charset="0"/>
                <a:cs typeface="Calibri" panose="020F0502020204030204" pitchFamily="34" charset="0"/>
              </a:rPr>
              <a:t>Newsweek</a:t>
            </a:r>
          </a:p>
          <a:p>
            <a:pPr marR="0" algn="ctr" rtl="0"/>
            <a:r>
              <a:rPr lang="en-US" sz="1200" b="1" i="0" u="none" strike="noStrike">
                <a:solidFill>
                  <a:srgbClr val="000000"/>
                </a:solidFill>
                <a:latin typeface="Arial Narrow" panose="020B0606020202030204" pitchFamily="34" charset="0"/>
                <a:cs typeface="Calibri" panose="020F0502020204030204" pitchFamily="34" charset="0"/>
              </a:rPr>
              <a:t>December 21, 2009</a:t>
            </a:r>
            <a:endParaRPr lang="en-US" sz="1200" b="0" i="0" u="none" strike="noStrike">
              <a:solidFill>
                <a:srgbClr val="000000"/>
              </a:solidFill>
              <a:latin typeface="Arial Narrow" panose="020B0606020202030204" pitchFamily="34" charset="0"/>
              <a:cs typeface="Calibri" panose="020F0502020204030204" pitchFamily="34" charset="0"/>
            </a:endParaRPr>
          </a:p>
          <a:p>
            <a:pPr marR="0" algn="ctr" rtl="0"/>
            <a:r>
              <a:rPr lang="en-US" sz="1200" b="0" i="0" u="none" strike="noStrike">
                <a:solidFill>
                  <a:srgbClr val="000000"/>
                </a:solidFill>
                <a:latin typeface="Arial Narrow" panose="020B0606020202030204" pitchFamily="34" charset="0"/>
                <a:cs typeface="Calibri" panose="020F0502020204030204" pitchFamily="34" charset="0"/>
              </a:rPr>
              <a:t>Dow Jones: 10,414</a:t>
            </a:r>
          </a:p>
        </p:txBody>
      </p:sp>
      <p:sp>
        <p:nvSpPr>
          <p:cNvPr id="6" name="2011">
            <a:extLst>
              <a:ext uri="{FF2B5EF4-FFF2-40B4-BE49-F238E27FC236}">
                <a16:creationId xmlns:a16="http://schemas.microsoft.com/office/drawing/2014/main" id="{C86C7AA6-7118-30AA-2789-4E7AB7D8BB07}"/>
              </a:ext>
            </a:extLst>
          </p:cNvPr>
          <p:cNvSpPr txBox="1"/>
          <p:nvPr/>
        </p:nvSpPr>
        <p:spPr>
          <a:xfrm>
            <a:off x="5819368" y="4621945"/>
            <a:ext cx="1676858" cy="1015663"/>
          </a:xfrm>
          <a:prstGeom prst="rect">
            <a:avLst/>
          </a:prstGeom>
          <a:noFill/>
        </p:spPr>
        <p:txBody>
          <a:bodyPr wrap="square" rtlCol="0">
            <a:spAutoFit/>
          </a:bodyPr>
          <a:lstStyle/>
          <a:p>
            <a:pPr marR="0" algn="ctr" rtl="0"/>
            <a:r>
              <a:rPr lang="en-US" sz="1200" b="1" i="0" u="none" strike="noStrike">
                <a:latin typeface="Arial Narrow" panose="020B0606020202030204" pitchFamily="34" charset="0"/>
                <a:cs typeface="Calibri" panose="020F0502020204030204" pitchFamily="34" charset="0"/>
              </a:rPr>
              <a:t>Coming Soon: “Invasion of the Walking Debt”</a:t>
            </a:r>
            <a:endParaRPr lang="en-US" sz="1200" b="0" i="0" u="none" strike="noStrike">
              <a:latin typeface="Arial Narrow" panose="020B0606020202030204" pitchFamily="34" charset="0"/>
              <a:cs typeface="Calibri" panose="020F0502020204030204" pitchFamily="34" charset="0"/>
            </a:endParaRPr>
          </a:p>
          <a:p>
            <a:pPr marR="0" algn="ctr" rtl="0"/>
            <a:r>
              <a:rPr lang="en-US" sz="1200" b="0" i="0" u="none" strike="noStrike">
                <a:latin typeface="Arial Narrow" panose="020B0606020202030204" pitchFamily="34" charset="0"/>
                <a:cs typeface="Calibri" panose="020F0502020204030204" pitchFamily="34" charset="0"/>
              </a:rPr>
              <a:t>The New York Times</a:t>
            </a:r>
          </a:p>
          <a:p>
            <a:pPr marR="0" algn="ctr" rtl="0"/>
            <a:r>
              <a:rPr lang="en-US" sz="1200" b="1" i="0" u="none" strike="noStrike">
                <a:latin typeface="Arial Narrow" panose="020B0606020202030204" pitchFamily="34" charset="0"/>
                <a:cs typeface="Calibri" panose="020F0502020204030204" pitchFamily="34" charset="0"/>
              </a:rPr>
              <a:t>July 31, 2011</a:t>
            </a:r>
            <a:endParaRPr lang="en-US" sz="1200" b="0" i="0" u="none" strike="noStrike">
              <a:latin typeface="Arial Narrow" panose="020B0606020202030204" pitchFamily="34" charset="0"/>
              <a:cs typeface="Calibri" panose="020F0502020204030204" pitchFamily="34" charset="0"/>
            </a:endParaRPr>
          </a:p>
          <a:p>
            <a:pPr marR="0" algn="ctr" rtl="0"/>
            <a:r>
              <a:rPr lang="en-US" sz="1200" b="0" i="0" u="none" strike="noStrike">
                <a:latin typeface="Arial Narrow" panose="020B0606020202030204" pitchFamily="34" charset="0"/>
                <a:cs typeface="Calibri" panose="020F0502020204030204" pitchFamily="34" charset="0"/>
              </a:rPr>
              <a:t>Dow Jones: 12,132</a:t>
            </a:r>
          </a:p>
        </p:txBody>
      </p:sp>
      <p:sp>
        <p:nvSpPr>
          <p:cNvPr id="16" name="2016">
            <a:extLst>
              <a:ext uri="{FF2B5EF4-FFF2-40B4-BE49-F238E27FC236}">
                <a16:creationId xmlns:a16="http://schemas.microsoft.com/office/drawing/2014/main" id="{E29CA069-B6C9-9878-A5BB-BBAAB309A4D9}"/>
              </a:ext>
            </a:extLst>
          </p:cNvPr>
          <p:cNvSpPr txBox="1"/>
          <p:nvPr/>
        </p:nvSpPr>
        <p:spPr>
          <a:xfrm>
            <a:off x="4185374" y="5146753"/>
            <a:ext cx="1676858" cy="1015663"/>
          </a:xfrm>
          <a:prstGeom prst="rect">
            <a:avLst/>
          </a:prstGeom>
          <a:noFill/>
        </p:spPr>
        <p:txBody>
          <a:bodyPr wrap="square" rtlCol="0">
            <a:spAutoFit/>
          </a:bodyPr>
          <a:lstStyle/>
          <a:p>
            <a:pPr marR="0" algn="ctr" rtl="0"/>
            <a:r>
              <a:rPr lang="en-US" sz="1200" b="1" i="0" u="none" strike="noStrike">
                <a:solidFill>
                  <a:srgbClr val="000000"/>
                </a:solidFill>
                <a:latin typeface="Arial Narrow" panose="020B0606020202030204" pitchFamily="34" charset="0"/>
              </a:rPr>
              <a:t>A New Economic Era for China Goes Off the Rails</a:t>
            </a:r>
            <a:endParaRPr lang="en-US" sz="1200" b="0" i="0" u="none" strike="noStrike">
              <a:solidFill>
                <a:srgbClr val="000000"/>
              </a:solidFill>
              <a:latin typeface="Arial Narrow" panose="020B0606020202030204" pitchFamily="34" charset="0"/>
            </a:endParaRPr>
          </a:p>
          <a:p>
            <a:pPr marR="0" algn="ctr" rtl="0"/>
            <a:r>
              <a:rPr lang="en-US" sz="1200" b="0" i="0" u="none" strike="noStrike">
                <a:solidFill>
                  <a:srgbClr val="000000"/>
                </a:solidFill>
                <a:latin typeface="Arial Narrow" panose="020B0606020202030204" pitchFamily="34" charset="0"/>
              </a:rPr>
              <a:t>The New York Times </a:t>
            </a:r>
          </a:p>
          <a:p>
            <a:pPr marR="0" algn="ctr" rtl="0"/>
            <a:r>
              <a:rPr lang="en-US" sz="1200" b="1" i="0" u="none" strike="noStrike">
                <a:solidFill>
                  <a:srgbClr val="000000"/>
                </a:solidFill>
                <a:latin typeface="Arial Narrow" panose="020B0606020202030204" pitchFamily="34" charset="0"/>
              </a:rPr>
              <a:t>January 7, 2016</a:t>
            </a:r>
          </a:p>
          <a:p>
            <a:pPr marR="0" algn="ctr" rtl="0"/>
            <a:r>
              <a:rPr lang="en-US" sz="1200" b="0" i="0" u="none" strike="noStrike">
                <a:solidFill>
                  <a:srgbClr val="000000"/>
                </a:solidFill>
                <a:latin typeface="Arial Narrow" panose="020B0606020202030204" pitchFamily="34" charset="0"/>
              </a:rPr>
              <a:t>Dow Jones: 16,514</a:t>
            </a:r>
          </a:p>
        </p:txBody>
      </p:sp>
      <p:sp>
        <p:nvSpPr>
          <p:cNvPr id="17" name="2020">
            <a:extLst>
              <a:ext uri="{FF2B5EF4-FFF2-40B4-BE49-F238E27FC236}">
                <a16:creationId xmlns:a16="http://schemas.microsoft.com/office/drawing/2014/main" id="{937302E4-7528-C77A-2F9A-515AAF91035F}"/>
              </a:ext>
            </a:extLst>
          </p:cNvPr>
          <p:cNvSpPr txBox="1"/>
          <p:nvPr/>
        </p:nvSpPr>
        <p:spPr>
          <a:xfrm>
            <a:off x="1909690" y="5131014"/>
            <a:ext cx="2262745" cy="1200329"/>
          </a:xfrm>
          <a:prstGeom prst="rect">
            <a:avLst/>
          </a:prstGeom>
          <a:noFill/>
        </p:spPr>
        <p:txBody>
          <a:bodyPr wrap="square" rtlCol="0">
            <a:spAutoFit/>
          </a:bodyPr>
          <a:lstStyle/>
          <a:p>
            <a:pPr marR="0" algn="ctr" rtl="0"/>
            <a:r>
              <a:rPr lang="en-US" sz="1200" b="1" i="0" u="none" strike="noStrike">
                <a:solidFill>
                  <a:srgbClr val="000000"/>
                </a:solidFill>
                <a:latin typeface="Arial Narrow" panose="020B0606020202030204" pitchFamily="34" charset="0"/>
              </a:rPr>
              <a:t>World Economy Shudders as Coronavirus Threatens Global Supply Chains</a:t>
            </a:r>
            <a:endParaRPr lang="en-US" sz="1200" b="0" i="0" u="none" strike="noStrike">
              <a:solidFill>
                <a:srgbClr val="000000"/>
              </a:solidFill>
              <a:latin typeface="Arial Narrow" panose="020B0606020202030204" pitchFamily="34" charset="0"/>
            </a:endParaRPr>
          </a:p>
          <a:p>
            <a:pPr marR="0" algn="ctr" rtl="0"/>
            <a:r>
              <a:rPr lang="en-US" sz="1200" b="0" i="0" u="none" strike="noStrike">
                <a:solidFill>
                  <a:srgbClr val="000000"/>
                </a:solidFill>
                <a:latin typeface="Arial Narrow" panose="020B0606020202030204" pitchFamily="34" charset="0"/>
              </a:rPr>
              <a:t>The Wall Street Journal </a:t>
            </a:r>
          </a:p>
          <a:p>
            <a:pPr marR="0" algn="ctr" rtl="0"/>
            <a:r>
              <a:rPr lang="en-US" sz="1200" b="1" i="0" u="none" strike="noStrike">
                <a:solidFill>
                  <a:srgbClr val="000000"/>
                </a:solidFill>
                <a:latin typeface="Arial Narrow" panose="020B0606020202030204" pitchFamily="34" charset="0"/>
              </a:rPr>
              <a:t>February 24, 2020</a:t>
            </a:r>
          </a:p>
          <a:p>
            <a:pPr marR="0" algn="ctr" rtl="0"/>
            <a:r>
              <a:rPr lang="en-US" sz="1200" b="0" i="0" u="none" strike="noStrike">
                <a:solidFill>
                  <a:srgbClr val="000000"/>
                </a:solidFill>
                <a:latin typeface="Arial Narrow" panose="020B0606020202030204" pitchFamily="34" charset="0"/>
              </a:rPr>
              <a:t>Dow Jones: 27,960</a:t>
            </a:r>
          </a:p>
        </p:txBody>
      </p:sp>
      <p:sp>
        <p:nvSpPr>
          <p:cNvPr id="18" name="2022">
            <a:extLst>
              <a:ext uri="{FF2B5EF4-FFF2-40B4-BE49-F238E27FC236}">
                <a16:creationId xmlns:a16="http://schemas.microsoft.com/office/drawing/2014/main" id="{8832C2B3-0A04-473C-851B-1250F9C73933}"/>
              </a:ext>
            </a:extLst>
          </p:cNvPr>
          <p:cNvSpPr txBox="1"/>
          <p:nvPr/>
        </p:nvSpPr>
        <p:spPr>
          <a:xfrm>
            <a:off x="527674" y="4127508"/>
            <a:ext cx="2139643" cy="1015663"/>
          </a:xfrm>
          <a:prstGeom prst="rect">
            <a:avLst/>
          </a:prstGeom>
          <a:noFill/>
        </p:spPr>
        <p:txBody>
          <a:bodyPr wrap="square" rtlCol="0">
            <a:spAutoFit/>
          </a:bodyPr>
          <a:lstStyle/>
          <a:p>
            <a:pPr marR="0" algn="ctr" rtl="0"/>
            <a:r>
              <a:rPr lang="en-US" sz="1200" b="1" i="0" u="none" strike="noStrike">
                <a:solidFill>
                  <a:srgbClr val="000000"/>
                </a:solidFill>
                <a:latin typeface="Arial Narrow" panose="020B0606020202030204" pitchFamily="34" charset="0"/>
              </a:rPr>
              <a:t>War, Inflation Knock World Economy Off Balance</a:t>
            </a:r>
            <a:endParaRPr lang="en-US" sz="1200" b="0" i="0" u="none" strike="noStrike">
              <a:solidFill>
                <a:srgbClr val="000000"/>
              </a:solidFill>
              <a:latin typeface="Arial Narrow" panose="020B0606020202030204" pitchFamily="34" charset="0"/>
            </a:endParaRPr>
          </a:p>
          <a:p>
            <a:pPr marR="0" algn="ctr" rtl="0"/>
            <a:r>
              <a:rPr lang="en-US" sz="1200" b="0" i="0" u="none" strike="noStrike">
                <a:solidFill>
                  <a:srgbClr val="000000"/>
                </a:solidFill>
                <a:latin typeface="Arial Narrow" panose="020B0606020202030204" pitchFamily="34" charset="0"/>
              </a:rPr>
              <a:t>The Wall Street Journal </a:t>
            </a:r>
          </a:p>
          <a:p>
            <a:pPr marR="0" algn="ctr" rtl="0"/>
            <a:r>
              <a:rPr lang="en-US" sz="1200" b="1" i="0" u="none" strike="noStrike">
                <a:solidFill>
                  <a:srgbClr val="000000"/>
                </a:solidFill>
                <a:latin typeface="Arial Narrow" panose="020B0606020202030204" pitchFamily="34" charset="0"/>
              </a:rPr>
              <a:t>September 23, 2022</a:t>
            </a:r>
          </a:p>
          <a:p>
            <a:pPr marR="0" algn="ctr" rtl="0"/>
            <a:r>
              <a:rPr lang="en-US" sz="1200" b="0" i="0" u="none" strike="noStrike">
                <a:solidFill>
                  <a:srgbClr val="000000"/>
                </a:solidFill>
                <a:latin typeface="Arial Narrow" panose="020B0606020202030204" pitchFamily="34" charset="0"/>
              </a:rPr>
              <a:t>Dow Jones: 30,076</a:t>
            </a:r>
          </a:p>
        </p:txBody>
      </p:sp>
      <p:sp>
        <p:nvSpPr>
          <p:cNvPr id="7" name="2024">
            <a:extLst>
              <a:ext uri="{FF2B5EF4-FFF2-40B4-BE49-F238E27FC236}">
                <a16:creationId xmlns:a16="http://schemas.microsoft.com/office/drawing/2014/main" id="{ADBE7A85-22C7-F810-82E1-DCFFB9D7AC57}"/>
              </a:ext>
            </a:extLst>
          </p:cNvPr>
          <p:cNvSpPr txBox="1"/>
          <p:nvPr/>
        </p:nvSpPr>
        <p:spPr>
          <a:xfrm>
            <a:off x="134549" y="2955974"/>
            <a:ext cx="2379359" cy="1015663"/>
          </a:xfrm>
          <a:prstGeom prst="rect">
            <a:avLst/>
          </a:prstGeom>
          <a:noFill/>
        </p:spPr>
        <p:txBody>
          <a:bodyPr wrap="square" rtlCol="0">
            <a:spAutoFit/>
          </a:bodyPr>
          <a:lstStyle/>
          <a:p>
            <a:pPr marR="0" algn="ctr" rtl="0"/>
            <a:r>
              <a:rPr lang="en-US" sz="1200" b="1" i="0" u="none" strike="noStrike">
                <a:latin typeface="Arial Narrow" panose="020B0606020202030204" pitchFamily="34" charset="0"/>
              </a:rPr>
              <a:t>Stocks Are Spooked That Trump's Tariffs Will Trigger a Recession</a:t>
            </a:r>
            <a:endParaRPr lang="en-US" sz="1200" b="0" i="0" u="none" strike="noStrike">
              <a:latin typeface="Arial Narrow" panose="020B0606020202030204" pitchFamily="34" charset="0"/>
            </a:endParaRPr>
          </a:p>
          <a:p>
            <a:pPr marR="0" algn="ctr" rtl="0"/>
            <a:r>
              <a:rPr lang="en-US" sz="1200" b="0" i="0" u="none" strike="noStrike">
                <a:latin typeface="Arial Narrow" panose="020B0606020202030204" pitchFamily="34" charset="0"/>
              </a:rPr>
              <a:t>The Wall Street Journal </a:t>
            </a:r>
          </a:p>
          <a:p>
            <a:pPr marR="0" algn="ctr" rtl="0"/>
            <a:r>
              <a:rPr lang="en-US" sz="1200" b="1" i="0" u="none" strike="noStrike">
                <a:latin typeface="Arial Narrow" panose="020B0606020202030204" pitchFamily="34" charset="0"/>
              </a:rPr>
              <a:t>March 11, 2025</a:t>
            </a:r>
          </a:p>
          <a:p>
            <a:pPr marR="0" algn="ctr" rtl="0"/>
            <a:r>
              <a:rPr lang="en-US" sz="1200" b="0" i="0" u="none" strike="noStrike">
                <a:latin typeface="Arial Narrow" panose="020B0606020202030204" pitchFamily="34" charset="0"/>
              </a:rPr>
              <a:t>Dow Jones: 41,433</a:t>
            </a:r>
          </a:p>
        </p:txBody>
      </p:sp>
      <p:pic>
        <p:nvPicPr>
          <p:cNvPr id="21" name="Picture 20" descr="replay symbol">
            <a:extLst>
              <a:ext uri="{FF2B5EF4-FFF2-40B4-BE49-F238E27FC236}">
                <a16:creationId xmlns:a16="http://schemas.microsoft.com/office/drawing/2014/main" id="{B67F99B3-EACD-89AB-4AD0-197D09A509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flipV="1">
            <a:off x="2737344" y="1652131"/>
            <a:ext cx="3196328" cy="3304556"/>
          </a:xfrm>
          <a:prstGeom prst="rect">
            <a:avLst/>
          </a:prstGeom>
        </p:spPr>
      </p:pic>
      <p:sp>
        <p:nvSpPr>
          <p:cNvPr id="15" name="TextBox 14">
            <a:extLst>
              <a:ext uri="{FF2B5EF4-FFF2-40B4-BE49-F238E27FC236}">
                <a16:creationId xmlns:a16="http://schemas.microsoft.com/office/drawing/2014/main" id="{58D3DECB-A2D4-00A5-1546-F33265F08B22}"/>
              </a:ext>
            </a:extLst>
          </p:cNvPr>
          <p:cNvSpPr txBox="1"/>
          <p:nvPr/>
        </p:nvSpPr>
        <p:spPr>
          <a:xfrm>
            <a:off x="9681250" y="6233954"/>
            <a:ext cx="1991941" cy="246221"/>
          </a:xfrm>
          <a:prstGeom prst="rect">
            <a:avLst/>
          </a:prstGeom>
          <a:noFill/>
        </p:spPr>
        <p:txBody>
          <a:bodyPr wrap="square">
            <a:spAutoFit/>
          </a:bodyPr>
          <a:lstStyle/>
          <a:p>
            <a:r>
              <a:rPr lang="en-US" sz="1000" b="0" i="0" u="none" strike="noStrike" baseline="0">
                <a:solidFill>
                  <a:srgbClr val="000000"/>
                </a:solidFill>
                <a:latin typeface="+mn-lt"/>
              </a:rPr>
              <a:t>Source: Google Finance, 2024</a:t>
            </a:r>
            <a:endParaRPr lang="en-US" sz="1000"/>
          </a:p>
        </p:txBody>
      </p:sp>
      <p:sp>
        <p:nvSpPr>
          <p:cNvPr id="13" name="Slide Number Placeholder 12">
            <a:extLst>
              <a:ext uri="{FF2B5EF4-FFF2-40B4-BE49-F238E27FC236}">
                <a16:creationId xmlns:a16="http://schemas.microsoft.com/office/drawing/2014/main" id="{BB0F7AC6-6DFF-205C-1BBB-C3645AF9F070}"/>
              </a:ext>
            </a:extLst>
          </p:cNvPr>
          <p:cNvSpPr>
            <a:spLocks noGrp="1"/>
          </p:cNvSpPr>
          <p:nvPr>
            <p:ph type="sldNum" sz="quarter" idx="12"/>
          </p:nvPr>
        </p:nvSpPr>
        <p:spPr/>
        <p:txBody>
          <a:bodyPr/>
          <a:lstStyle/>
          <a:p>
            <a:pPr>
              <a:defRPr/>
            </a:pPr>
            <a:fld id="{8C305B3F-E5A9-4347-88D9-AB79E8B741D3}" type="slidenum">
              <a:rPr lang="en-US" smtClean="0"/>
              <a:pPr>
                <a:defRPr/>
              </a:pPr>
              <a:t>2</a:t>
            </a:fld>
            <a:endParaRPr lang="en-US"/>
          </a:p>
        </p:txBody>
      </p:sp>
    </p:spTree>
    <p:extLst>
      <p:ext uri="{BB962C8B-B14F-4D97-AF65-F5344CB8AC3E}">
        <p14:creationId xmlns:p14="http://schemas.microsoft.com/office/powerpoint/2010/main" val="1716651557"/>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erson typing on a computer&#10;&#10;Description automatically generated">
            <a:extLst>
              <a:ext uri="{FF2B5EF4-FFF2-40B4-BE49-F238E27FC236}">
                <a16:creationId xmlns:a16="http://schemas.microsoft.com/office/drawing/2014/main" id="{FC0F0D26-8A55-5F58-0F2F-47C778AEDFD1}"/>
              </a:ext>
            </a:extLst>
          </p:cNvPr>
          <p:cNvPicPr>
            <a:picLocks noChangeAspect="1"/>
          </p:cNvPicPr>
          <p:nvPr/>
        </p:nvPicPr>
        <p:blipFill>
          <a:blip r:embed="rId3" cstate="print">
            <a:extLst>
              <a:ext uri="{28A0092B-C50C-407E-A947-70E740481C1C}">
                <a14:useLocalDpi xmlns:a14="http://schemas.microsoft.com/office/drawing/2010/main" val="0"/>
              </a:ext>
            </a:extLst>
          </a:blip>
          <a:srcRect r="5995"/>
          <a:stretch/>
        </p:blipFill>
        <p:spPr>
          <a:xfrm>
            <a:off x="7841234" y="4305300"/>
            <a:ext cx="2864866" cy="1714500"/>
          </a:xfrm>
          <a:prstGeom prst="rect">
            <a:avLst/>
          </a:prstGeom>
        </p:spPr>
      </p:pic>
      <p:pic>
        <p:nvPicPr>
          <p:cNvPr id="4" name="Picture 3">
            <a:extLst>
              <a:ext uri="{FF2B5EF4-FFF2-40B4-BE49-F238E27FC236}">
                <a16:creationId xmlns:a16="http://schemas.microsoft.com/office/drawing/2014/main" id="{2BDD2BBB-098B-791B-B0C9-42FC81189D1D}"/>
              </a:ext>
            </a:extLst>
          </p:cNvPr>
          <p:cNvPicPr>
            <a:picLocks noChangeAspect="1"/>
          </p:cNvPicPr>
          <p:nvPr/>
        </p:nvPicPr>
        <p:blipFill>
          <a:blip r:embed="rId4"/>
          <a:srcRect l="5658"/>
          <a:stretch/>
        </p:blipFill>
        <p:spPr>
          <a:xfrm>
            <a:off x="1493519" y="4310356"/>
            <a:ext cx="2929255" cy="1709443"/>
          </a:xfrm>
          <a:prstGeom prst="rect">
            <a:avLst/>
          </a:prstGeom>
        </p:spPr>
      </p:pic>
      <p:sp>
        <p:nvSpPr>
          <p:cNvPr id="3" name="Title 2">
            <a:extLst>
              <a:ext uri="{FF2B5EF4-FFF2-40B4-BE49-F238E27FC236}">
                <a16:creationId xmlns:a16="http://schemas.microsoft.com/office/drawing/2014/main" id="{05E89E37-E585-FCE6-0AB3-28A998D7090C}"/>
              </a:ext>
            </a:extLst>
          </p:cNvPr>
          <p:cNvSpPr>
            <a:spLocks noGrp="1"/>
          </p:cNvSpPr>
          <p:nvPr>
            <p:ph type="title" idx="4294967295"/>
          </p:nvPr>
        </p:nvSpPr>
        <p:spPr>
          <a:xfrm>
            <a:off x="838199" y="1003300"/>
            <a:ext cx="10515600" cy="647700"/>
          </a:xfrm>
          <a:prstGeom prst="rect">
            <a:avLst/>
          </a:prstGeom>
        </p:spPr>
        <p:txBody>
          <a:bodyPr/>
          <a:lstStyle/>
          <a:p>
            <a:pPr algn="ctr" rtl="0" fontAlgn="base"/>
            <a:r>
              <a:rPr lang="en-US" sz="3600" b="0" kern="1200">
                <a:solidFill>
                  <a:srgbClr val="000000"/>
                </a:solidFill>
                <a:effectLst/>
                <a:latin typeface="Calibri" panose="020F0502020204030204" pitchFamily="34" charset="0"/>
                <a:ea typeface="+mn-ea"/>
                <a:cs typeface="Calibri" panose="020F0502020204030204" pitchFamily="34" charset="0"/>
              </a:rPr>
              <a:t>Look Beyond the Negatives</a:t>
            </a:r>
            <a:endParaRPr lang="en-US">
              <a:effectLst/>
            </a:endParaRPr>
          </a:p>
        </p:txBody>
      </p:sp>
      <p:sp>
        <p:nvSpPr>
          <p:cNvPr id="16" name="TextBox 15">
            <a:extLst>
              <a:ext uri="{FF2B5EF4-FFF2-40B4-BE49-F238E27FC236}">
                <a16:creationId xmlns:a16="http://schemas.microsoft.com/office/drawing/2014/main" id="{013C1EA4-29DF-46C3-8F32-6FFEE23C11A8}"/>
              </a:ext>
            </a:extLst>
          </p:cNvPr>
          <p:cNvSpPr txBox="1"/>
          <p:nvPr/>
        </p:nvSpPr>
        <p:spPr>
          <a:xfrm>
            <a:off x="1309516" y="3634006"/>
            <a:ext cx="3219719" cy="461665"/>
          </a:xfrm>
          <a:prstGeom prst="rect">
            <a:avLst/>
          </a:prstGeom>
          <a:noFill/>
        </p:spPr>
        <p:txBody>
          <a:bodyPr wrap="square" rtlCol="0">
            <a:spAutoFit/>
          </a:bodyPr>
          <a:lstStyle/>
          <a:p>
            <a:pPr algn="ctr"/>
            <a:r>
              <a:rPr lang="en-US" sz="1200" b="0">
                <a:solidFill>
                  <a:srgbClr val="000000"/>
                </a:solidFill>
                <a:latin typeface="Calibri" panose="020F0502020204030204" pitchFamily="34" charset="0"/>
                <a:cs typeface="Calibri" panose="020F0502020204030204" pitchFamily="34" charset="0"/>
              </a:rPr>
              <a:t>Robotaxis</a:t>
            </a:r>
          </a:p>
          <a:p>
            <a:endParaRPr lang="en-US" sz="1200" b="0">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44C68348-B586-4056-854F-48EBB4BE7BCE}"/>
              </a:ext>
            </a:extLst>
          </p:cNvPr>
          <p:cNvSpPr txBox="1"/>
          <p:nvPr/>
        </p:nvSpPr>
        <p:spPr>
          <a:xfrm>
            <a:off x="4529235" y="3634006"/>
            <a:ext cx="3219719" cy="276999"/>
          </a:xfrm>
          <a:prstGeom prst="rect">
            <a:avLst/>
          </a:prstGeom>
          <a:noFill/>
        </p:spPr>
        <p:txBody>
          <a:bodyPr wrap="square" rtlCol="0">
            <a:spAutoFit/>
          </a:bodyPr>
          <a:lstStyle/>
          <a:p>
            <a:pPr algn="ctr"/>
            <a:r>
              <a:rPr lang="en-US" sz="1200" b="0">
                <a:solidFill>
                  <a:srgbClr val="000000"/>
                </a:solidFill>
                <a:latin typeface="Calibri" panose="020F0502020204030204" pitchFamily="34" charset="0"/>
                <a:cs typeface="Calibri" panose="020F0502020204030204" pitchFamily="34" charset="0"/>
              </a:rPr>
              <a:t>World's Longest Undersea Cable</a:t>
            </a:r>
          </a:p>
        </p:txBody>
      </p:sp>
      <p:sp>
        <p:nvSpPr>
          <p:cNvPr id="19" name="TextBox 18">
            <a:extLst>
              <a:ext uri="{FF2B5EF4-FFF2-40B4-BE49-F238E27FC236}">
                <a16:creationId xmlns:a16="http://schemas.microsoft.com/office/drawing/2014/main" id="{333039E5-1DEC-4E93-9A15-A8458414263A}"/>
              </a:ext>
            </a:extLst>
          </p:cNvPr>
          <p:cNvSpPr txBox="1"/>
          <p:nvPr/>
        </p:nvSpPr>
        <p:spPr>
          <a:xfrm>
            <a:off x="7629556" y="3634006"/>
            <a:ext cx="3219719" cy="276999"/>
          </a:xfrm>
          <a:prstGeom prst="rect">
            <a:avLst/>
          </a:prstGeom>
          <a:noFill/>
        </p:spPr>
        <p:txBody>
          <a:bodyPr wrap="square" rtlCol="0">
            <a:spAutoFit/>
          </a:bodyPr>
          <a:lstStyle/>
          <a:p>
            <a:pPr algn="ctr"/>
            <a:r>
              <a:rPr lang="en-US" sz="1200" b="0">
                <a:solidFill>
                  <a:srgbClr val="000000"/>
                </a:solidFill>
                <a:latin typeface="Calibri" panose="020F0502020204030204" pitchFamily="34" charset="0"/>
                <a:cs typeface="Calibri" panose="020F0502020204030204" pitchFamily="34" charset="0"/>
              </a:rPr>
              <a:t>World’s Biggest Battery</a:t>
            </a:r>
          </a:p>
        </p:txBody>
      </p:sp>
      <p:sp>
        <p:nvSpPr>
          <p:cNvPr id="22" name="TextBox 21">
            <a:extLst>
              <a:ext uri="{FF2B5EF4-FFF2-40B4-BE49-F238E27FC236}">
                <a16:creationId xmlns:a16="http://schemas.microsoft.com/office/drawing/2014/main" id="{AD56264E-A4D0-4DC4-9714-766B41CEC833}"/>
              </a:ext>
            </a:extLst>
          </p:cNvPr>
          <p:cNvSpPr txBox="1"/>
          <p:nvPr/>
        </p:nvSpPr>
        <p:spPr>
          <a:xfrm>
            <a:off x="1310231" y="6120524"/>
            <a:ext cx="3219719" cy="276999"/>
          </a:xfrm>
          <a:prstGeom prst="rect">
            <a:avLst/>
          </a:prstGeom>
          <a:noFill/>
        </p:spPr>
        <p:txBody>
          <a:bodyPr wrap="square" rtlCol="0">
            <a:spAutoFit/>
          </a:bodyPr>
          <a:lstStyle/>
          <a:p>
            <a:pPr algn="ctr"/>
            <a:r>
              <a:rPr lang="en-US" sz="1200" b="0">
                <a:solidFill>
                  <a:srgbClr val="000000"/>
                </a:solidFill>
                <a:latin typeface="Calibri" panose="020F0502020204030204" pitchFamily="34" charset="0"/>
                <a:cs typeface="Calibri" panose="020F0502020204030204" pitchFamily="34" charset="0"/>
              </a:rPr>
              <a:t>Longer Life?</a:t>
            </a:r>
          </a:p>
        </p:txBody>
      </p:sp>
      <p:sp>
        <p:nvSpPr>
          <p:cNvPr id="21" name="TextBox 20">
            <a:extLst>
              <a:ext uri="{FF2B5EF4-FFF2-40B4-BE49-F238E27FC236}">
                <a16:creationId xmlns:a16="http://schemas.microsoft.com/office/drawing/2014/main" id="{3563BE1D-F028-486B-9C42-909E434815C7}"/>
              </a:ext>
            </a:extLst>
          </p:cNvPr>
          <p:cNvSpPr txBox="1"/>
          <p:nvPr/>
        </p:nvSpPr>
        <p:spPr>
          <a:xfrm>
            <a:off x="4529593" y="6120524"/>
            <a:ext cx="3219719" cy="276999"/>
          </a:xfrm>
          <a:prstGeom prst="rect">
            <a:avLst/>
          </a:prstGeom>
          <a:noFill/>
        </p:spPr>
        <p:txBody>
          <a:bodyPr wrap="square" rtlCol="0">
            <a:spAutoFit/>
          </a:bodyPr>
          <a:lstStyle/>
          <a:p>
            <a:pPr algn="ctr"/>
            <a:r>
              <a:rPr lang="en-US" sz="1200" b="0">
                <a:solidFill>
                  <a:srgbClr val="000000"/>
                </a:solidFill>
                <a:latin typeface="Calibri" panose="020F0502020204030204" pitchFamily="34" charset="0"/>
                <a:cs typeface="Calibri" panose="020F0502020204030204" pitchFamily="34" charset="0"/>
              </a:rPr>
              <a:t>Optimus</a:t>
            </a:r>
          </a:p>
        </p:txBody>
      </p:sp>
      <p:sp>
        <p:nvSpPr>
          <p:cNvPr id="20" name="TextBox 19">
            <a:extLst>
              <a:ext uri="{FF2B5EF4-FFF2-40B4-BE49-F238E27FC236}">
                <a16:creationId xmlns:a16="http://schemas.microsoft.com/office/drawing/2014/main" id="{7F77A6EB-9312-4267-89F3-36F448E4CC16}"/>
              </a:ext>
            </a:extLst>
          </p:cNvPr>
          <p:cNvSpPr txBox="1"/>
          <p:nvPr/>
        </p:nvSpPr>
        <p:spPr>
          <a:xfrm>
            <a:off x="7629556" y="6120524"/>
            <a:ext cx="3219719" cy="276999"/>
          </a:xfrm>
          <a:prstGeom prst="rect">
            <a:avLst/>
          </a:prstGeom>
          <a:noFill/>
        </p:spPr>
        <p:txBody>
          <a:bodyPr wrap="square" rtlCol="0">
            <a:spAutoFit/>
          </a:bodyPr>
          <a:lstStyle/>
          <a:p>
            <a:pPr algn="ctr"/>
            <a:r>
              <a:rPr lang="en-US" sz="1200" b="0">
                <a:solidFill>
                  <a:srgbClr val="000000"/>
                </a:solidFill>
                <a:latin typeface="-apple-system"/>
              </a:rPr>
              <a:t>Agentic AI Agents</a:t>
            </a:r>
          </a:p>
        </p:txBody>
      </p:sp>
      <p:sp>
        <p:nvSpPr>
          <p:cNvPr id="8" name="Slide Number Placeholder 7">
            <a:extLst>
              <a:ext uri="{FF2B5EF4-FFF2-40B4-BE49-F238E27FC236}">
                <a16:creationId xmlns:a16="http://schemas.microsoft.com/office/drawing/2014/main" id="{5CBE5B53-ED8D-D36B-9965-4511D6955D03}"/>
              </a:ext>
            </a:extLst>
          </p:cNvPr>
          <p:cNvSpPr>
            <a:spLocks noGrp="1"/>
          </p:cNvSpPr>
          <p:nvPr>
            <p:ph type="sldNum" sz="quarter" idx="4"/>
          </p:nvPr>
        </p:nvSpPr>
        <p:spPr/>
        <p:txBody>
          <a:bodyPr/>
          <a:lstStyle/>
          <a:p>
            <a:pPr>
              <a:defRPr/>
            </a:pPr>
            <a:fld id="{098F27AE-F8A1-453E-8C2F-3FD5FC6AA2AE}" type="slidenum">
              <a:rPr lang="en-US" smtClean="0"/>
              <a:pPr>
                <a:defRPr/>
              </a:pPr>
              <a:t>20</a:t>
            </a:fld>
            <a:endParaRPr lang="en-US"/>
          </a:p>
        </p:txBody>
      </p:sp>
      <p:pic>
        <p:nvPicPr>
          <p:cNvPr id="10" name="Picture 9" descr="A blue and yellow rope under water&#10;&#10;Description automatically generated">
            <a:extLst>
              <a:ext uri="{FF2B5EF4-FFF2-40B4-BE49-F238E27FC236}">
                <a16:creationId xmlns:a16="http://schemas.microsoft.com/office/drawing/2014/main" id="{99458652-1749-58A0-DA58-269122578A88}"/>
              </a:ext>
            </a:extLst>
          </p:cNvPr>
          <p:cNvPicPr>
            <a:picLocks noChangeAspect="1"/>
          </p:cNvPicPr>
          <p:nvPr/>
        </p:nvPicPr>
        <p:blipFill>
          <a:blip r:embed="rId5" cstate="print">
            <a:extLst>
              <a:ext uri="{28A0092B-C50C-407E-A947-70E740481C1C}">
                <a14:useLocalDpi xmlns:a14="http://schemas.microsoft.com/office/drawing/2010/main" val="0"/>
              </a:ext>
            </a:extLst>
          </a:blip>
          <a:srcRect l="8346" r="6"/>
          <a:stretch/>
        </p:blipFill>
        <p:spPr>
          <a:xfrm>
            <a:off x="4655144" y="1834605"/>
            <a:ext cx="2878999" cy="1767015"/>
          </a:xfrm>
          <a:prstGeom prst="rect">
            <a:avLst/>
          </a:prstGeom>
        </p:spPr>
      </p:pic>
      <p:pic>
        <p:nvPicPr>
          <p:cNvPr id="14" name="Picture 13">
            <a:extLst>
              <a:ext uri="{FF2B5EF4-FFF2-40B4-BE49-F238E27FC236}">
                <a16:creationId xmlns:a16="http://schemas.microsoft.com/office/drawing/2014/main" id="{BD34F6A7-6289-9F46-6A6F-E65F21DEB88D}"/>
              </a:ext>
            </a:extLst>
          </p:cNvPr>
          <p:cNvPicPr>
            <a:picLocks noChangeAspect="1"/>
          </p:cNvPicPr>
          <p:nvPr/>
        </p:nvPicPr>
        <p:blipFill>
          <a:blip r:embed="rId6" cstate="print">
            <a:extLst>
              <a:ext uri="{28A0092B-C50C-407E-A947-70E740481C1C}">
                <a14:useLocalDpi xmlns:a14="http://schemas.microsoft.com/office/drawing/2010/main" val="0"/>
              </a:ext>
            </a:extLst>
          </a:blip>
          <a:srcRect l="4227" r="4227"/>
          <a:stretch/>
        </p:blipFill>
        <p:spPr>
          <a:xfrm>
            <a:off x="4699238" y="4305299"/>
            <a:ext cx="2882424" cy="1714501"/>
          </a:xfrm>
          <a:prstGeom prst="rect">
            <a:avLst/>
          </a:prstGeom>
        </p:spPr>
      </p:pic>
      <p:pic>
        <p:nvPicPr>
          <p:cNvPr id="24" name="Picture 23" descr="Aerial view of a large warehouse&#10;&#10;Description automatically generated">
            <a:extLst>
              <a:ext uri="{FF2B5EF4-FFF2-40B4-BE49-F238E27FC236}">
                <a16:creationId xmlns:a16="http://schemas.microsoft.com/office/drawing/2014/main" id="{209A919C-7974-9822-C044-F45F493B42B6}"/>
              </a:ext>
            </a:extLst>
          </p:cNvPr>
          <p:cNvPicPr>
            <a:picLocks noChangeAspect="1"/>
          </p:cNvPicPr>
          <p:nvPr/>
        </p:nvPicPr>
        <p:blipFill>
          <a:blip r:embed="rId7" cstate="print">
            <a:extLst>
              <a:ext uri="{28A0092B-C50C-407E-A947-70E740481C1C}">
                <a14:useLocalDpi xmlns:a14="http://schemas.microsoft.com/office/drawing/2010/main" val="0"/>
              </a:ext>
            </a:extLst>
          </a:blip>
          <a:srcRect r="22269"/>
          <a:stretch/>
        </p:blipFill>
        <p:spPr>
          <a:xfrm>
            <a:off x="7799916" y="1830192"/>
            <a:ext cx="2878998" cy="1780565"/>
          </a:xfrm>
          <a:prstGeom prst="rect">
            <a:avLst/>
          </a:prstGeom>
        </p:spPr>
      </p:pic>
      <p:pic>
        <p:nvPicPr>
          <p:cNvPr id="12" name="Picture 11" descr="A white car parked on a street&#10;&#10;Description automatically generated">
            <a:extLst>
              <a:ext uri="{FF2B5EF4-FFF2-40B4-BE49-F238E27FC236}">
                <a16:creationId xmlns:a16="http://schemas.microsoft.com/office/drawing/2014/main" id="{5902305C-4B32-17B4-DE08-A55C44550961}"/>
              </a:ext>
            </a:extLst>
          </p:cNvPr>
          <p:cNvPicPr>
            <a:picLocks noChangeAspect="1"/>
          </p:cNvPicPr>
          <p:nvPr/>
        </p:nvPicPr>
        <p:blipFill>
          <a:blip r:embed="rId8" cstate="print">
            <a:extLst>
              <a:ext uri="{28A0092B-C50C-407E-A947-70E740481C1C}">
                <a14:useLocalDpi xmlns:a14="http://schemas.microsoft.com/office/drawing/2010/main" val="0"/>
              </a:ext>
            </a:extLst>
          </a:blip>
          <a:srcRect l="195" t="8580" r="-195" b="789"/>
          <a:stretch/>
        </p:blipFill>
        <p:spPr>
          <a:xfrm>
            <a:off x="1522336" y="1849794"/>
            <a:ext cx="2900438" cy="1751826"/>
          </a:xfrm>
          <a:prstGeom prst="rect">
            <a:avLst/>
          </a:prstGeom>
        </p:spPr>
      </p:pic>
    </p:spTree>
    <p:extLst>
      <p:ext uri="{BB962C8B-B14F-4D97-AF65-F5344CB8AC3E}">
        <p14:creationId xmlns:p14="http://schemas.microsoft.com/office/powerpoint/2010/main" val="2776095698"/>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9E7DE8E-FA4F-EA07-5368-5632C8C5EEA1}"/>
              </a:ext>
            </a:extLst>
          </p:cNvPr>
          <p:cNvSpPr>
            <a:spLocks noGrp="1"/>
          </p:cNvSpPr>
          <p:nvPr>
            <p:ph type="title" idx="4294967295"/>
          </p:nvPr>
        </p:nvSpPr>
        <p:spPr>
          <a:xfrm>
            <a:off x="838200" y="895797"/>
            <a:ext cx="10515600" cy="721001"/>
          </a:xfrm>
          <a:prstGeom prst="rect">
            <a:avLst/>
          </a:prstGeom>
        </p:spPr>
        <p:txBody>
          <a:bodyPr lIns="0" tIns="0" rIns="0" bIns="0"/>
          <a:lstStyle/>
          <a:p>
            <a:pPr algn="ctr" rtl="0" fontAlgn="base"/>
            <a:r>
              <a:rPr lang="en-US" sz="3600" b="0" kern="1200">
                <a:solidFill>
                  <a:srgbClr val="000000"/>
                </a:solidFill>
                <a:effectLst/>
                <a:latin typeface="Calibri" panose="020F0502020204030204" pitchFamily="34" charset="0"/>
                <a:ea typeface="+mn-ea"/>
                <a:cs typeface="Calibri" panose="020F0502020204030204" pitchFamily="34" charset="0"/>
              </a:rPr>
              <a:t>Penalties of Missing the Market</a:t>
            </a:r>
            <a:endParaRPr lang="en-US">
              <a:effectLst/>
            </a:endParaRPr>
          </a:p>
        </p:txBody>
      </p:sp>
      <p:sp>
        <p:nvSpPr>
          <p:cNvPr id="14" name="Rectangle 7"/>
          <p:cNvSpPr>
            <a:spLocks noChangeArrowheads="1"/>
          </p:cNvSpPr>
          <p:nvPr/>
        </p:nvSpPr>
        <p:spPr bwMode="auto">
          <a:xfrm>
            <a:off x="708371" y="5944720"/>
            <a:ext cx="8502978" cy="384721"/>
          </a:xfrm>
          <a:prstGeom prst="rect">
            <a:avLst/>
          </a:prstGeom>
          <a:noFill/>
          <a:ln w="9525">
            <a:noFill/>
            <a:miter lim="800000"/>
            <a:headEnd/>
            <a:tailEnd/>
          </a:ln>
          <a:effectLst/>
        </p:spPr>
        <p:txBody>
          <a:bodyPr wrap="square">
            <a:spAutoFit/>
          </a:bodyPr>
          <a:lstStyle/>
          <a:p>
            <a:r>
              <a:rPr lang="en-US" sz="950">
                <a:latin typeface="Calibri" panose="020F0502020204030204" pitchFamily="34" charset="0"/>
              </a:rPr>
              <a:t>Past performance does not guarantee future results. </a:t>
            </a:r>
            <a:r>
              <a:rPr lang="en-US" sz="950" b="0">
                <a:latin typeface="Calibri" panose="020F0502020204030204" pitchFamily="34" charset="0"/>
              </a:rPr>
              <a:t>For illustrative purposes only. Indices are unmanaged and not available for direct investment.</a:t>
            </a:r>
          </a:p>
          <a:p>
            <a:r>
              <a:rPr lang="en-US" sz="950" b="0">
                <a:latin typeface="Calibri" panose="020F0502020204030204" pitchFamily="34" charset="0"/>
              </a:rPr>
              <a:t>Data Sources: Ned Davis Research and Hartford Funds, 2/24.</a:t>
            </a:r>
          </a:p>
        </p:txBody>
      </p:sp>
      <p:sp>
        <p:nvSpPr>
          <p:cNvPr id="4" name="Slide Number Placeholder 3">
            <a:extLst>
              <a:ext uri="{FF2B5EF4-FFF2-40B4-BE49-F238E27FC236}">
                <a16:creationId xmlns:a16="http://schemas.microsoft.com/office/drawing/2014/main" id="{4A6348B8-92A7-99C3-8F6E-5855DF221A0D}"/>
              </a:ext>
            </a:extLst>
          </p:cNvPr>
          <p:cNvSpPr>
            <a:spLocks noGrp="1"/>
          </p:cNvSpPr>
          <p:nvPr>
            <p:ph type="sldNum" sz="quarter" idx="4"/>
          </p:nvPr>
        </p:nvSpPr>
        <p:spPr/>
        <p:txBody>
          <a:bodyPr/>
          <a:lstStyle/>
          <a:p>
            <a:pPr>
              <a:defRPr/>
            </a:pPr>
            <a:fld id="{098F27AE-F8A1-453E-8C2F-3FD5FC6AA2AE}" type="slidenum">
              <a:rPr lang="en-US" smtClean="0"/>
              <a:pPr>
                <a:defRPr/>
              </a:pPr>
              <a:t>21</a:t>
            </a:fld>
            <a:endParaRPr lang="en-US"/>
          </a:p>
        </p:txBody>
      </p:sp>
      <p:sp>
        <p:nvSpPr>
          <p:cNvPr id="8" name="Rectangle 5">
            <a:extLst>
              <a:ext uri="{FF2B5EF4-FFF2-40B4-BE49-F238E27FC236}">
                <a16:creationId xmlns:a16="http://schemas.microsoft.com/office/drawing/2014/main" id="{3990A3E5-6F39-5CFF-BF67-3EFF6CB543B1}"/>
              </a:ext>
            </a:extLst>
          </p:cNvPr>
          <p:cNvSpPr>
            <a:spLocks noChangeArrowheads="1"/>
          </p:cNvSpPr>
          <p:nvPr/>
        </p:nvSpPr>
        <p:spPr bwMode="auto">
          <a:xfrm>
            <a:off x="662990" y="1643326"/>
            <a:ext cx="4843075" cy="584775"/>
          </a:xfrm>
          <a:prstGeom prst="rect">
            <a:avLst/>
          </a:prstGeom>
          <a:noFill/>
          <a:ln w="9525">
            <a:noFill/>
            <a:miter lim="800000"/>
            <a:headEnd/>
            <a:tailEnd/>
          </a:ln>
          <a:effectLst/>
        </p:spPr>
        <p:txBody>
          <a:bodyPr wrap="square">
            <a:spAutoFit/>
          </a:bodyPr>
          <a:lstStyle/>
          <a:p>
            <a:r>
              <a:rPr lang="en-US">
                <a:latin typeface="Calibri" panose="020F0502020204030204" pitchFamily="34" charset="0"/>
              </a:rPr>
              <a:t>Penalties of Missing the Market’s Best Months</a:t>
            </a:r>
          </a:p>
          <a:p>
            <a:r>
              <a:rPr lang="en-US" sz="1400" b="0" i="0" u="none" strike="noStrike" baseline="0">
                <a:solidFill>
                  <a:srgbClr val="000000"/>
                </a:solidFill>
                <a:latin typeface="Calibri" panose="020F0502020204030204" pitchFamily="34" charset="0"/>
                <a:cs typeface="Calibri" panose="020F0502020204030204" pitchFamily="34" charset="0"/>
              </a:rPr>
              <a:t>S&amp;P 500 Index Average Annual Total Returns: 1995-2024</a:t>
            </a:r>
          </a:p>
        </p:txBody>
      </p:sp>
      <p:sp>
        <p:nvSpPr>
          <p:cNvPr id="9" name="Rectangle 6">
            <a:extLst>
              <a:ext uri="{FF2B5EF4-FFF2-40B4-BE49-F238E27FC236}">
                <a16:creationId xmlns:a16="http://schemas.microsoft.com/office/drawing/2014/main" id="{47533390-3E44-64F4-F91E-85F5C8CED20D}"/>
              </a:ext>
            </a:extLst>
          </p:cNvPr>
          <p:cNvSpPr>
            <a:spLocks noChangeArrowheads="1"/>
          </p:cNvSpPr>
          <p:nvPr/>
        </p:nvSpPr>
        <p:spPr bwMode="auto">
          <a:xfrm>
            <a:off x="6524114" y="1643330"/>
            <a:ext cx="4843075" cy="584775"/>
          </a:xfrm>
          <a:prstGeom prst="rect">
            <a:avLst/>
          </a:prstGeom>
          <a:noFill/>
          <a:ln w="9525">
            <a:noFill/>
            <a:miter lim="800000"/>
            <a:headEnd/>
            <a:tailEnd/>
          </a:ln>
          <a:effectLst/>
        </p:spPr>
        <p:txBody>
          <a:bodyPr wrap="square">
            <a:spAutoFit/>
          </a:bodyPr>
          <a:lstStyle/>
          <a:p>
            <a:r>
              <a:rPr lang="en-US">
                <a:latin typeface="Calibri" panose="020F0502020204030204" pitchFamily="34" charset="0"/>
              </a:rPr>
              <a:t>Penalties of Missing the Market’s Best Days</a:t>
            </a:r>
          </a:p>
          <a:p>
            <a:r>
              <a:rPr lang="en-US" sz="1400" b="0">
                <a:latin typeface="Calibri" panose="020F0502020204030204" pitchFamily="34" charset="0"/>
              </a:rPr>
              <a:t>S&amp;P 500 Index Average Annual Total Returns: 1995-2024</a:t>
            </a:r>
          </a:p>
        </p:txBody>
      </p:sp>
      <p:graphicFrame>
        <p:nvGraphicFramePr>
          <p:cNvPr id="10" name="Chart 9">
            <a:extLst>
              <a:ext uri="{FF2B5EF4-FFF2-40B4-BE49-F238E27FC236}">
                <a16:creationId xmlns:a16="http://schemas.microsoft.com/office/drawing/2014/main" id="{784282AF-7E35-D18B-950E-CA4ED07BC2C4}"/>
              </a:ext>
            </a:extLst>
          </p:cNvPr>
          <p:cNvGraphicFramePr/>
          <p:nvPr>
            <p:extLst>
              <p:ext uri="{D42A27DB-BD31-4B8C-83A1-F6EECF244321}">
                <p14:modId xmlns:p14="http://schemas.microsoft.com/office/powerpoint/2010/main" val="4028663924"/>
              </p:ext>
            </p:extLst>
          </p:nvPr>
        </p:nvGraphicFramePr>
        <p:xfrm>
          <a:off x="711200" y="2247900"/>
          <a:ext cx="5270500" cy="36004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A7799F6A-7473-5357-1BE5-6FBD465C6C9E}"/>
              </a:ext>
            </a:extLst>
          </p:cNvPr>
          <p:cNvGraphicFramePr/>
          <p:nvPr>
            <p:extLst>
              <p:ext uri="{D42A27DB-BD31-4B8C-83A1-F6EECF244321}">
                <p14:modId xmlns:p14="http://schemas.microsoft.com/office/powerpoint/2010/main" val="1529634667"/>
              </p:ext>
            </p:extLst>
          </p:nvPr>
        </p:nvGraphicFramePr>
        <p:xfrm>
          <a:off x="6550024" y="2197100"/>
          <a:ext cx="4994276" cy="2667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9720444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5BE23-0BDB-8A5D-5C59-B3AA294E4E6D}"/>
              </a:ext>
            </a:extLst>
          </p:cNvPr>
          <p:cNvSpPr>
            <a:spLocks noGrp="1"/>
          </p:cNvSpPr>
          <p:nvPr>
            <p:ph type="title" idx="4294967295"/>
          </p:nvPr>
        </p:nvSpPr>
        <p:spPr>
          <a:xfrm>
            <a:off x="838200" y="1034145"/>
            <a:ext cx="10515600" cy="743631"/>
          </a:xfrm>
          <a:prstGeom prst="rect">
            <a:avLst/>
          </a:prstGeom>
        </p:spPr>
        <p:txBody>
          <a:bodyPr/>
          <a:lstStyle/>
          <a:p>
            <a:pPr algn="ctr" rtl="0" fontAlgn="base"/>
            <a:r>
              <a:rPr lang="en-US" sz="3600" b="0" kern="1200">
                <a:solidFill>
                  <a:srgbClr val="000000"/>
                </a:solidFill>
                <a:effectLst/>
                <a:latin typeface="Calibri" panose="020F0502020204030204" pitchFamily="34" charset="0"/>
                <a:ea typeface="+mn-ea"/>
                <a:cs typeface="Calibri" panose="020F0502020204030204" pitchFamily="34" charset="0"/>
              </a:rPr>
              <a:t>Trying to Avoid a Bear Market Can Hurt Returns</a:t>
            </a:r>
            <a:endParaRPr lang="en-US">
              <a:effectLst/>
            </a:endParaRPr>
          </a:p>
        </p:txBody>
      </p:sp>
      <p:sp>
        <p:nvSpPr>
          <p:cNvPr id="9" name="Text Box 18"/>
          <p:cNvSpPr txBox="1">
            <a:spLocks noChangeArrowheads="1"/>
          </p:cNvSpPr>
          <p:nvPr/>
        </p:nvSpPr>
        <p:spPr bwMode="auto">
          <a:xfrm>
            <a:off x="3328423" y="1663623"/>
            <a:ext cx="5154082" cy="369332"/>
          </a:xfrm>
          <a:prstGeom prst="rect">
            <a:avLst/>
          </a:prstGeom>
          <a:noFill/>
          <a:ln w="9525">
            <a:noFill/>
            <a:miter lim="800000"/>
            <a:headEnd/>
            <a:tailEnd/>
          </a:ln>
          <a:effectLst/>
        </p:spPr>
        <p:txBody>
          <a:bodyPr wrap="square">
            <a:spAutoFit/>
          </a:bodyPr>
          <a:lstStyle/>
          <a:p>
            <a:pPr algn="ctr"/>
            <a:r>
              <a:rPr lang="en-US" b="0">
                <a:latin typeface="Calibri" panose="020F0502020204030204" pitchFamily="34" charset="0"/>
                <a:cs typeface="Calibri" panose="020F0502020204030204" pitchFamily="34" charset="0"/>
              </a:rPr>
              <a:t>S&amp;P 500 Index 50 </a:t>
            </a:r>
            <a:r>
              <a:rPr lang="en-US" b="0">
                <a:latin typeface="Calibri" panose="020F0502020204030204" pitchFamily="34" charset="0"/>
              </a:rPr>
              <a:t>Best Days: 1995-2024</a:t>
            </a:r>
          </a:p>
        </p:txBody>
      </p:sp>
      <p:graphicFrame>
        <p:nvGraphicFramePr>
          <p:cNvPr id="3" name="Chart 2" descr="Pie chart — S&amp;P 500 Index 50 Best Days"/>
          <p:cNvGraphicFramePr/>
          <p:nvPr>
            <p:extLst>
              <p:ext uri="{D42A27DB-BD31-4B8C-83A1-F6EECF244321}">
                <p14:modId xmlns:p14="http://schemas.microsoft.com/office/powerpoint/2010/main" val="2771290016"/>
              </p:ext>
            </p:extLst>
          </p:nvPr>
        </p:nvGraphicFramePr>
        <p:xfrm>
          <a:off x="0" y="2032955"/>
          <a:ext cx="11713028" cy="4060126"/>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7"/>
          <p:cNvSpPr>
            <a:spLocks noChangeArrowheads="1"/>
          </p:cNvSpPr>
          <p:nvPr/>
        </p:nvSpPr>
        <p:spPr bwMode="auto">
          <a:xfrm>
            <a:off x="6972300" y="5524500"/>
            <a:ext cx="8502978" cy="223907"/>
          </a:xfrm>
          <a:prstGeom prst="rect">
            <a:avLst/>
          </a:prstGeom>
          <a:noFill/>
          <a:ln w="9525">
            <a:noFill/>
            <a:miter lim="800000"/>
            <a:headEnd/>
            <a:tailEnd/>
          </a:ln>
          <a:effectLst/>
        </p:spPr>
        <p:txBody>
          <a:bodyPr wrap="square">
            <a:spAutoFit/>
          </a:bodyPr>
          <a:lstStyle/>
          <a:p>
            <a:pPr>
              <a:lnSpc>
                <a:spcPct val="90000"/>
              </a:lnSpc>
            </a:pPr>
            <a:r>
              <a:rPr lang="en-US" sz="950" b="0">
                <a:latin typeface="Calibri" panose="020F0502020204030204" pitchFamily="34" charset="0"/>
              </a:rPr>
              <a:t>Data Source: Ned Davis Research and Hartford Funds, 1/16/25</a:t>
            </a:r>
          </a:p>
        </p:txBody>
      </p:sp>
      <p:sp>
        <p:nvSpPr>
          <p:cNvPr id="6" name="Slide Number Placeholder 5">
            <a:extLst>
              <a:ext uri="{FF2B5EF4-FFF2-40B4-BE49-F238E27FC236}">
                <a16:creationId xmlns:a16="http://schemas.microsoft.com/office/drawing/2014/main" id="{17163258-70FA-CE4E-9B8B-D9E2971E763E}"/>
              </a:ext>
            </a:extLst>
          </p:cNvPr>
          <p:cNvSpPr>
            <a:spLocks noGrp="1"/>
          </p:cNvSpPr>
          <p:nvPr>
            <p:ph type="sldNum" sz="quarter" idx="4"/>
          </p:nvPr>
        </p:nvSpPr>
        <p:spPr/>
        <p:txBody>
          <a:bodyPr/>
          <a:lstStyle/>
          <a:p>
            <a:pPr>
              <a:defRPr/>
            </a:pPr>
            <a:fld id="{098F27AE-F8A1-453E-8C2F-3FD5FC6AA2AE}" type="slidenum">
              <a:rPr lang="en-US" smtClean="0"/>
              <a:pPr>
                <a:defRPr/>
              </a:pPr>
              <a:t>22</a:t>
            </a:fld>
            <a:endParaRPr lang="en-US"/>
          </a:p>
        </p:txBody>
      </p:sp>
    </p:spTree>
    <p:extLst>
      <p:ext uri="{BB962C8B-B14F-4D97-AF65-F5344CB8AC3E}">
        <p14:creationId xmlns:p14="http://schemas.microsoft.com/office/powerpoint/2010/main" val="14232664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5572185-A823-FA3F-A4FE-0106B0270ADE}"/>
              </a:ext>
            </a:extLst>
          </p:cNvPr>
          <p:cNvSpPr>
            <a:spLocks noGrp="1"/>
          </p:cNvSpPr>
          <p:nvPr>
            <p:ph type="title" idx="4294967295"/>
          </p:nvPr>
        </p:nvSpPr>
        <p:spPr>
          <a:xfrm>
            <a:off x="836002" y="790575"/>
            <a:ext cx="10515600" cy="709613"/>
          </a:xfrm>
          <a:prstGeom prst="rect">
            <a:avLst/>
          </a:prstGeom>
        </p:spPr>
        <p:txBody>
          <a:bodyPr/>
          <a:lstStyle/>
          <a:p>
            <a:pPr algn="ctr" rtl="0" fontAlgn="base"/>
            <a:r>
              <a:rPr lang="en-US" sz="3400" b="0" kern="1200">
                <a:solidFill>
                  <a:srgbClr val="000000"/>
                </a:solidFill>
                <a:effectLst/>
                <a:latin typeface="Calibri" panose="020F0502020204030204" pitchFamily="34" charset="0"/>
                <a:ea typeface="+mn-ea"/>
                <a:cs typeface="Calibri" panose="020F0502020204030204" pitchFamily="34" charset="0"/>
              </a:rPr>
              <a:t>Individual Investors Have Underperformed</a:t>
            </a:r>
            <a:endParaRPr lang="en-US" sz="3400">
              <a:effectLst/>
            </a:endParaRPr>
          </a:p>
        </p:txBody>
      </p:sp>
      <p:sp>
        <p:nvSpPr>
          <p:cNvPr id="180" name="TextBox 179"/>
          <p:cNvSpPr txBox="1"/>
          <p:nvPr/>
        </p:nvSpPr>
        <p:spPr>
          <a:xfrm>
            <a:off x="1714500" y="1405723"/>
            <a:ext cx="8234362" cy="307777"/>
          </a:xfrm>
          <a:prstGeom prst="rect">
            <a:avLst/>
          </a:prstGeom>
          <a:noFill/>
        </p:spPr>
        <p:txBody>
          <a:bodyPr>
            <a:spAutoFit/>
          </a:bodyPr>
          <a:lstStyle/>
          <a:p>
            <a:pPr algn="ctr">
              <a:defRPr/>
            </a:pPr>
            <a:r>
              <a:rPr lang="en-US" sz="1400" b="0">
                <a:solidFill>
                  <a:srgbClr val="000000"/>
                </a:solidFill>
                <a:latin typeface="Calibri" panose="020F0502020204030204" pitchFamily="34" charset="0"/>
                <a:cs typeface="Calibri" panose="020F0502020204030204" pitchFamily="34" charset="0"/>
              </a:rPr>
              <a:t>Average Annual Returns for the 30-Year Period Ended 12/31/2024</a:t>
            </a:r>
          </a:p>
        </p:txBody>
      </p:sp>
      <p:sp>
        <p:nvSpPr>
          <p:cNvPr id="5127" name="TextBox 181"/>
          <p:cNvSpPr txBox="1">
            <a:spLocks noChangeArrowheads="1"/>
          </p:cNvSpPr>
          <p:nvPr/>
        </p:nvSpPr>
        <p:spPr bwMode="auto">
          <a:xfrm>
            <a:off x="345440" y="4614744"/>
            <a:ext cx="11521440" cy="1615827"/>
          </a:xfrm>
          <a:prstGeom prst="rect">
            <a:avLst/>
          </a:prstGeom>
          <a:noFill/>
          <a:ln w="9525">
            <a:noFill/>
            <a:miter lim="800000"/>
            <a:headEnd/>
            <a:tailEnd/>
          </a:ln>
        </p:spPr>
        <p:txBody>
          <a:bodyPr wrap="square">
            <a:spAutoFit/>
          </a:bodyPr>
          <a:lstStyle/>
          <a:p>
            <a:r>
              <a:rPr lang="en-US" sz="900" b="0">
                <a:solidFill>
                  <a:srgbClr val="000000"/>
                </a:solidFill>
                <a:latin typeface="Calibri" panose="020F0502020204030204" pitchFamily="34" charset="0"/>
                <a:cs typeface="Calibri" panose="020F0502020204030204" pitchFamily="34" charset="0"/>
              </a:rPr>
              <a:t>Data Source: DALBAR’s Annual Quantitative Analysis of Investor Behavior (QAIB), 2025. Performance data for indices represents a lump sum investment in January 1995 to December 2024 with no withdrawals. Stocks are represented by the S&amp;P 500 Index. Bonds are represented by the Bloomberg US Aggregate Bond Index. </a:t>
            </a:r>
            <a:r>
              <a:rPr lang="en-US" sz="900">
                <a:solidFill>
                  <a:srgbClr val="000000"/>
                </a:solidFill>
                <a:latin typeface="Calibri" panose="020F0502020204030204" pitchFamily="34" charset="0"/>
                <a:cs typeface="Calibri" panose="020F0502020204030204" pitchFamily="34" charset="0"/>
              </a:rPr>
              <a:t>Past performance does not guarantee future results</a:t>
            </a:r>
            <a:r>
              <a:rPr lang="en-US" sz="900" b="0">
                <a:solidFill>
                  <a:srgbClr val="000000"/>
                </a:solidFill>
                <a:latin typeface="Calibri" panose="020F0502020204030204" pitchFamily="34" charset="0"/>
                <a:cs typeface="Calibri" panose="020F0502020204030204" pitchFamily="34" charset="0"/>
              </a:rPr>
              <a:t>. Performance data for indices represents a lump-sum investment in January 1995 to December 2024 with no withdrawals. Indices are unmanaged, unavailable for direct investment, and do not reflect fees, expenses, or sales charges.</a:t>
            </a:r>
          </a:p>
          <a:p>
            <a:r>
              <a:rPr lang="en-US" sz="900" b="0">
                <a:solidFill>
                  <a:srgbClr val="000000"/>
                </a:solidFill>
                <a:latin typeface="Calibri" panose="020F0502020204030204" pitchFamily="34" charset="0"/>
                <a:cs typeface="Calibri" panose="020F0502020204030204" pitchFamily="34" charset="0"/>
              </a:rPr>
              <a:t>See last slide for index descriptions.</a:t>
            </a:r>
          </a:p>
          <a:p>
            <a:r>
              <a:rPr lang="en-US" sz="900" err="1">
                <a:solidFill>
                  <a:srgbClr val="000000"/>
                </a:solidFill>
                <a:latin typeface="Calibri" panose="020F0502020204030204" pitchFamily="34" charset="0"/>
                <a:cs typeface="Calibri" panose="020F0502020204030204" pitchFamily="34" charset="0"/>
              </a:rPr>
              <a:t>Dalbar’s</a:t>
            </a:r>
            <a:r>
              <a:rPr lang="en-US" sz="900">
                <a:solidFill>
                  <a:srgbClr val="000000"/>
                </a:solidFill>
                <a:latin typeface="Calibri" panose="020F0502020204030204" pitchFamily="34" charset="0"/>
                <a:cs typeface="Calibri" panose="020F0502020204030204" pitchFamily="34" charset="0"/>
              </a:rPr>
              <a:t> Quantitative Analysis of Investor Behavior Methodology ―</a:t>
            </a:r>
            <a:r>
              <a:rPr lang="en-US" sz="900" b="0">
                <a:solidFill>
                  <a:srgbClr val="000000"/>
                </a:solidFill>
                <a:latin typeface="Calibri" panose="020F0502020204030204" pitchFamily="34" charset="0"/>
                <a:cs typeface="Calibri" panose="020F0502020204030204" pitchFamily="34" charset="0"/>
              </a:rPr>
              <a:t> </a:t>
            </a:r>
            <a:r>
              <a:rPr lang="en-US" sz="900" b="0" err="1">
                <a:solidFill>
                  <a:srgbClr val="000000"/>
                </a:solidFill>
                <a:latin typeface="Calibri" panose="020F0502020204030204" pitchFamily="34" charset="0"/>
                <a:cs typeface="Calibri" panose="020F0502020204030204" pitchFamily="34" charset="0"/>
              </a:rPr>
              <a:t>Dalbar’s</a:t>
            </a:r>
            <a:r>
              <a:rPr lang="en-US" sz="900" b="0">
                <a:solidFill>
                  <a:srgbClr val="000000"/>
                </a:solidFill>
                <a:latin typeface="Calibri" panose="020F0502020204030204" pitchFamily="34" charset="0"/>
                <a:cs typeface="Calibri" panose="020F0502020204030204" pitchFamily="34" charset="0"/>
              </a:rPr>
              <a:t> Quantitative Analysis of Investor Behavior uses data from the Investment Company Institute (ICI), Standard &amp; Poor’s and Bloomberg’s Index Products to compare mutual fund investor returns to an appropriate set of benchmarks. Covering the period from January 1, 1995, to December 31, 2024, the study utilizes mutual fund sales, redemptions and exchanges each month as the measure of investor behavior. These behaviors reflect the “average investor.” Based on this behavior, the analysis calculates the “average investor return” for various periods. These results are then compared to the returns of respective indices.</a:t>
            </a:r>
          </a:p>
          <a:p>
            <a:r>
              <a:rPr lang="en-US" sz="900">
                <a:solidFill>
                  <a:srgbClr val="000000"/>
                </a:solidFill>
                <a:latin typeface="Calibri" panose="020F0502020204030204" pitchFamily="34" charset="0"/>
                <a:cs typeface="Calibri" panose="020F0502020204030204" pitchFamily="34" charset="0"/>
              </a:rPr>
              <a:t>Average equity investor and average bond investor </a:t>
            </a:r>
            <a:r>
              <a:rPr lang="en-US" sz="900" b="0">
                <a:solidFill>
                  <a:srgbClr val="000000"/>
                </a:solidFill>
                <a:latin typeface="Calibri" panose="020F0502020204030204" pitchFamily="34" charset="0"/>
                <a:cs typeface="Calibri" panose="020F0502020204030204" pitchFamily="34" charset="0"/>
              </a:rPr>
              <a:t>performance results are calculated using data supplied by the Investment Company Institute. Investor returns are represented by the change in total mutual fund assets after excluding sales, redemptions and exchanges. This method of calculation captures realized and unrealized capital gains, dividends, interest, trading costs, sales charges, fees, expenses and any other costs. After calculating investor returns in dollar terms, two percentages are calculated for the period examined: Total investor return rate and annualized investor return rate. Total investor return rate is determined by calculating the investor return dollars as a percentage of the net of the sales, redemptions, and exchanges for each period.</a:t>
            </a:r>
          </a:p>
        </p:txBody>
      </p:sp>
      <p:graphicFrame>
        <p:nvGraphicFramePr>
          <p:cNvPr id="7" name="Chart 6">
            <a:extLst>
              <a:ext uri="{FF2B5EF4-FFF2-40B4-BE49-F238E27FC236}">
                <a16:creationId xmlns:a16="http://schemas.microsoft.com/office/drawing/2014/main" id="{52644086-0595-61CE-4217-AF5B471FBF27}"/>
              </a:ext>
            </a:extLst>
          </p:cNvPr>
          <p:cNvGraphicFramePr/>
          <p:nvPr>
            <p:extLst>
              <p:ext uri="{D42A27DB-BD31-4B8C-83A1-F6EECF244321}">
                <p14:modId xmlns:p14="http://schemas.microsoft.com/office/powerpoint/2010/main" val="3603684355"/>
              </p:ext>
            </p:extLst>
          </p:nvPr>
        </p:nvGraphicFramePr>
        <p:xfrm>
          <a:off x="1143191" y="1675451"/>
          <a:ext cx="4616068" cy="2656590"/>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a:extLst>
              <a:ext uri="{FF2B5EF4-FFF2-40B4-BE49-F238E27FC236}">
                <a16:creationId xmlns:a16="http://schemas.microsoft.com/office/drawing/2014/main" id="{0A3D9CA2-4604-5977-8393-A081AC99C9C1}"/>
              </a:ext>
            </a:extLst>
          </p:cNvPr>
          <p:cNvSpPr/>
          <p:nvPr/>
        </p:nvSpPr>
        <p:spPr bwMode="auto">
          <a:xfrm>
            <a:off x="-4875646" y="3234994"/>
            <a:ext cx="1371600" cy="1280160"/>
          </a:xfrm>
          <a:prstGeom prst="rect">
            <a:avLst/>
          </a:prstGeom>
          <a:solidFill>
            <a:srgbClr val="562A7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graphicFrame>
        <p:nvGraphicFramePr>
          <p:cNvPr id="14" name="Chart 13">
            <a:extLst>
              <a:ext uri="{FF2B5EF4-FFF2-40B4-BE49-F238E27FC236}">
                <a16:creationId xmlns:a16="http://schemas.microsoft.com/office/drawing/2014/main" id="{01D05FF3-47A8-0B87-8A46-AC9053ABCE5B}"/>
              </a:ext>
            </a:extLst>
          </p:cNvPr>
          <p:cNvGraphicFramePr/>
          <p:nvPr>
            <p:extLst>
              <p:ext uri="{D42A27DB-BD31-4B8C-83A1-F6EECF244321}">
                <p14:modId xmlns:p14="http://schemas.microsoft.com/office/powerpoint/2010/main" val="2729835959"/>
              </p:ext>
            </p:extLst>
          </p:nvPr>
        </p:nvGraphicFramePr>
        <p:xfrm>
          <a:off x="6095999" y="1452925"/>
          <a:ext cx="4674669" cy="3081806"/>
        </p:xfrm>
        <a:graphic>
          <a:graphicData uri="http://schemas.openxmlformats.org/drawingml/2006/chart">
            <c:chart xmlns:c="http://schemas.openxmlformats.org/drawingml/2006/chart" xmlns:r="http://schemas.openxmlformats.org/officeDocument/2006/relationships" r:id="rId4"/>
          </a:graphicData>
        </a:graphic>
      </p:graphicFrame>
      <p:sp>
        <p:nvSpPr>
          <p:cNvPr id="6" name="Slide Number Placeholder 5">
            <a:extLst>
              <a:ext uri="{FF2B5EF4-FFF2-40B4-BE49-F238E27FC236}">
                <a16:creationId xmlns:a16="http://schemas.microsoft.com/office/drawing/2014/main" id="{31FB2B5D-F200-6863-6E4B-DB0D14D5618B}"/>
              </a:ext>
            </a:extLst>
          </p:cNvPr>
          <p:cNvSpPr>
            <a:spLocks noGrp="1"/>
          </p:cNvSpPr>
          <p:nvPr>
            <p:ph type="sldNum" sz="quarter" idx="4"/>
          </p:nvPr>
        </p:nvSpPr>
        <p:spPr/>
        <p:txBody>
          <a:bodyPr/>
          <a:lstStyle/>
          <a:p>
            <a:pPr>
              <a:defRPr/>
            </a:pPr>
            <a:fld id="{098F27AE-F8A1-453E-8C2F-3FD5FC6AA2AE}" type="slidenum">
              <a:rPr lang="en-US" smtClean="0"/>
              <a:pPr>
                <a:defRPr/>
              </a:pPr>
              <a:t>23</a:t>
            </a:fld>
            <a:endParaRPr lang="en-US"/>
          </a:p>
        </p:txBody>
      </p:sp>
    </p:spTree>
    <p:extLst>
      <p:ext uri="{BB962C8B-B14F-4D97-AF65-F5344CB8AC3E}">
        <p14:creationId xmlns:p14="http://schemas.microsoft.com/office/powerpoint/2010/main" val="47840264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E0CF69C-7FCD-A3ED-3065-4A447B0B6C5A}"/>
              </a:ext>
            </a:extLst>
          </p:cNvPr>
          <p:cNvPicPr>
            <a:picLocks noChangeAspect="1"/>
          </p:cNvPicPr>
          <p:nvPr/>
        </p:nvPicPr>
        <p:blipFill>
          <a:blip r:embed="rId3"/>
          <a:stretch>
            <a:fillRect/>
          </a:stretch>
        </p:blipFill>
        <p:spPr>
          <a:xfrm>
            <a:off x="4114800" y="-7620"/>
            <a:ext cx="8077200" cy="6256020"/>
          </a:xfrm>
          <a:prstGeom prst="rect">
            <a:avLst/>
          </a:prstGeom>
        </p:spPr>
      </p:pic>
      <p:sp>
        <p:nvSpPr>
          <p:cNvPr id="2" name="Title 1">
            <a:extLst>
              <a:ext uri="{FF2B5EF4-FFF2-40B4-BE49-F238E27FC236}">
                <a16:creationId xmlns:a16="http://schemas.microsoft.com/office/drawing/2014/main" id="{537D69E6-8F55-3B61-A6B5-1F50E250DA42}"/>
              </a:ext>
            </a:extLst>
          </p:cNvPr>
          <p:cNvSpPr>
            <a:spLocks noGrp="1"/>
          </p:cNvSpPr>
          <p:nvPr>
            <p:ph type="title" idx="4294967295"/>
          </p:nvPr>
        </p:nvSpPr>
        <p:spPr>
          <a:xfrm>
            <a:off x="546100" y="223497"/>
            <a:ext cx="1663700" cy="358775"/>
          </a:xfrm>
          <a:prstGeom prst="rect">
            <a:avLst/>
          </a:prstGeom>
        </p:spPr>
        <p:txBody>
          <a:bodyPr lIns="0" tIns="0" rIns="0" bIns="0"/>
          <a:lstStyle/>
          <a:p>
            <a:pPr rtl="0" fontAlgn="base"/>
            <a:r>
              <a:rPr lang="en-US" sz="2000" b="1" kern="1200">
                <a:solidFill>
                  <a:srgbClr val="FFFFFF"/>
                </a:solidFill>
                <a:effectLst/>
                <a:latin typeface="Calibri" panose="020F0502020204030204" pitchFamily="34" charset="0"/>
                <a:ea typeface="+mn-ea"/>
                <a:cs typeface="Calibri" panose="020F0502020204030204" pitchFamily="34" charset="0"/>
              </a:rPr>
              <a:t>Summary</a:t>
            </a:r>
            <a:endParaRPr lang="en-US">
              <a:effectLst/>
            </a:endParaRPr>
          </a:p>
        </p:txBody>
      </p:sp>
      <p:sp>
        <p:nvSpPr>
          <p:cNvPr id="15" name="TextBox 14"/>
          <p:cNvSpPr txBox="1"/>
          <p:nvPr/>
        </p:nvSpPr>
        <p:spPr>
          <a:xfrm>
            <a:off x="1113575" y="1883302"/>
            <a:ext cx="3086923" cy="3323987"/>
          </a:xfrm>
          <a:prstGeom prst="rect">
            <a:avLst/>
          </a:prstGeom>
          <a:noFill/>
        </p:spPr>
        <p:txBody>
          <a:bodyPr wrap="square" rtlCol="0">
            <a:spAutoFit/>
          </a:bodyPr>
          <a:lstStyle/>
          <a:p>
            <a:pPr marL="342900" marR="0" lvl="0" indent="-342900" algn="l" defTabSz="914400" rtl="0" eaLnBrk="1" fontAlgn="base" latinLnBrk="0" hangingPunct="1">
              <a:lnSpc>
                <a:spcPct val="100000"/>
              </a:lnSpc>
              <a:spcBef>
                <a:spcPct val="0"/>
              </a:spcBef>
              <a:spcAft>
                <a:spcPts val="1800"/>
              </a:spcAft>
              <a:buClr>
                <a:srgbClr val="008571"/>
              </a:buClr>
              <a:buSzTx/>
              <a:buFont typeface="Wingdings 2" panose="05020102010507070707" pitchFamily="18" charset="2"/>
              <a:buChar char="¢"/>
              <a:tabLst/>
              <a:defRPr/>
            </a:pPr>
            <a:r>
              <a:rPr kumimoji="0" lang="en-US" sz="2000" b="1"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Anxiety</a:t>
            </a:r>
            <a:br>
              <a:rPr kumimoji="0" lang="en-US" sz="2000" b="1"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br>
            <a:r>
              <a:rPr kumimoji="0" lang="en-US" sz="20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We’re becoming </a:t>
            </a:r>
            <a:br>
              <a:rPr kumimoji="0" lang="en-US" sz="20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br>
            <a:r>
              <a:rPr kumimoji="0" lang="en-US" sz="20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more anxious</a:t>
            </a:r>
            <a:endParaRPr lang="en-US" sz="2000">
              <a:latin typeface="Calibri" panose="020F0502020204030204" pitchFamily="34" charset="0"/>
              <a:cs typeface="Calibri" panose="020F0502020204030204" pitchFamily="34" charset="0"/>
            </a:endParaRPr>
          </a:p>
          <a:p>
            <a:pPr marL="342900" lvl="0" indent="-342900">
              <a:spcAft>
                <a:spcPts val="1800"/>
              </a:spcAft>
              <a:buClr>
                <a:srgbClr val="598FE4"/>
              </a:buClr>
              <a:buFont typeface="Wingdings 2" panose="05020102010507070707" pitchFamily="18" charset="2"/>
              <a:buChar char="¢"/>
            </a:pPr>
            <a:r>
              <a:rPr lang="en-US" sz="2000">
                <a:latin typeface="Calibri" panose="020F0502020204030204" pitchFamily="34" charset="0"/>
                <a:cs typeface="Calibri" panose="020F0502020204030204" pitchFamily="34" charset="0"/>
              </a:rPr>
              <a:t>Instinctual Behavior</a:t>
            </a:r>
            <a:br>
              <a:rPr lang="en-US" sz="2000">
                <a:latin typeface="Calibri" panose="020F0502020204030204" pitchFamily="34" charset="0"/>
                <a:cs typeface="Calibri" panose="020F0502020204030204" pitchFamily="34" charset="0"/>
              </a:rPr>
            </a:br>
            <a:r>
              <a:rPr lang="en-US" sz="2000" b="0">
                <a:latin typeface="Calibri" panose="020F0502020204030204" pitchFamily="34" charset="0"/>
                <a:cs typeface="Calibri" panose="020F0502020204030204" pitchFamily="34" charset="0"/>
              </a:rPr>
              <a:t>The price of panic</a:t>
            </a:r>
          </a:p>
          <a:p>
            <a:pPr marL="342900" marR="0" lvl="0" indent="-342900" algn="l" defTabSz="914400" rtl="0" eaLnBrk="1" fontAlgn="base" latinLnBrk="0" hangingPunct="1">
              <a:lnSpc>
                <a:spcPct val="100000"/>
              </a:lnSpc>
              <a:spcBef>
                <a:spcPct val="0"/>
              </a:spcBef>
              <a:spcAft>
                <a:spcPts val="1800"/>
              </a:spcAft>
              <a:buClr>
                <a:srgbClr val="562A77"/>
              </a:buClr>
              <a:buSzTx/>
              <a:buFont typeface="Wingdings 2" panose="05020102010507070707" pitchFamily="18" charset="2"/>
              <a:buChar char="¢"/>
              <a:tabLst/>
              <a:defRPr/>
            </a:pPr>
            <a:r>
              <a:rPr kumimoji="0" lang="en-US" sz="2000" b="1"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Staying Above </a:t>
            </a:r>
            <a:br>
              <a:rPr kumimoji="0" lang="en-US" sz="2000" b="1"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br>
            <a:r>
              <a:rPr kumimoji="0" lang="en-US" sz="2000" b="1"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the Fray</a:t>
            </a:r>
            <a:br>
              <a:rPr kumimoji="0" lang="en-US" sz="2000" b="1"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br>
            <a:r>
              <a:rPr kumimoji="0" lang="en-US" sz="20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Look beyond</a:t>
            </a:r>
            <a:br>
              <a:rPr kumimoji="0" lang="en-US" sz="20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br>
            <a:r>
              <a:rPr kumimoji="0" lang="en-US" sz="2000" b="0" i="0" u="none" strike="noStrike" kern="1200" cap="none" spc="0" normalizeH="0" baseline="0" noProof="0">
                <a:ln>
                  <a:noFill/>
                </a:ln>
                <a:effectLst/>
                <a:uLnTx/>
                <a:uFillTx/>
                <a:latin typeface="Calibri" panose="020F0502020204030204" pitchFamily="34" charset="0"/>
                <a:ea typeface="+mn-ea"/>
                <a:cs typeface="Calibri" panose="020F0502020204030204" pitchFamily="34" charset="0"/>
              </a:rPr>
              <a:t>the negatives</a:t>
            </a:r>
          </a:p>
        </p:txBody>
      </p:sp>
      <p:sp>
        <p:nvSpPr>
          <p:cNvPr id="4" name="Slide Number Placeholder 3">
            <a:extLst>
              <a:ext uri="{FF2B5EF4-FFF2-40B4-BE49-F238E27FC236}">
                <a16:creationId xmlns:a16="http://schemas.microsoft.com/office/drawing/2014/main" id="{F311AA19-C1F6-9CED-5693-622EF5D4D17F}"/>
              </a:ext>
            </a:extLst>
          </p:cNvPr>
          <p:cNvSpPr>
            <a:spLocks noGrp="1"/>
          </p:cNvSpPr>
          <p:nvPr>
            <p:ph type="sldNum" sz="quarter" idx="12"/>
          </p:nvPr>
        </p:nvSpPr>
        <p:spPr/>
        <p:txBody>
          <a:bodyPr/>
          <a:lstStyle/>
          <a:p>
            <a:pPr>
              <a:defRPr/>
            </a:pPr>
            <a:fld id="{8C305B3F-E5A9-4347-88D9-AB79E8B741D3}" type="slidenum">
              <a:rPr lang="en-US" smtClean="0"/>
              <a:pPr>
                <a:defRPr/>
              </a:pPr>
              <a:t>24</a:t>
            </a:fld>
            <a:endParaRPr lang="en-US"/>
          </a:p>
        </p:txBody>
      </p:sp>
      <p:sp>
        <p:nvSpPr>
          <p:cNvPr id="5" name="Rectangle 4">
            <a:extLst>
              <a:ext uri="{FF2B5EF4-FFF2-40B4-BE49-F238E27FC236}">
                <a16:creationId xmlns:a16="http://schemas.microsoft.com/office/drawing/2014/main" id="{4AC08B6C-F636-E39D-018B-A45F626260D0}"/>
              </a:ext>
            </a:extLst>
          </p:cNvPr>
          <p:cNvSpPr/>
          <p:nvPr/>
        </p:nvSpPr>
        <p:spPr>
          <a:xfrm>
            <a:off x="650590" y="629586"/>
            <a:ext cx="10864079" cy="4894913"/>
          </a:xfrm>
          <a:prstGeom prst="rect">
            <a:avLst/>
          </a:prstGeom>
          <a:noFill/>
          <a:ln w="25400" cap="flat" cmpd="sng" algn="ctr">
            <a:solidFill>
              <a:srgbClr val="FBAB1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mn-cs"/>
            </a:endParaRPr>
          </a:p>
        </p:txBody>
      </p:sp>
      <p:sp>
        <p:nvSpPr>
          <p:cNvPr id="3" name="Title 2">
            <a:extLst>
              <a:ext uri="{FF2B5EF4-FFF2-40B4-BE49-F238E27FC236}">
                <a16:creationId xmlns:a16="http://schemas.microsoft.com/office/drawing/2014/main" id="{E684F002-CD22-7F5B-484F-813D1A9529C7}"/>
              </a:ext>
            </a:extLst>
          </p:cNvPr>
          <p:cNvSpPr txBox="1">
            <a:spLocks/>
          </p:cNvSpPr>
          <p:nvPr/>
        </p:nvSpPr>
        <p:spPr>
          <a:xfrm>
            <a:off x="1146990" y="1001791"/>
            <a:ext cx="2697480" cy="745413"/>
          </a:xfrm>
          <a:prstGeom prst="rect">
            <a:avLst/>
          </a:prstGeom>
        </p:spPr>
        <p:txBody>
          <a:bodyPr/>
          <a:lst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Arial" charset="0"/>
              </a:defRPr>
            </a:lvl2pPr>
            <a:lvl3pPr algn="l" rtl="0" eaLnBrk="0" fontAlgn="base" hangingPunct="0">
              <a:spcBef>
                <a:spcPct val="0"/>
              </a:spcBef>
              <a:spcAft>
                <a:spcPct val="0"/>
              </a:spcAft>
              <a:defRPr sz="2000" b="1">
                <a:solidFill>
                  <a:schemeClr val="bg1"/>
                </a:solidFill>
                <a:latin typeface="Arial" charset="0"/>
              </a:defRPr>
            </a:lvl3pPr>
            <a:lvl4pPr algn="l" rtl="0" eaLnBrk="0" fontAlgn="base" hangingPunct="0">
              <a:spcBef>
                <a:spcPct val="0"/>
              </a:spcBef>
              <a:spcAft>
                <a:spcPct val="0"/>
              </a:spcAft>
              <a:defRPr sz="2000" b="1">
                <a:solidFill>
                  <a:schemeClr val="bg1"/>
                </a:solidFill>
                <a:latin typeface="Arial" charset="0"/>
              </a:defRPr>
            </a:lvl4pPr>
            <a:lvl5pPr algn="l" rtl="0" eaLnBrk="0" fontAlgn="base" hangingPunct="0">
              <a:spcBef>
                <a:spcPct val="0"/>
              </a:spcBef>
              <a:spcAft>
                <a:spcPct val="0"/>
              </a:spcAft>
              <a:defRPr sz="2000" b="1">
                <a:solidFill>
                  <a:schemeClr val="bg1"/>
                </a:solidFill>
                <a:latin typeface="Arial" charset="0"/>
              </a:defRPr>
            </a:lvl5pPr>
            <a:lvl6pPr marL="457200" algn="l" rtl="0" fontAlgn="base">
              <a:spcBef>
                <a:spcPct val="0"/>
              </a:spcBef>
              <a:spcAft>
                <a:spcPct val="0"/>
              </a:spcAft>
              <a:defRPr sz="2000" b="1">
                <a:solidFill>
                  <a:schemeClr val="bg1"/>
                </a:solidFill>
                <a:latin typeface="Arial" charset="0"/>
              </a:defRPr>
            </a:lvl6pPr>
            <a:lvl7pPr marL="914400" algn="l" rtl="0" fontAlgn="base">
              <a:spcBef>
                <a:spcPct val="0"/>
              </a:spcBef>
              <a:spcAft>
                <a:spcPct val="0"/>
              </a:spcAft>
              <a:defRPr sz="2000" b="1">
                <a:solidFill>
                  <a:schemeClr val="bg1"/>
                </a:solidFill>
                <a:latin typeface="Arial" charset="0"/>
              </a:defRPr>
            </a:lvl7pPr>
            <a:lvl8pPr marL="1371600" algn="l" rtl="0" fontAlgn="base">
              <a:spcBef>
                <a:spcPct val="0"/>
              </a:spcBef>
              <a:spcAft>
                <a:spcPct val="0"/>
              </a:spcAft>
              <a:defRPr sz="2000" b="1">
                <a:solidFill>
                  <a:schemeClr val="bg1"/>
                </a:solidFill>
                <a:latin typeface="Arial" charset="0"/>
              </a:defRPr>
            </a:lvl8pPr>
            <a:lvl9pPr marL="1828800" algn="l" rtl="0" fontAlgn="base">
              <a:spcBef>
                <a:spcPct val="0"/>
              </a:spcBef>
              <a:spcAft>
                <a:spcPct val="0"/>
              </a:spcAft>
              <a:defRPr sz="2000" b="1">
                <a:solidFill>
                  <a:schemeClr val="bg1"/>
                </a:solidFill>
                <a:latin typeface="Arial" charset="0"/>
              </a:defRPr>
            </a:lvl9pPr>
          </a:lstStyle>
          <a:p>
            <a:r>
              <a:rPr lang="en-US" sz="3400" b="0" kern="1200">
                <a:solidFill>
                  <a:srgbClr val="000000"/>
                </a:solidFill>
                <a:latin typeface="Calibri" panose="020F0502020204030204" pitchFamily="34" charset="0"/>
                <a:ea typeface="+mn-ea"/>
                <a:cs typeface="Calibri" panose="020F0502020204030204" pitchFamily="34" charset="0"/>
              </a:rPr>
              <a:t>Summary</a:t>
            </a:r>
            <a:endParaRPr lang="en-US" sz="3400" kern="0"/>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FF95A4-FD2C-777F-B564-6F1D60AC1067}"/>
              </a:ext>
            </a:extLst>
          </p:cNvPr>
          <p:cNvPicPr>
            <a:picLocks noChangeAspect="1"/>
          </p:cNvPicPr>
          <p:nvPr/>
        </p:nvPicPr>
        <p:blipFill>
          <a:blip r:embed="rId3"/>
          <a:stretch>
            <a:fillRect/>
          </a:stretch>
        </p:blipFill>
        <p:spPr>
          <a:xfrm>
            <a:off x="0" y="-1869"/>
            <a:ext cx="12192000" cy="6256020"/>
          </a:xfrm>
          <a:prstGeom prst="rect">
            <a:avLst/>
          </a:prstGeom>
        </p:spPr>
      </p:pic>
      <p:sp>
        <p:nvSpPr>
          <p:cNvPr id="3" name="Title 2">
            <a:extLst>
              <a:ext uri="{FF2B5EF4-FFF2-40B4-BE49-F238E27FC236}">
                <a16:creationId xmlns:a16="http://schemas.microsoft.com/office/drawing/2014/main" id="{EEEB214A-3FE3-4FE4-579C-D70335C9C847}"/>
              </a:ext>
            </a:extLst>
          </p:cNvPr>
          <p:cNvSpPr>
            <a:spLocks noGrp="1"/>
          </p:cNvSpPr>
          <p:nvPr>
            <p:ph type="title" idx="4294967295"/>
          </p:nvPr>
        </p:nvSpPr>
        <p:spPr>
          <a:xfrm>
            <a:off x="625475" y="200481"/>
            <a:ext cx="2984500" cy="587375"/>
          </a:xfrm>
          <a:prstGeom prst="rect">
            <a:avLst/>
          </a:prstGeom>
        </p:spPr>
        <p:txBody>
          <a:bodyPr lIns="0" tIns="0" rIns="0" bIns="0"/>
          <a:lstStyle/>
          <a:p>
            <a:pPr rtl="0" fontAlgn="base"/>
            <a:r>
              <a:rPr lang="en-US" sz="1600" b="1" kern="1200">
                <a:solidFill>
                  <a:schemeClr val="tx1"/>
                </a:solidFill>
                <a:effectLst/>
                <a:latin typeface="Calibri" panose="020F0502020204030204" pitchFamily="34" charset="0"/>
                <a:ea typeface="+mn-ea"/>
                <a:cs typeface="Calibri" panose="020F0502020204030204" pitchFamily="34" charset="0"/>
              </a:rPr>
              <a:t>THE BOTTOM LINE</a:t>
            </a:r>
            <a:endParaRPr lang="en-US" sz="1600">
              <a:solidFill>
                <a:schemeClr val="tx1"/>
              </a:solidFill>
              <a:effectLst/>
            </a:endParaRPr>
          </a:p>
        </p:txBody>
      </p:sp>
      <p:sp>
        <p:nvSpPr>
          <p:cNvPr id="7" name="TextBox 6"/>
          <p:cNvSpPr txBox="1"/>
          <p:nvPr/>
        </p:nvSpPr>
        <p:spPr>
          <a:xfrm>
            <a:off x="1442695" y="2009498"/>
            <a:ext cx="4155852" cy="2646878"/>
          </a:xfrm>
          <a:prstGeom prst="rect">
            <a:avLst/>
          </a:prstGeom>
          <a:noFill/>
        </p:spPr>
        <p:txBody>
          <a:bodyPr wrap="square" rtlCol="0">
            <a:spAutoFit/>
          </a:bodyPr>
          <a:lstStyle/>
          <a:p>
            <a:pPr>
              <a:spcAft>
                <a:spcPts val="1200"/>
              </a:spcAft>
            </a:pPr>
            <a:r>
              <a:rPr lang="en-US" sz="2400" b="0">
                <a:latin typeface="Calibri" panose="020F0502020204030204" pitchFamily="34" charset="0"/>
                <a:cs typeface="Calibri" panose="020F0502020204030204" pitchFamily="34" charset="0"/>
              </a:rPr>
              <a:t>“How many times does the end of the world as we know it need to arrive before we realize that it’s not the end of the world as we know it?”</a:t>
            </a:r>
          </a:p>
          <a:p>
            <a:r>
              <a:rPr lang="en-US" b="0">
                <a:latin typeface="Calibri" panose="020F0502020204030204" pitchFamily="34" charset="0"/>
                <a:cs typeface="Calibri" panose="020F0502020204030204" pitchFamily="34" charset="0"/>
              </a:rPr>
              <a:t>Michael Lewis</a:t>
            </a:r>
          </a:p>
          <a:p>
            <a:r>
              <a:rPr lang="en-US" b="0">
                <a:latin typeface="Calibri" panose="020F0502020204030204" pitchFamily="34" charset="0"/>
                <a:cs typeface="Calibri" panose="020F0502020204030204" pitchFamily="34" charset="0"/>
              </a:rPr>
              <a:t>Best-selling author of “The Big Short”	</a:t>
            </a:r>
          </a:p>
        </p:txBody>
      </p:sp>
      <p:sp>
        <p:nvSpPr>
          <p:cNvPr id="2" name="Slide Number Placeholder 1">
            <a:extLst>
              <a:ext uri="{FF2B5EF4-FFF2-40B4-BE49-F238E27FC236}">
                <a16:creationId xmlns:a16="http://schemas.microsoft.com/office/drawing/2014/main" id="{AB14281D-A6A9-5D79-C765-381DED7BDD11}"/>
              </a:ext>
            </a:extLst>
          </p:cNvPr>
          <p:cNvSpPr>
            <a:spLocks noGrp="1"/>
          </p:cNvSpPr>
          <p:nvPr>
            <p:ph type="sldNum" sz="quarter" idx="12"/>
          </p:nvPr>
        </p:nvSpPr>
        <p:spPr/>
        <p:txBody>
          <a:bodyPr/>
          <a:lstStyle/>
          <a:p>
            <a:pPr>
              <a:defRPr/>
            </a:pPr>
            <a:fld id="{8C305B3F-E5A9-4347-88D9-AB79E8B741D3}" type="slidenum">
              <a:rPr lang="en-US" smtClean="0"/>
              <a:pPr>
                <a:defRPr/>
              </a:pPr>
              <a:t>25</a:t>
            </a:fld>
            <a:endParaRPr lang="en-US"/>
          </a:p>
        </p:txBody>
      </p:sp>
      <p:pic>
        <p:nvPicPr>
          <p:cNvPr id="12" name="Graphic 11" descr="Open quotation mark with solid fill">
            <a:extLst>
              <a:ext uri="{FF2B5EF4-FFF2-40B4-BE49-F238E27FC236}">
                <a16:creationId xmlns:a16="http://schemas.microsoft.com/office/drawing/2014/main" id="{05185FD8-5038-ACEB-8BC6-5F5E5B5375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6457" y="793175"/>
            <a:ext cx="914400" cy="914400"/>
          </a:xfrm>
          <a:prstGeom prst="rect">
            <a:avLst/>
          </a:prstGeom>
        </p:spPr>
      </p:pic>
      <p:sp>
        <p:nvSpPr>
          <p:cNvPr id="18" name="Freeform: Shape 17">
            <a:extLst>
              <a:ext uri="{FF2B5EF4-FFF2-40B4-BE49-F238E27FC236}">
                <a16:creationId xmlns:a16="http://schemas.microsoft.com/office/drawing/2014/main" id="{4EBE7E7F-6965-0AEE-FACB-D7AB778A3D18}"/>
              </a:ext>
            </a:extLst>
          </p:cNvPr>
          <p:cNvSpPr/>
          <p:nvPr/>
        </p:nvSpPr>
        <p:spPr bwMode="auto">
          <a:xfrm>
            <a:off x="594995" y="1059180"/>
            <a:ext cx="10980420" cy="4481830"/>
          </a:xfrm>
          <a:custGeom>
            <a:avLst/>
            <a:gdLst>
              <a:gd name="connsiteX0" fmla="*/ 861060 w 10972800"/>
              <a:gd name="connsiteY0" fmla="*/ 0 h 4244340"/>
              <a:gd name="connsiteX1" fmla="*/ 10972800 w 10972800"/>
              <a:gd name="connsiteY1" fmla="*/ 0 h 4244340"/>
              <a:gd name="connsiteX2" fmla="*/ 10972800 w 10972800"/>
              <a:gd name="connsiteY2" fmla="*/ 4244340 h 4244340"/>
              <a:gd name="connsiteX3" fmla="*/ 0 w 10972800"/>
              <a:gd name="connsiteY3" fmla="*/ 4244340 h 4244340"/>
              <a:gd name="connsiteX4" fmla="*/ 0 w 10972800"/>
              <a:gd name="connsiteY4" fmla="*/ 731520 h 4244340"/>
              <a:gd name="connsiteX0" fmla="*/ 868680 w 10980420"/>
              <a:gd name="connsiteY0" fmla="*/ 0 h 4244340"/>
              <a:gd name="connsiteX1" fmla="*/ 10980420 w 10980420"/>
              <a:gd name="connsiteY1" fmla="*/ 0 h 4244340"/>
              <a:gd name="connsiteX2" fmla="*/ 10980420 w 10980420"/>
              <a:gd name="connsiteY2" fmla="*/ 4244340 h 4244340"/>
              <a:gd name="connsiteX3" fmla="*/ 7620 w 10980420"/>
              <a:gd name="connsiteY3" fmla="*/ 4244340 h 4244340"/>
              <a:gd name="connsiteX4" fmla="*/ 0 w 10980420"/>
              <a:gd name="connsiteY4" fmla="*/ 570358 h 4244340"/>
              <a:gd name="connsiteX0" fmla="*/ 652780 w 10980420"/>
              <a:gd name="connsiteY0" fmla="*/ 0 h 4244340"/>
              <a:gd name="connsiteX1" fmla="*/ 10980420 w 10980420"/>
              <a:gd name="connsiteY1" fmla="*/ 0 h 4244340"/>
              <a:gd name="connsiteX2" fmla="*/ 10980420 w 10980420"/>
              <a:gd name="connsiteY2" fmla="*/ 4244340 h 4244340"/>
              <a:gd name="connsiteX3" fmla="*/ 7620 w 10980420"/>
              <a:gd name="connsiteY3" fmla="*/ 4244340 h 4244340"/>
              <a:gd name="connsiteX4" fmla="*/ 0 w 10980420"/>
              <a:gd name="connsiteY4" fmla="*/ 570358 h 4244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80420" h="4244340">
                <a:moveTo>
                  <a:pt x="652780" y="0"/>
                </a:moveTo>
                <a:lnTo>
                  <a:pt x="10980420" y="0"/>
                </a:lnTo>
                <a:lnTo>
                  <a:pt x="10980420" y="4244340"/>
                </a:lnTo>
                <a:lnTo>
                  <a:pt x="7620" y="4244340"/>
                </a:lnTo>
                <a:cubicBezTo>
                  <a:pt x="7620" y="3073400"/>
                  <a:pt x="0" y="1741298"/>
                  <a:pt x="0" y="570358"/>
                </a:cubicBezTo>
              </a:path>
            </a:pathLst>
          </a:custGeom>
          <a:noFill/>
          <a:ln w="25400" cap="flat" cmpd="sng" algn="ctr">
            <a:solidFill>
              <a:srgbClr val="FBAB18"/>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solidFill>
                  <a:srgbClr val="FBAB18"/>
                </a:solidFill>
              </a:ln>
              <a:solidFill>
                <a:schemeClr val="tx1"/>
              </a:solidFill>
              <a:effectLst/>
              <a:latin typeface="Arial" charset="0"/>
            </a:endParaRP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7DD08-678D-EC27-504F-F2E5B09D1312}"/>
              </a:ext>
            </a:extLst>
          </p:cNvPr>
          <p:cNvSpPr>
            <a:spLocks noGrp="1"/>
          </p:cNvSpPr>
          <p:nvPr>
            <p:ph type="title" idx="4294967295"/>
          </p:nvPr>
        </p:nvSpPr>
        <p:spPr>
          <a:xfrm>
            <a:off x="1687975" y="1433742"/>
            <a:ext cx="2735580" cy="764577"/>
          </a:xfrm>
          <a:prstGeom prst="rect">
            <a:avLst/>
          </a:prstGeom>
        </p:spPr>
        <p:txBody>
          <a:bodyPr lIns="0" tIns="0" rIns="0" bIns="0"/>
          <a:lstStyle/>
          <a:p>
            <a:pPr rtl="0" fontAlgn="base"/>
            <a:r>
              <a:rPr lang="en-US" sz="3600" b="0" kern="1200">
                <a:solidFill>
                  <a:srgbClr val="000000"/>
                </a:solidFill>
                <a:effectLst/>
                <a:latin typeface="Calibri" panose="020F0502020204030204" pitchFamily="34" charset="0"/>
                <a:ea typeface="+mn-ea"/>
                <a:cs typeface="Calibri" panose="020F0502020204030204" pitchFamily="34" charset="0"/>
              </a:rPr>
              <a:t>Next Steps</a:t>
            </a:r>
            <a:endParaRPr lang="en-US">
              <a:effectLst/>
            </a:endParaRPr>
          </a:p>
        </p:txBody>
      </p:sp>
      <p:sp>
        <p:nvSpPr>
          <p:cNvPr id="4" name="Rectangle 14"/>
          <p:cNvSpPr>
            <a:spLocks noChangeArrowheads="1"/>
          </p:cNvSpPr>
          <p:nvPr/>
        </p:nvSpPr>
        <p:spPr bwMode="auto">
          <a:xfrm>
            <a:off x="1651690" y="2198319"/>
            <a:ext cx="4137891" cy="2985433"/>
          </a:xfrm>
          <a:prstGeom prst="rect">
            <a:avLst/>
          </a:prstGeom>
          <a:noFill/>
          <a:ln w="9525">
            <a:noFill/>
            <a:miter lim="800000"/>
            <a:headEnd/>
            <a:tailEnd/>
          </a:ln>
        </p:spPr>
        <p:txBody>
          <a:bodyPr wrap="square">
            <a:spAutoFit/>
          </a:bodyPr>
          <a:lstStyle/>
          <a:p>
            <a:pPr marL="341313" marR="0" lvl="0" indent="-341313" algn="l" defTabSz="914400" rtl="0" eaLnBrk="1" fontAlgn="base" latinLnBrk="0" hangingPunct="1">
              <a:lnSpc>
                <a:spcPct val="100000"/>
              </a:lnSpc>
              <a:spcBef>
                <a:spcPct val="0"/>
              </a:spcBef>
              <a:spcAft>
                <a:spcPts val="1200"/>
              </a:spcAft>
              <a:buClrTx/>
              <a:buSzTx/>
              <a:buFont typeface="+mj-lt"/>
              <a:buAutoNum type="arabicPeriod"/>
              <a:tabLst/>
              <a:defRPr/>
            </a:pPr>
            <a:r>
              <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Review the </a:t>
            </a:r>
            <a:r>
              <a:rPr kumimoji="0" lang="en-US" sz="2400" b="0" i="1"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Media Replay </a:t>
            </a:r>
            <a:r>
              <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brochure</a:t>
            </a:r>
          </a:p>
          <a:p>
            <a:pPr marL="341313" marR="0" lvl="0" indent="-341313" algn="l" defTabSz="914400" rtl="0" eaLnBrk="1" fontAlgn="base" latinLnBrk="0" hangingPunct="1">
              <a:lnSpc>
                <a:spcPct val="100000"/>
              </a:lnSpc>
              <a:spcBef>
                <a:spcPct val="0"/>
              </a:spcBef>
              <a:spcAft>
                <a:spcPts val="1200"/>
              </a:spcAft>
              <a:buClrTx/>
              <a:buSzTx/>
              <a:buFont typeface="+mj-lt"/>
              <a:buAutoNum type="arabicPeriod"/>
              <a:tabLst/>
              <a:defRPr/>
            </a:pPr>
            <a:r>
              <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Schedule an appointment with your financial professional</a:t>
            </a:r>
          </a:p>
          <a:p>
            <a:pPr marL="341313" marR="0" lvl="0" indent="-341313" algn="l" defTabSz="914400" rtl="0" eaLnBrk="1" fontAlgn="base" latinLnBrk="0" hangingPunct="1">
              <a:lnSpc>
                <a:spcPct val="100000"/>
              </a:lnSpc>
              <a:spcBef>
                <a:spcPct val="0"/>
              </a:spcBef>
              <a:spcAft>
                <a:spcPts val="1200"/>
              </a:spcAft>
              <a:buClrTx/>
              <a:buSzTx/>
              <a:buFont typeface="+mj-lt"/>
              <a:buAutoNum type="arabicPeriod"/>
              <a:tabLst/>
              <a:defRPr/>
            </a:pPr>
            <a:r>
              <a:rPr kumimoji="0" lang="en-US" sz="2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Discuss your portfolio asset allocation</a:t>
            </a:r>
          </a:p>
        </p:txBody>
      </p:sp>
      <p:sp>
        <p:nvSpPr>
          <p:cNvPr id="6" name="TextBox 5"/>
          <p:cNvSpPr txBox="1"/>
          <p:nvPr/>
        </p:nvSpPr>
        <p:spPr>
          <a:xfrm>
            <a:off x="7409040" y="5029864"/>
            <a:ext cx="1360170" cy="30777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MF916</a:t>
            </a:r>
          </a:p>
        </p:txBody>
      </p:sp>
      <p:sp>
        <p:nvSpPr>
          <p:cNvPr id="3" name="Slide Number Placeholder 2">
            <a:extLst>
              <a:ext uri="{FF2B5EF4-FFF2-40B4-BE49-F238E27FC236}">
                <a16:creationId xmlns:a16="http://schemas.microsoft.com/office/drawing/2014/main" id="{23971CD8-925D-0AA4-0104-62E7ACDFFBA8}"/>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C305B3F-E5A9-4347-88D9-AB79E8B741D3}" type="slidenum">
              <a:rPr kumimoji="0" lang="en-US" sz="10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7" name="Picture 6">
            <a:extLst>
              <a:ext uri="{FF2B5EF4-FFF2-40B4-BE49-F238E27FC236}">
                <a16:creationId xmlns:a16="http://schemas.microsoft.com/office/drawing/2014/main" id="{B9AE71EA-31FC-B599-E5F2-1D6619E3684B}"/>
              </a:ext>
            </a:extLst>
          </p:cNvPr>
          <p:cNvPicPr>
            <a:picLocks noChangeAspect="1"/>
          </p:cNvPicPr>
          <p:nvPr/>
        </p:nvPicPr>
        <p:blipFill>
          <a:blip r:embed="rId3"/>
          <a:stretch>
            <a:fillRect/>
          </a:stretch>
        </p:blipFill>
        <p:spPr>
          <a:xfrm>
            <a:off x="7504157" y="1736785"/>
            <a:ext cx="2530106" cy="3244623"/>
          </a:xfrm>
          <a:prstGeom prst="rect">
            <a:avLst/>
          </a:prstGeom>
          <a:ln>
            <a:solidFill>
              <a:schemeClr val="bg1">
                <a:lumMod val="50000"/>
              </a:schemeClr>
            </a:solidFill>
          </a:ln>
        </p:spPr>
      </p:pic>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B9435A9-3EC6-AFB8-F918-C6624754AF4C}"/>
              </a:ext>
            </a:extLst>
          </p:cNvPr>
          <p:cNvSpPr txBox="1"/>
          <p:nvPr/>
        </p:nvSpPr>
        <p:spPr>
          <a:xfrm>
            <a:off x="560363" y="1007734"/>
            <a:ext cx="11071274" cy="2646878"/>
          </a:xfrm>
          <a:prstGeom prst="rect">
            <a:avLst/>
          </a:prstGeom>
          <a:noFill/>
        </p:spPr>
        <p:txBody>
          <a:bodyPr wrap="square">
            <a:spAutoFit/>
          </a:bodyPr>
          <a:lstStyle/>
          <a:p>
            <a:pPr>
              <a:spcAft>
                <a:spcPts val="1800"/>
              </a:spcAft>
            </a:pPr>
            <a:r>
              <a:rPr lang="en-US" sz="1000">
                <a:latin typeface="Calibri" panose="020F0502020204030204" pitchFamily="34" charset="0"/>
              </a:rPr>
              <a:t>Important Risks:</a:t>
            </a:r>
            <a:r>
              <a:rPr lang="en-US" sz="1000" b="0">
                <a:latin typeface="Calibri" panose="020F0502020204030204" pitchFamily="34" charset="0"/>
              </a:rPr>
              <a:t> Investing involves risk, including the possible loss of principal. Fixed income security risks include credit, liquidity, call, duration, event and interest-rate risk. As interest rates rise, bond prices generally fall</a:t>
            </a:r>
            <a:r>
              <a:rPr lang="en-US" sz="1000" b="0">
                <a:latin typeface="Calibri" panose="020F0502020204030204" pitchFamily="34" charset="0"/>
                <a:cs typeface="Calibri" panose="020F0502020204030204" pitchFamily="34" charset="0"/>
              </a:rPr>
              <a:t>. • </a:t>
            </a:r>
            <a:r>
              <a:rPr lang="en-US" sz="1000" b="0" i="0">
                <a:effectLst/>
                <a:latin typeface="Calibri" panose="020F0502020204030204" pitchFamily="34" charset="0"/>
                <a:cs typeface="Calibri" panose="020F0502020204030204" pitchFamily="34" charset="0"/>
              </a:rPr>
              <a:t>Diversification does not ensure a profit or protect against loss.</a:t>
            </a:r>
            <a:endParaRPr lang="en-US" sz="1000" b="0">
              <a:latin typeface="Calibri" panose="020F0502020204030204" pitchFamily="34" charset="0"/>
              <a:cs typeface="Calibri" panose="020F0502020204030204" pitchFamily="34" charset="0"/>
            </a:endParaRPr>
          </a:p>
          <a:p>
            <a:pPr>
              <a:spcAft>
                <a:spcPts val="600"/>
              </a:spcAft>
            </a:pPr>
            <a:r>
              <a:rPr lang="en-US" sz="1000">
                <a:latin typeface="Calibri" panose="020F0502020204030204" pitchFamily="34" charset="0"/>
              </a:rPr>
              <a:t>Index Descriptions: </a:t>
            </a:r>
          </a:p>
          <a:p>
            <a:pPr>
              <a:spcAft>
                <a:spcPts val="600"/>
              </a:spcAft>
            </a:pPr>
            <a:r>
              <a:rPr lang="en-US" sz="1000" b="0">
                <a:latin typeface="Calibri" panose="020F0502020204030204" pitchFamily="34" charset="0"/>
              </a:rPr>
              <a:t>Indices are unmanaged and unavailable for direct investment and do not represent the performance of any Hartford Funds.</a:t>
            </a:r>
          </a:p>
          <a:p>
            <a:pPr>
              <a:spcAft>
                <a:spcPts val="600"/>
              </a:spcAft>
            </a:pPr>
            <a:r>
              <a:rPr lang="en-US" sz="1000">
                <a:latin typeface="Calibri" panose="020F0502020204030204" pitchFamily="34" charset="0"/>
              </a:rPr>
              <a:t>Dow Jones Industrial Average </a:t>
            </a:r>
            <a:r>
              <a:rPr lang="en-US" sz="1000" b="0">
                <a:latin typeface="Calibri" panose="020F0502020204030204" pitchFamily="34" charset="0"/>
              </a:rPr>
              <a:t>is a price-weighted average of 30 significant stocks traded on the New York Stock Exchange and the Nasdaq.</a:t>
            </a:r>
          </a:p>
          <a:p>
            <a:pPr>
              <a:spcAft>
                <a:spcPts val="600"/>
              </a:spcAft>
            </a:pPr>
            <a:r>
              <a:rPr lang="en-US" sz="1000">
                <a:latin typeface="Calibri" panose="020F0502020204030204" pitchFamily="34" charset="0"/>
              </a:rPr>
              <a:t>S&amp;P 500 Index </a:t>
            </a:r>
            <a:r>
              <a:rPr lang="en-US" sz="1000" b="0">
                <a:latin typeface="Calibri" panose="020F0502020204030204" pitchFamily="34" charset="0"/>
              </a:rPr>
              <a:t>is a market capitalization-weighted price index composed of 500 widely held common stocks.</a:t>
            </a:r>
          </a:p>
          <a:p>
            <a:pPr>
              <a:spcAft>
                <a:spcPts val="600"/>
              </a:spcAft>
            </a:pPr>
            <a:r>
              <a:rPr lang="en-US" sz="1000">
                <a:effectLst/>
                <a:latin typeface="Calibri" panose="020F0502020204030204" pitchFamily="34" charset="0"/>
                <a:ea typeface="Calibri" panose="020F0502020204030204" pitchFamily="34" charset="0"/>
              </a:rPr>
              <a:t>IA SBBI LT Government Index </a:t>
            </a:r>
            <a:r>
              <a:rPr lang="en-US" sz="1000" b="0">
                <a:latin typeface="Calibri" panose="020F0502020204030204" pitchFamily="34" charset="0"/>
              </a:rPr>
              <a:t>measures the performance of a single issue of outstanding US Treasury notes with a maturity term of around 5.5 years.</a:t>
            </a:r>
          </a:p>
          <a:p>
            <a:pPr marL="0" marR="0" lvl="0" indent="0" algn="l" defTabSz="914400" rtl="0" eaLnBrk="1" fontAlgn="base" latinLnBrk="0" hangingPunct="1">
              <a:spcBef>
                <a:spcPct val="0"/>
              </a:spcBef>
              <a:spcAft>
                <a:spcPts val="60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Bloomberg U.S. Aggregate Bond Index </a:t>
            </a:r>
            <a:r>
              <a:rPr kumimoji="0" 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is comprised of government securities, mortgage-backed securities, asset backed securities, and corporate securities to simulate the universe of bonds in the market.</a:t>
            </a:r>
          </a:p>
          <a:p>
            <a:pPr marL="0" marR="0" lvl="0" indent="0" algn="l" defTabSz="914400" rtl="0" eaLnBrk="1" fontAlgn="base" latinLnBrk="0" hangingPunct="1">
              <a:spcBef>
                <a:spcPct val="0"/>
              </a:spcBef>
              <a:spcAft>
                <a:spcPts val="600"/>
              </a:spcAft>
              <a:buClrTx/>
              <a:buSzTx/>
              <a:buFontTx/>
              <a:buNone/>
              <a:tabLst/>
              <a:defRPr/>
            </a:pPr>
            <a:r>
              <a:rPr kumimoji="0" lang="en-US" sz="10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Bloomberg U.S. Treasury Bill (1-3 Months) Index </a:t>
            </a:r>
            <a:r>
              <a:rPr kumimoji="0" 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tracks the performance of all outstanding 0-3 month outstanding Treasury Bills issued by the US government.</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0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4" name="Slide Number Placeholder 3">
            <a:extLst>
              <a:ext uri="{FF2B5EF4-FFF2-40B4-BE49-F238E27FC236}">
                <a16:creationId xmlns:a16="http://schemas.microsoft.com/office/drawing/2014/main" id="{494FACCA-CC52-CF03-6F94-6A643F0B2749}"/>
              </a:ext>
            </a:extLst>
          </p:cNvPr>
          <p:cNvSpPr>
            <a:spLocks noGrp="1"/>
          </p:cNvSpPr>
          <p:nvPr>
            <p:ph type="sldNum" sz="quarter" idx="12"/>
          </p:nvPr>
        </p:nvSpPr>
        <p:spPr/>
        <p:txBody>
          <a:bodyPr/>
          <a:lstStyle/>
          <a:p>
            <a:pPr>
              <a:defRPr/>
            </a:pPr>
            <a:fld id="{8C305B3F-E5A9-4347-88D9-AB79E8B741D3}" type="slidenum">
              <a:rPr lang="en-US" smtClean="0"/>
              <a:pPr>
                <a:defRPr/>
              </a:pPr>
              <a:t>27</a:t>
            </a:fld>
            <a:endParaRPr lang="en-US"/>
          </a:p>
        </p:txBody>
      </p:sp>
      <p:sp>
        <p:nvSpPr>
          <p:cNvPr id="2" name="Rectangle 1">
            <a:extLst>
              <a:ext uri="{FF2B5EF4-FFF2-40B4-BE49-F238E27FC236}">
                <a16:creationId xmlns:a16="http://schemas.microsoft.com/office/drawing/2014/main" id="{4DDBC29C-A26B-33D8-F866-D8753FEC5384}"/>
              </a:ext>
            </a:extLst>
          </p:cNvPr>
          <p:cNvSpPr/>
          <p:nvPr/>
        </p:nvSpPr>
        <p:spPr>
          <a:xfrm>
            <a:off x="560363" y="4603771"/>
            <a:ext cx="11059886" cy="1246495"/>
          </a:xfrm>
          <a:prstGeom prst="rect">
            <a:avLst/>
          </a:prstGeom>
        </p:spPr>
        <p:txBody>
          <a:bodyPr wrap="square">
            <a:spAutoFit/>
          </a:bodyPr>
          <a:lstStyle/>
          <a:p>
            <a:pPr lvl="0">
              <a:spcAft>
                <a:spcPts val="600"/>
              </a:spcAft>
            </a:pPr>
            <a:r>
              <a:rPr lang="en-US" sz="1000" b="0" dirty="0">
                <a:latin typeface="Calibri" panose="020F0502020204030204" pitchFamily="34" charset="0"/>
                <a:cs typeface="Calibri" panose="020F0502020204030204" pitchFamily="34" charset="0"/>
              </a:rPr>
              <a:t>“Bloomberg®” and any Bloomberg Index are service marks of Bloomberg Finance L.P. and its affiliates, including Bloomberg Index Services Limited (“BISL”), the administrator of the indices (collectively, “Bloomberg”) and have been licensed for use for certain purposes by Hartford Funds. Bloomberg is not affiliated with Hartford Funds, and Bloomberg does not approve, endorse, review, or recommend any Hartford Funds product. Bloomberg does not guarantee the timeliness, accurateness, or completeness of any data or information relating to Hartford Fund products. </a:t>
            </a:r>
          </a:p>
          <a:p>
            <a:pPr lvl="0">
              <a:spcAft>
                <a:spcPts val="600"/>
              </a:spcAft>
            </a:pPr>
            <a:r>
              <a:rPr lang="en-US" sz="1000" b="0" dirty="0">
                <a:latin typeface="Calibri" panose="020F0502020204030204" pitchFamily="34" charset="0"/>
                <a:cs typeface="Calibri" panose="020F0502020204030204" pitchFamily="34" charset="0"/>
              </a:rPr>
              <a:t>Hartford Mutual Funds may or may not be invested in the companies referenced in this presentation. No particular endorsement or recommendation of any product or service is being made.</a:t>
            </a:r>
          </a:p>
          <a:p>
            <a:pPr lvl="0">
              <a:spcAft>
                <a:spcPts val="600"/>
              </a:spcAft>
            </a:pPr>
            <a:r>
              <a:rPr lang="en-US" sz="1000" b="0" dirty="0">
                <a:latin typeface="Calibri" panose="020F0502020204030204" pitchFamily="34" charset="0"/>
                <a:cs typeface="Calibri" panose="020F0502020204030204" pitchFamily="34" charset="0"/>
              </a:rPr>
              <a:t>The MIT AgeLab is not an affiliate or subsidiary of Hartford Funds.</a:t>
            </a:r>
          </a:p>
          <a:p>
            <a:pPr>
              <a:spcAft>
                <a:spcPts val="600"/>
              </a:spcAft>
            </a:pPr>
            <a:r>
              <a:rPr lang="en-US" sz="1000" b="0" dirty="0">
                <a:latin typeface="Calibri" panose="020F0502020204030204" pitchFamily="34" charset="0"/>
                <a:cs typeface="Calibri" panose="020F0502020204030204" pitchFamily="34" charset="0"/>
              </a:rPr>
              <a:t>SEM_MR  </a:t>
            </a:r>
            <a:r>
              <a:rPr lang="en-US" sz="1000" b="0">
                <a:latin typeface="Calibri" panose="020F0502020204030204" pitchFamily="34" charset="0"/>
                <a:cs typeface="Calibri" panose="020F0502020204030204" pitchFamily="34" charset="0"/>
              </a:rPr>
              <a:t>0325 </a:t>
            </a:r>
            <a:r>
              <a:rPr lang="en-US" sz="1000" b="0" i="0">
                <a:solidFill>
                  <a:srgbClr val="212529"/>
                </a:solidFill>
                <a:effectLst/>
                <a:latin typeface="-apple-system"/>
              </a:rPr>
              <a:t>4329653</a:t>
            </a:r>
            <a:endParaRPr lang="en-US" sz="10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0966B4DE-1011-80EC-10A4-871884AB533E}"/>
              </a:ext>
            </a:extLst>
          </p:cNvPr>
          <p:cNvSpPr txBox="1"/>
          <p:nvPr/>
        </p:nvSpPr>
        <p:spPr>
          <a:xfrm>
            <a:off x="590843" y="4310623"/>
            <a:ext cx="10693070" cy="215444"/>
          </a:xfrm>
          <a:prstGeom prst="rect">
            <a:avLst/>
          </a:prstGeom>
          <a:noFill/>
        </p:spPr>
        <p:txBody>
          <a:bodyPr wrap="square">
            <a:spAutoFit/>
          </a:bodyPr>
          <a:lstStyle/>
          <a:p>
            <a:pPr marR="0" algn="l" rtl="0"/>
            <a:r>
              <a:rPr lang="en-US" sz="800" b="0" i="0" u="none" strike="noStrike">
                <a:solidFill>
                  <a:srgbClr val="000000"/>
                </a:solidFill>
                <a:latin typeface="Calibri" panose="020F0502020204030204" pitchFamily="34" charset="0"/>
                <a:cs typeface="Calibri" panose="020F0502020204030204" pitchFamily="34" charset="0"/>
              </a:rPr>
              <a:t>From TIME. © 1980, 1981, 1983, 1984, 1995, 1999, 2008, 2016, 2022  TIME USA LLC. All rights reserved. Used under license.</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wash" descr="Time Cover - Awash in Troubles"/>
          <p:cNvPicPr>
            <a:picLocks noChangeAspect="1"/>
          </p:cNvPicPr>
          <p:nvPr/>
        </p:nvPicPr>
        <p:blipFill>
          <a:blip r:embed="rId3"/>
          <a:stretch>
            <a:fillRect/>
          </a:stretch>
        </p:blipFill>
        <p:spPr>
          <a:xfrm>
            <a:off x="641737" y="1344670"/>
            <a:ext cx="1943100" cy="2560320"/>
          </a:xfrm>
          <a:prstGeom prst="rect">
            <a:avLst/>
          </a:prstGeom>
        </p:spPr>
      </p:pic>
      <p:sp>
        <p:nvSpPr>
          <p:cNvPr id="15368" name="12/31/1984"/>
          <p:cNvSpPr txBox="1">
            <a:spLocks noChangeArrowheads="1"/>
          </p:cNvSpPr>
          <p:nvPr/>
        </p:nvSpPr>
        <p:spPr bwMode="auto">
          <a:xfrm>
            <a:off x="684787" y="3932242"/>
            <a:ext cx="1766129" cy="335443"/>
          </a:xfrm>
          <a:prstGeom prst="rect">
            <a:avLst/>
          </a:prstGeom>
          <a:noFill/>
          <a:ln w="9525">
            <a:noFill/>
            <a:miter lim="800000"/>
            <a:headEnd/>
            <a:tailEnd/>
          </a:ln>
        </p:spPr>
        <p:txBody>
          <a:bodyPr>
            <a:spAutoFit/>
          </a:bodyPr>
          <a:lstStyle/>
          <a:p>
            <a:pPr algn="ctr">
              <a:spcBef>
                <a:spcPct val="50000"/>
              </a:spcBef>
            </a:pPr>
            <a:r>
              <a:rPr lang="en-US" sz="1600">
                <a:solidFill>
                  <a:srgbClr val="00669F"/>
                </a:solidFill>
                <a:latin typeface="Calibri" panose="020F0502020204030204" pitchFamily="34" charset="0"/>
                <a:cs typeface="Calibri" panose="020F0502020204030204" pitchFamily="34" charset="0"/>
              </a:rPr>
              <a:t>12/3/1984</a:t>
            </a:r>
          </a:p>
        </p:txBody>
      </p:sp>
      <p:pic>
        <p:nvPicPr>
          <p:cNvPr id="10" name="$42998" descr="Time Cover - Dear Reader You owe $42,988.12">
            <a:extLst>
              <a:ext uri="{FF2B5EF4-FFF2-40B4-BE49-F238E27FC236}">
                <a16:creationId xmlns:a16="http://schemas.microsoft.com/office/drawing/2014/main" id="{A2117983-FCA8-A64D-77A0-04BD15E0CA0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44347" y="3161428"/>
            <a:ext cx="1924424" cy="2567941"/>
          </a:xfrm>
          <a:prstGeom prst="rect">
            <a:avLst/>
          </a:prstGeom>
        </p:spPr>
      </p:pic>
      <p:sp>
        <p:nvSpPr>
          <p:cNvPr id="15371" name="4/25/2016"/>
          <p:cNvSpPr txBox="1">
            <a:spLocks noChangeArrowheads="1"/>
          </p:cNvSpPr>
          <p:nvPr/>
        </p:nvSpPr>
        <p:spPr bwMode="auto">
          <a:xfrm>
            <a:off x="3007365" y="5729369"/>
            <a:ext cx="1766129" cy="335443"/>
          </a:xfrm>
          <a:prstGeom prst="rect">
            <a:avLst/>
          </a:prstGeom>
          <a:noFill/>
          <a:ln w="9525">
            <a:noFill/>
            <a:miter lim="800000"/>
            <a:headEnd/>
            <a:tailEnd/>
          </a:ln>
        </p:spPr>
        <p:txBody>
          <a:bodyPr>
            <a:spAutoFit/>
          </a:bodyPr>
          <a:lstStyle/>
          <a:p>
            <a:pPr algn="ctr">
              <a:spcBef>
                <a:spcPct val="50000"/>
              </a:spcBef>
            </a:pPr>
            <a:r>
              <a:rPr lang="en-US" sz="1600">
                <a:solidFill>
                  <a:srgbClr val="00669F"/>
                </a:solidFill>
                <a:latin typeface="Calibri" panose="020F0502020204030204" pitchFamily="34" charset="0"/>
                <a:cs typeface="Calibri" panose="020F0502020204030204" pitchFamily="34" charset="0"/>
              </a:rPr>
              <a:t>4/25/2016</a:t>
            </a:r>
          </a:p>
        </p:txBody>
      </p:sp>
      <p:pic>
        <p:nvPicPr>
          <p:cNvPr id="4" name="serious" descr="Time Cover - This Time it's Serious"/>
          <p:cNvPicPr>
            <a:picLocks noChangeAspect="1"/>
          </p:cNvPicPr>
          <p:nvPr/>
        </p:nvPicPr>
        <p:blipFill>
          <a:blip r:embed="rId5"/>
          <a:stretch>
            <a:fillRect/>
          </a:stretch>
        </p:blipFill>
        <p:spPr>
          <a:xfrm>
            <a:off x="5091610" y="1341766"/>
            <a:ext cx="1950720" cy="2567940"/>
          </a:xfrm>
          <a:prstGeom prst="rect">
            <a:avLst/>
          </a:prstGeom>
        </p:spPr>
      </p:pic>
      <p:sp>
        <p:nvSpPr>
          <p:cNvPr id="15370" name="5/22/1995"/>
          <p:cNvSpPr txBox="1">
            <a:spLocks noChangeArrowheads="1"/>
          </p:cNvSpPr>
          <p:nvPr/>
        </p:nvSpPr>
        <p:spPr bwMode="auto">
          <a:xfrm>
            <a:off x="5219330" y="3929338"/>
            <a:ext cx="1766129" cy="338347"/>
          </a:xfrm>
          <a:prstGeom prst="rect">
            <a:avLst/>
          </a:prstGeom>
          <a:noFill/>
          <a:ln w="9525">
            <a:noFill/>
            <a:miter lim="800000"/>
            <a:headEnd/>
            <a:tailEnd/>
          </a:ln>
        </p:spPr>
        <p:txBody>
          <a:bodyPr>
            <a:spAutoFit/>
          </a:bodyPr>
          <a:lstStyle/>
          <a:p>
            <a:pPr algn="ctr">
              <a:spcBef>
                <a:spcPct val="50000"/>
              </a:spcBef>
            </a:pPr>
            <a:r>
              <a:rPr lang="en-US" sz="1600">
                <a:solidFill>
                  <a:srgbClr val="00669F"/>
                </a:solidFill>
                <a:latin typeface="Calibri" panose="020F0502020204030204" pitchFamily="34" charset="0"/>
                <a:cs typeface="Calibri" panose="020F0502020204030204" pitchFamily="34" charset="0"/>
              </a:rPr>
              <a:t>5/22/1995</a:t>
            </a:r>
          </a:p>
        </p:txBody>
      </p:sp>
      <p:pic>
        <p:nvPicPr>
          <p:cNvPr id="9" name="Ax falls" descr="Time Cover - The Ax Falls"/>
          <p:cNvPicPr>
            <a:picLocks noChangeAspect="1"/>
          </p:cNvPicPr>
          <p:nvPr/>
        </p:nvPicPr>
        <p:blipFill>
          <a:blip r:embed="rId6"/>
          <a:stretch>
            <a:fillRect/>
          </a:stretch>
        </p:blipFill>
        <p:spPr>
          <a:xfrm>
            <a:off x="7423230" y="3169957"/>
            <a:ext cx="1958340" cy="2583180"/>
          </a:xfrm>
          <a:prstGeom prst="rect">
            <a:avLst/>
          </a:prstGeom>
        </p:spPr>
      </p:pic>
      <p:sp>
        <p:nvSpPr>
          <p:cNvPr id="15372" name="3/2/1981"/>
          <p:cNvSpPr txBox="1">
            <a:spLocks noChangeArrowheads="1"/>
          </p:cNvSpPr>
          <p:nvPr/>
        </p:nvSpPr>
        <p:spPr bwMode="auto">
          <a:xfrm>
            <a:off x="7485892" y="5729369"/>
            <a:ext cx="1836774" cy="338347"/>
          </a:xfrm>
          <a:prstGeom prst="rect">
            <a:avLst/>
          </a:prstGeom>
          <a:noFill/>
          <a:ln w="9525">
            <a:noFill/>
            <a:miter lim="800000"/>
            <a:headEnd/>
            <a:tailEnd/>
          </a:ln>
        </p:spPr>
        <p:txBody>
          <a:bodyPr>
            <a:spAutoFit/>
          </a:bodyPr>
          <a:lstStyle/>
          <a:p>
            <a:pPr algn="ctr">
              <a:spcBef>
                <a:spcPct val="50000"/>
              </a:spcBef>
            </a:pPr>
            <a:r>
              <a:rPr lang="en-US" sz="1600">
                <a:solidFill>
                  <a:srgbClr val="00669F"/>
                </a:solidFill>
                <a:latin typeface="Calibri" panose="020F0502020204030204" pitchFamily="34" charset="0"/>
                <a:cs typeface="Calibri" panose="020F0502020204030204" pitchFamily="34" charset="0"/>
              </a:rPr>
              <a:t>3/2/1981</a:t>
            </a:r>
          </a:p>
        </p:txBody>
      </p:sp>
      <p:pic>
        <p:nvPicPr>
          <p:cNvPr id="8" name="bomb" descr="Time Cover - The Debt Bomb"/>
          <p:cNvPicPr>
            <a:picLocks noChangeAspect="1"/>
          </p:cNvPicPr>
          <p:nvPr/>
        </p:nvPicPr>
        <p:blipFill>
          <a:blip r:embed="rId7"/>
          <a:stretch>
            <a:fillRect/>
          </a:stretch>
        </p:blipFill>
        <p:spPr>
          <a:xfrm>
            <a:off x="9766650" y="1331703"/>
            <a:ext cx="1950720" cy="2575560"/>
          </a:xfrm>
          <a:prstGeom prst="rect">
            <a:avLst/>
          </a:prstGeom>
        </p:spPr>
      </p:pic>
      <p:sp>
        <p:nvSpPr>
          <p:cNvPr id="15369" name="1/10/1983"/>
          <p:cNvSpPr txBox="1">
            <a:spLocks noChangeArrowheads="1"/>
          </p:cNvSpPr>
          <p:nvPr/>
        </p:nvSpPr>
        <p:spPr bwMode="auto">
          <a:xfrm>
            <a:off x="9857226" y="3878591"/>
            <a:ext cx="1766129" cy="338347"/>
          </a:xfrm>
          <a:prstGeom prst="rect">
            <a:avLst/>
          </a:prstGeom>
          <a:noFill/>
          <a:ln w="9525">
            <a:noFill/>
            <a:miter lim="800000"/>
            <a:headEnd/>
            <a:tailEnd/>
          </a:ln>
        </p:spPr>
        <p:txBody>
          <a:bodyPr>
            <a:spAutoFit/>
          </a:bodyPr>
          <a:lstStyle/>
          <a:p>
            <a:pPr algn="ctr">
              <a:spcBef>
                <a:spcPct val="50000"/>
              </a:spcBef>
            </a:pPr>
            <a:r>
              <a:rPr lang="en-US" sz="1600">
                <a:solidFill>
                  <a:srgbClr val="00669F"/>
                </a:solidFill>
                <a:latin typeface="Calibri" panose="020F0502020204030204" pitchFamily="34" charset="0"/>
                <a:cs typeface="Calibri" panose="020F0502020204030204" pitchFamily="34" charset="0"/>
              </a:rPr>
              <a:t>1/10/1983</a:t>
            </a:r>
          </a:p>
        </p:txBody>
      </p:sp>
      <p:sp>
        <p:nvSpPr>
          <p:cNvPr id="15" name="TextBox 14">
            <a:extLst>
              <a:ext uri="{FF2B5EF4-FFF2-40B4-BE49-F238E27FC236}">
                <a16:creationId xmlns:a16="http://schemas.microsoft.com/office/drawing/2014/main" id="{526207EF-75D7-FE71-A334-207568977F43}"/>
              </a:ext>
            </a:extLst>
          </p:cNvPr>
          <p:cNvSpPr txBox="1"/>
          <p:nvPr/>
        </p:nvSpPr>
        <p:spPr>
          <a:xfrm>
            <a:off x="533400" y="5792406"/>
            <a:ext cx="6096000" cy="26161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mn-cs"/>
              </a:rPr>
              <a:t>From TIME. ©</a:t>
            </a: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Slide Number Placeholder 6">
            <a:extLst>
              <a:ext uri="{FF2B5EF4-FFF2-40B4-BE49-F238E27FC236}">
                <a16:creationId xmlns:a16="http://schemas.microsoft.com/office/drawing/2014/main" id="{156BEE89-E40F-FF30-DF9B-5E2A4FE807F5}"/>
              </a:ext>
            </a:extLst>
          </p:cNvPr>
          <p:cNvSpPr>
            <a:spLocks noGrp="1"/>
          </p:cNvSpPr>
          <p:nvPr>
            <p:ph type="sldNum" sz="quarter" idx="12"/>
          </p:nvPr>
        </p:nvSpPr>
        <p:spPr/>
        <p:txBody>
          <a:bodyPr/>
          <a:lstStyle/>
          <a:p>
            <a:pPr>
              <a:defRPr/>
            </a:pPr>
            <a:fld id="{8C305B3F-E5A9-4347-88D9-AB79E8B741D3}" type="slidenum">
              <a:rPr lang="en-US" smtClean="0"/>
              <a:pPr>
                <a:defRPr/>
              </a:pPr>
              <a:t>3</a:t>
            </a:fld>
            <a:endParaRPr lang="en-US"/>
          </a:p>
        </p:txBody>
      </p:sp>
      <p:sp>
        <p:nvSpPr>
          <p:cNvPr id="6" name="Title 3">
            <a:extLst>
              <a:ext uri="{FF2B5EF4-FFF2-40B4-BE49-F238E27FC236}">
                <a16:creationId xmlns:a16="http://schemas.microsoft.com/office/drawing/2014/main" id="{B5A331C4-C091-25D1-F66F-519FED16A105}"/>
              </a:ext>
            </a:extLst>
          </p:cNvPr>
          <p:cNvSpPr txBox="1">
            <a:spLocks/>
          </p:cNvSpPr>
          <p:nvPr/>
        </p:nvSpPr>
        <p:spPr>
          <a:xfrm>
            <a:off x="889000" y="383006"/>
            <a:ext cx="10515600" cy="637939"/>
          </a:xfrm>
          <a:prstGeom prst="rect">
            <a:avLst/>
          </a:prstGeom>
        </p:spPr>
        <p:txBody>
          <a:bodyPr/>
          <a:lst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Arial" charset="0"/>
              </a:defRPr>
            </a:lvl2pPr>
            <a:lvl3pPr algn="l" rtl="0" eaLnBrk="0" fontAlgn="base" hangingPunct="0">
              <a:spcBef>
                <a:spcPct val="0"/>
              </a:spcBef>
              <a:spcAft>
                <a:spcPct val="0"/>
              </a:spcAft>
              <a:defRPr sz="2000" b="1">
                <a:solidFill>
                  <a:schemeClr val="bg1"/>
                </a:solidFill>
                <a:latin typeface="Arial" charset="0"/>
              </a:defRPr>
            </a:lvl3pPr>
            <a:lvl4pPr algn="l" rtl="0" eaLnBrk="0" fontAlgn="base" hangingPunct="0">
              <a:spcBef>
                <a:spcPct val="0"/>
              </a:spcBef>
              <a:spcAft>
                <a:spcPct val="0"/>
              </a:spcAft>
              <a:defRPr sz="2000" b="1">
                <a:solidFill>
                  <a:schemeClr val="bg1"/>
                </a:solidFill>
                <a:latin typeface="Arial" charset="0"/>
              </a:defRPr>
            </a:lvl4pPr>
            <a:lvl5pPr algn="l" rtl="0" eaLnBrk="0" fontAlgn="base" hangingPunct="0">
              <a:spcBef>
                <a:spcPct val="0"/>
              </a:spcBef>
              <a:spcAft>
                <a:spcPct val="0"/>
              </a:spcAft>
              <a:defRPr sz="2000" b="1">
                <a:solidFill>
                  <a:schemeClr val="bg1"/>
                </a:solidFill>
                <a:latin typeface="Arial" charset="0"/>
              </a:defRPr>
            </a:lvl5pPr>
            <a:lvl6pPr marL="457200" algn="l" rtl="0" fontAlgn="base">
              <a:spcBef>
                <a:spcPct val="0"/>
              </a:spcBef>
              <a:spcAft>
                <a:spcPct val="0"/>
              </a:spcAft>
              <a:defRPr sz="2000" b="1">
                <a:solidFill>
                  <a:schemeClr val="bg1"/>
                </a:solidFill>
                <a:latin typeface="Arial" charset="0"/>
              </a:defRPr>
            </a:lvl6pPr>
            <a:lvl7pPr marL="914400" algn="l" rtl="0" fontAlgn="base">
              <a:spcBef>
                <a:spcPct val="0"/>
              </a:spcBef>
              <a:spcAft>
                <a:spcPct val="0"/>
              </a:spcAft>
              <a:defRPr sz="2000" b="1">
                <a:solidFill>
                  <a:schemeClr val="bg1"/>
                </a:solidFill>
                <a:latin typeface="Arial" charset="0"/>
              </a:defRPr>
            </a:lvl7pPr>
            <a:lvl8pPr marL="1371600" algn="l" rtl="0" fontAlgn="base">
              <a:spcBef>
                <a:spcPct val="0"/>
              </a:spcBef>
              <a:spcAft>
                <a:spcPct val="0"/>
              </a:spcAft>
              <a:defRPr sz="2000" b="1">
                <a:solidFill>
                  <a:schemeClr val="bg1"/>
                </a:solidFill>
                <a:latin typeface="Arial" charset="0"/>
              </a:defRPr>
            </a:lvl8pPr>
            <a:lvl9pPr marL="1828800" algn="l" rtl="0" fontAlgn="base">
              <a:spcBef>
                <a:spcPct val="0"/>
              </a:spcBef>
              <a:spcAft>
                <a:spcPct val="0"/>
              </a:spcAft>
              <a:defRPr sz="2000" b="1">
                <a:solidFill>
                  <a:schemeClr val="bg1"/>
                </a:solidFill>
                <a:latin typeface="Arial" charset="0"/>
              </a:defRPr>
            </a:lvl9pPr>
          </a:lstStyle>
          <a:p>
            <a:pPr algn="ctr"/>
            <a:r>
              <a:rPr lang="en-US" sz="3600" b="0" kern="1200">
                <a:solidFill>
                  <a:srgbClr val="000000"/>
                </a:solidFill>
                <a:latin typeface="Calibri" panose="020F0502020204030204" pitchFamily="34" charset="0"/>
                <a:ea typeface="+mn-ea"/>
                <a:cs typeface="Calibri" panose="020F0502020204030204" pitchFamily="34" charset="0"/>
              </a:rPr>
              <a:t>Debt, Debt, and More Debt</a:t>
            </a:r>
            <a:endParaRPr lang="en-US" sz="1400" ker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36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37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37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3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8" grpId="0"/>
      <p:bldP spid="15371" grpId="0"/>
      <p:bldP spid="15370" grpId="0"/>
      <p:bldP spid="15372" grpId="0"/>
      <p:bldP spid="1536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ulf war" descr="Time Cover - War in the Gulf">
            <a:extLst>
              <a:ext uri="{FF2B5EF4-FFF2-40B4-BE49-F238E27FC236}">
                <a16:creationId xmlns:a16="http://schemas.microsoft.com/office/drawing/2014/main" id="{BE077DDB-C2B3-F8F2-95E5-AACD542A9A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475" y="1303315"/>
            <a:ext cx="1955344" cy="2587572"/>
          </a:xfrm>
          <a:prstGeom prst="rect">
            <a:avLst/>
          </a:prstGeom>
        </p:spPr>
      </p:pic>
      <p:sp>
        <p:nvSpPr>
          <p:cNvPr id="15" name="10/6/80">
            <a:extLst>
              <a:ext uri="{FF2B5EF4-FFF2-40B4-BE49-F238E27FC236}">
                <a16:creationId xmlns:a16="http://schemas.microsoft.com/office/drawing/2014/main" id="{006BA6EE-7A09-4401-6471-4BAB71270A0D}"/>
              </a:ext>
            </a:extLst>
          </p:cNvPr>
          <p:cNvSpPr txBox="1">
            <a:spLocks noChangeArrowheads="1"/>
          </p:cNvSpPr>
          <p:nvPr/>
        </p:nvSpPr>
        <p:spPr bwMode="auto">
          <a:xfrm>
            <a:off x="716778" y="3890887"/>
            <a:ext cx="1766129" cy="338347"/>
          </a:xfrm>
          <a:prstGeom prst="rect">
            <a:avLst/>
          </a:prstGeom>
          <a:noFill/>
          <a:ln w="9525">
            <a:noFill/>
            <a:miter lim="800000"/>
            <a:headEnd/>
            <a:tailEnd/>
          </a:ln>
        </p:spPr>
        <p:txBody>
          <a:bodyPr>
            <a:spAutoFit/>
          </a:bodyPr>
          <a:lstStyle/>
          <a:p>
            <a:pPr algn="ctr">
              <a:spcBef>
                <a:spcPct val="50000"/>
              </a:spcBef>
            </a:pPr>
            <a:r>
              <a:rPr lang="en-US" sz="1600">
                <a:solidFill>
                  <a:srgbClr val="00669F"/>
                </a:solidFill>
                <a:latin typeface="Calibri" panose="020F0502020204030204" pitchFamily="34" charset="0"/>
                <a:cs typeface="Calibri" panose="020F0502020204030204" pitchFamily="34" charset="0"/>
              </a:rPr>
              <a:t>10/6/1980</a:t>
            </a:r>
          </a:p>
        </p:txBody>
      </p:sp>
      <p:pic>
        <p:nvPicPr>
          <p:cNvPr id="14" name="Moscow" descr="Time Cover - Moscow's Bold Challenge">
            <a:extLst>
              <a:ext uri="{FF2B5EF4-FFF2-40B4-BE49-F238E27FC236}">
                <a16:creationId xmlns:a16="http://schemas.microsoft.com/office/drawing/2014/main" id="{E5A85EDC-F304-FFAD-B21D-89C3B72723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86496" y="3347916"/>
            <a:ext cx="1951660" cy="2589202"/>
          </a:xfrm>
          <a:prstGeom prst="rect">
            <a:avLst/>
          </a:prstGeom>
        </p:spPr>
      </p:pic>
      <p:sp>
        <p:nvSpPr>
          <p:cNvPr id="18" name="1/14/80">
            <a:extLst>
              <a:ext uri="{FF2B5EF4-FFF2-40B4-BE49-F238E27FC236}">
                <a16:creationId xmlns:a16="http://schemas.microsoft.com/office/drawing/2014/main" id="{CE48F385-D735-67A8-485E-4DFA3F4B191A}"/>
              </a:ext>
            </a:extLst>
          </p:cNvPr>
          <p:cNvSpPr txBox="1">
            <a:spLocks noChangeArrowheads="1"/>
          </p:cNvSpPr>
          <p:nvPr/>
        </p:nvSpPr>
        <p:spPr bwMode="auto">
          <a:xfrm>
            <a:off x="3008567" y="5976061"/>
            <a:ext cx="1766129" cy="338347"/>
          </a:xfrm>
          <a:prstGeom prst="rect">
            <a:avLst/>
          </a:prstGeom>
          <a:noFill/>
          <a:ln w="9525">
            <a:noFill/>
            <a:miter lim="800000"/>
            <a:headEnd/>
            <a:tailEnd/>
          </a:ln>
        </p:spPr>
        <p:txBody>
          <a:bodyPr>
            <a:spAutoFit/>
          </a:bodyPr>
          <a:lstStyle/>
          <a:p>
            <a:pPr algn="ctr">
              <a:spcBef>
                <a:spcPct val="50000"/>
              </a:spcBef>
            </a:pPr>
            <a:r>
              <a:rPr lang="en-US" sz="1600">
                <a:solidFill>
                  <a:srgbClr val="00669F"/>
                </a:solidFill>
                <a:latin typeface="Calibri" panose="020F0502020204030204" pitchFamily="34" charset="0"/>
                <a:cs typeface="Calibri" panose="020F0502020204030204" pitchFamily="34" charset="0"/>
              </a:rPr>
              <a:t>1/14/1980</a:t>
            </a:r>
          </a:p>
        </p:txBody>
      </p:sp>
      <p:pic>
        <p:nvPicPr>
          <p:cNvPr id="2" name="ukraine" descr="Time Cover  – The Agony of Ukraine">
            <a:extLst>
              <a:ext uri="{FF2B5EF4-FFF2-40B4-BE49-F238E27FC236}">
                <a16:creationId xmlns:a16="http://schemas.microsoft.com/office/drawing/2014/main" id="{1141CA9B-6A36-47A6-76FF-8615828D4A75}"/>
              </a:ext>
            </a:extLst>
          </p:cNvPr>
          <p:cNvPicPr>
            <a:picLocks noChangeAspect="1"/>
          </p:cNvPicPr>
          <p:nvPr/>
        </p:nvPicPr>
        <p:blipFill>
          <a:blip r:embed="rId5"/>
          <a:stretch>
            <a:fillRect/>
          </a:stretch>
        </p:blipFill>
        <p:spPr>
          <a:xfrm>
            <a:off x="5167384" y="1353506"/>
            <a:ext cx="1987947" cy="2589202"/>
          </a:xfrm>
          <a:prstGeom prst="rect">
            <a:avLst/>
          </a:prstGeom>
        </p:spPr>
      </p:pic>
      <p:sp>
        <p:nvSpPr>
          <p:cNvPr id="5" name="3/28/22">
            <a:extLst>
              <a:ext uri="{FF2B5EF4-FFF2-40B4-BE49-F238E27FC236}">
                <a16:creationId xmlns:a16="http://schemas.microsoft.com/office/drawing/2014/main" id="{31AADEF9-1510-DD3F-3C93-AEEADF690A9A}"/>
              </a:ext>
            </a:extLst>
          </p:cNvPr>
          <p:cNvSpPr txBox="1">
            <a:spLocks noChangeArrowheads="1"/>
          </p:cNvSpPr>
          <p:nvPr/>
        </p:nvSpPr>
        <p:spPr bwMode="auto">
          <a:xfrm>
            <a:off x="5219330" y="3890887"/>
            <a:ext cx="1766129" cy="338347"/>
          </a:xfrm>
          <a:prstGeom prst="rect">
            <a:avLst/>
          </a:prstGeom>
          <a:noFill/>
          <a:ln w="9525">
            <a:noFill/>
            <a:miter lim="800000"/>
            <a:headEnd/>
            <a:tailEnd/>
          </a:ln>
        </p:spPr>
        <p:txBody>
          <a:bodyPr>
            <a:spAutoFit/>
          </a:bodyPr>
          <a:lstStyle/>
          <a:p>
            <a:pPr algn="ctr">
              <a:spcBef>
                <a:spcPct val="50000"/>
              </a:spcBef>
            </a:pPr>
            <a:r>
              <a:rPr lang="en-US" sz="1600">
                <a:solidFill>
                  <a:srgbClr val="00669F"/>
                </a:solidFill>
                <a:latin typeface="Calibri" panose="020F0502020204030204" pitchFamily="34" charset="0"/>
                <a:cs typeface="Calibri" panose="020F0502020204030204" pitchFamily="34" charset="0"/>
              </a:rPr>
              <a:t>3/28/2022</a:t>
            </a:r>
          </a:p>
        </p:txBody>
      </p:sp>
      <p:pic>
        <p:nvPicPr>
          <p:cNvPr id="12" name="cold war" descr="Time Cover - The Next Cold War">
            <a:extLst>
              <a:ext uri="{FF2B5EF4-FFF2-40B4-BE49-F238E27FC236}">
                <a16:creationId xmlns:a16="http://schemas.microsoft.com/office/drawing/2014/main" id="{E0DA2A2D-8BDC-3DC3-2A9D-7AC7C0D759F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24721" y="3347916"/>
            <a:ext cx="1952885" cy="2584318"/>
          </a:xfrm>
          <a:prstGeom prst="rect">
            <a:avLst/>
          </a:prstGeom>
        </p:spPr>
      </p:pic>
      <p:sp>
        <p:nvSpPr>
          <p:cNvPr id="17" name="6/7/1999">
            <a:extLst>
              <a:ext uri="{FF2B5EF4-FFF2-40B4-BE49-F238E27FC236}">
                <a16:creationId xmlns:a16="http://schemas.microsoft.com/office/drawing/2014/main" id="{8B47510B-6320-5E24-7680-DBB38189BD4E}"/>
              </a:ext>
            </a:extLst>
          </p:cNvPr>
          <p:cNvSpPr txBox="1">
            <a:spLocks noChangeArrowheads="1"/>
          </p:cNvSpPr>
          <p:nvPr/>
        </p:nvSpPr>
        <p:spPr bwMode="auto">
          <a:xfrm>
            <a:off x="7441670" y="5976061"/>
            <a:ext cx="1766129" cy="338347"/>
          </a:xfrm>
          <a:prstGeom prst="rect">
            <a:avLst/>
          </a:prstGeom>
          <a:noFill/>
          <a:ln w="9525">
            <a:noFill/>
            <a:miter lim="800000"/>
            <a:headEnd/>
            <a:tailEnd/>
          </a:ln>
        </p:spPr>
        <p:txBody>
          <a:bodyPr>
            <a:spAutoFit/>
          </a:bodyPr>
          <a:lstStyle/>
          <a:p>
            <a:pPr algn="ctr">
              <a:spcBef>
                <a:spcPct val="50000"/>
              </a:spcBef>
            </a:pPr>
            <a:r>
              <a:rPr lang="en-US" sz="1600">
                <a:solidFill>
                  <a:srgbClr val="00669F"/>
                </a:solidFill>
                <a:latin typeface="Calibri" panose="020F0502020204030204" pitchFamily="34" charset="0"/>
                <a:cs typeface="Calibri" panose="020F0502020204030204" pitchFamily="34" charset="0"/>
              </a:rPr>
              <a:t>6/7/1999</a:t>
            </a:r>
          </a:p>
        </p:txBody>
      </p:sp>
      <p:pic>
        <p:nvPicPr>
          <p:cNvPr id="8" name="Picture 7" descr="Time Cover - Afghanistan - The Right War ">
            <a:extLst>
              <a:ext uri="{FF2B5EF4-FFF2-40B4-BE49-F238E27FC236}">
                <a16:creationId xmlns:a16="http://schemas.microsoft.com/office/drawing/2014/main" id="{BF530EB0-3267-E525-16D0-848B6566F38D}"/>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9757128" y="1329333"/>
            <a:ext cx="1951660" cy="2551795"/>
          </a:xfrm>
          <a:prstGeom prst="rect">
            <a:avLst/>
          </a:prstGeom>
        </p:spPr>
      </p:pic>
      <p:sp>
        <p:nvSpPr>
          <p:cNvPr id="16" name="Text Box 19">
            <a:extLst>
              <a:ext uri="{FF2B5EF4-FFF2-40B4-BE49-F238E27FC236}">
                <a16:creationId xmlns:a16="http://schemas.microsoft.com/office/drawing/2014/main" id="{2B3DB71A-C2E5-7E5D-F48B-4E8FB57171B7}"/>
              </a:ext>
            </a:extLst>
          </p:cNvPr>
          <p:cNvSpPr txBox="1">
            <a:spLocks noChangeArrowheads="1"/>
          </p:cNvSpPr>
          <p:nvPr/>
        </p:nvSpPr>
        <p:spPr bwMode="auto">
          <a:xfrm>
            <a:off x="9756606" y="3890887"/>
            <a:ext cx="1766129" cy="338347"/>
          </a:xfrm>
          <a:prstGeom prst="rect">
            <a:avLst/>
          </a:prstGeom>
          <a:noFill/>
          <a:ln w="9525">
            <a:noFill/>
            <a:miter lim="800000"/>
            <a:headEnd/>
            <a:tailEnd/>
          </a:ln>
        </p:spPr>
        <p:txBody>
          <a:bodyPr>
            <a:spAutoFit/>
          </a:bodyPr>
          <a:lstStyle/>
          <a:p>
            <a:pPr algn="ctr">
              <a:spcBef>
                <a:spcPct val="50000"/>
              </a:spcBef>
            </a:pPr>
            <a:r>
              <a:rPr lang="en-US" sz="1600">
                <a:solidFill>
                  <a:srgbClr val="00669F"/>
                </a:solidFill>
                <a:latin typeface="Calibri" panose="020F0502020204030204" pitchFamily="34" charset="0"/>
                <a:cs typeface="Calibri" panose="020F0502020204030204" pitchFamily="34" charset="0"/>
              </a:rPr>
              <a:t>7/28/2008 </a:t>
            </a:r>
          </a:p>
        </p:txBody>
      </p:sp>
      <p:sp>
        <p:nvSpPr>
          <p:cNvPr id="9" name="TextBox 8">
            <a:extLst>
              <a:ext uri="{FF2B5EF4-FFF2-40B4-BE49-F238E27FC236}">
                <a16:creationId xmlns:a16="http://schemas.microsoft.com/office/drawing/2014/main" id="{A620BB75-F4B1-36FF-A371-05931BA8FE16}"/>
              </a:ext>
            </a:extLst>
          </p:cNvPr>
          <p:cNvSpPr txBox="1"/>
          <p:nvPr/>
        </p:nvSpPr>
        <p:spPr>
          <a:xfrm>
            <a:off x="522689" y="5931906"/>
            <a:ext cx="6096000" cy="261610"/>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kern="1200" cap="none" spc="0" normalizeH="0" baseline="0" noProof="0">
                <a:ln>
                  <a:noFill/>
                </a:ln>
                <a:solidFill>
                  <a:srgbClr val="000000"/>
                </a:solidFill>
                <a:effectLst/>
                <a:uLnTx/>
                <a:uFillTx/>
                <a:latin typeface="Calibri" panose="020F0502020204030204" pitchFamily="34" charset="0"/>
                <a:ea typeface="Times New Roman" panose="02020603050405020304" pitchFamily="18" charset="0"/>
                <a:cs typeface="+mn-cs"/>
              </a:rPr>
              <a:t>From TIME. ©</a:t>
            </a: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Slide Number Placeholder 6">
            <a:extLst>
              <a:ext uri="{FF2B5EF4-FFF2-40B4-BE49-F238E27FC236}">
                <a16:creationId xmlns:a16="http://schemas.microsoft.com/office/drawing/2014/main" id="{58D2BD48-844D-DBB4-2D8B-5F9EEDCFF46B}"/>
              </a:ext>
            </a:extLst>
          </p:cNvPr>
          <p:cNvSpPr>
            <a:spLocks noGrp="1"/>
          </p:cNvSpPr>
          <p:nvPr>
            <p:ph type="sldNum" sz="quarter" idx="12"/>
          </p:nvPr>
        </p:nvSpPr>
        <p:spPr/>
        <p:txBody>
          <a:bodyPr/>
          <a:lstStyle/>
          <a:p>
            <a:pPr>
              <a:defRPr/>
            </a:pPr>
            <a:fld id="{8C305B3F-E5A9-4347-88D9-AB79E8B741D3}" type="slidenum">
              <a:rPr lang="en-US" smtClean="0"/>
              <a:pPr>
                <a:defRPr/>
              </a:pPr>
              <a:t>4</a:t>
            </a:fld>
            <a:endParaRPr lang="en-US"/>
          </a:p>
        </p:txBody>
      </p:sp>
      <p:sp>
        <p:nvSpPr>
          <p:cNvPr id="3" name="Title 3">
            <a:extLst>
              <a:ext uri="{FF2B5EF4-FFF2-40B4-BE49-F238E27FC236}">
                <a16:creationId xmlns:a16="http://schemas.microsoft.com/office/drawing/2014/main" id="{D9ADB784-28B0-A655-6F0F-0312C3A445C7}"/>
              </a:ext>
            </a:extLst>
          </p:cNvPr>
          <p:cNvSpPr txBox="1">
            <a:spLocks/>
          </p:cNvSpPr>
          <p:nvPr/>
        </p:nvSpPr>
        <p:spPr>
          <a:xfrm>
            <a:off x="889000" y="383006"/>
            <a:ext cx="10515600" cy="637939"/>
          </a:xfrm>
          <a:prstGeom prst="rect">
            <a:avLst/>
          </a:prstGeom>
        </p:spPr>
        <p:txBody>
          <a:bodyPr/>
          <a:lst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Arial" charset="0"/>
              </a:defRPr>
            </a:lvl2pPr>
            <a:lvl3pPr algn="l" rtl="0" eaLnBrk="0" fontAlgn="base" hangingPunct="0">
              <a:spcBef>
                <a:spcPct val="0"/>
              </a:spcBef>
              <a:spcAft>
                <a:spcPct val="0"/>
              </a:spcAft>
              <a:defRPr sz="2000" b="1">
                <a:solidFill>
                  <a:schemeClr val="bg1"/>
                </a:solidFill>
                <a:latin typeface="Arial" charset="0"/>
              </a:defRPr>
            </a:lvl3pPr>
            <a:lvl4pPr algn="l" rtl="0" eaLnBrk="0" fontAlgn="base" hangingPunct="0">
              <a:spcBef>
                <a:spcPct val="0"/>
              </a:spcBef>
              <a:spcAft>
                <a:spcPct val="0"/>
              </a:spcAft>
              <a:defRPr sz="2000" b="1">
                <a:solidFill>
                  <a:schemeClr val="bg1"/>
                </a:solidFill>
                <a:latin typeface="Arial" charset="0"/>
              </a:defRPr>
            </a:lvl4pPr>
            <a:lvl5pPr algn="l" rtl="0" eaLnBrk="0" fontAlgn="base" hangingPunct="0">
              <a:spcBef>
                <a:spcPct val="0"/>
              </a:spcBef>
              <a:spcAft>
                <a:spcPct val="0"/>
              </a:spcAft>
              <a:defRPr sz="2000" b="1">
                <a:solidFill>
                  <a:schemeClr val="bg1"/>
                </a:solidFill>
                <a:latin typeface="Arial" charset="0"/>
              </a:defRPr>
            </a:lvl5pPr>
            <a:lvl6pPr marL="457200" algn="l" rtl="0" fontAlgn="base">
              <a:spcBef>
                <a:spcPct val="0"/>
              </a:spcBef>
              <a:spcAft>
                <a:spcPct val="0"/>
              </a:spcAft>
              <a:defRPr sz="2000" b="1">
                <a:solidFill>
                  <a:schemeClr val="bg1"/>
                </a:solidFill>
                <a:latin typeface="Arial" charset="0"/>
              </a:defRPr>
            </a:lvl6pPr>
            <a:lvl7pPr marL="914400" algn="l" rtl="0" fontAlgn="base">
              <a:spcBef>
                <a:spcPct val="0"/>
              </a:spcBef>
              <a:spcAft>
                <a:spcPct val="0"/>
              </a:spcAft>
              <a:defRPr sz="2000" b="1">
                <a:solidFill>
                  <a:schemeClr val="bg1"/>
                </a:solidFill>
                <a:latin typeface="Arial" charset="0"/>
              </a:defRPr>
            </a:lvl7pPr>
            <a:lvl8pPr marL="1371600" algn="l" rtl="0" fontAlgn="base">
              <a:spcBef>
                <a:spcPct val="0"/>
              </a:spcBef>
              <a:spcAft>
                <a:spcPct val="0"/>
              </a:spcAft>
              <a:defRPr sz="2000" b="1">
                <a:solidFill>
                  <a:schemeClr val="bg1"/>
                </a:solidFill>
                <a:latin typeface="Arial" charset="0"/>
              </a:defRPr>
            </a:lvl8pPr>
            <a:lvl9pPr marL="1828800" algn="l" rtl="0" fontAlgn="base">
              <a:spcBef>
                <a:spcPct val="0"/>
              </a:spcBef>
              <a:spcAft>
                <a:spcPct val="0"/>
              </a:spcAft>
              <a:defRPr sz="2000" b="1">
                <a:solidFill>
                  <a:schemeClr val="bg1"/>
                </a:solidFill>
                <a:latin typeface="Arial" charset="0"/>
              </a:defRPr>
            </a:lvl9pPr>
          </a:lstStyle>
          <a:p>
            <a:pPr algn="ctr"/>
            <a:r>
              <a:rPr lang="en-US" sz="3600" b="0" kern="1200">
                <a:solidFill>
                  <a:srgbClr val="000000"/>
                </a:solidFill>
                <a:latin typeface="Calibri" panose="020F0502020204030204" pitchFamily="34" charset="0"/>
                <a:ea typeface="+mn-ea"/>
                <a:cs typeface="Calibri" panose="020F0502020204030204" pitchFamily="34" charset="0"/>
              </a:rPr>
              <a:t>Geopolitical Risks</a:t>
            </a:r>
            <a:endParaRPr lang="en-US" sz="1400" kern="0"/>
          </a:p>
        </p:txBody>
      </p:sp>
    </p:spTree>
    <p:extLst>
      <p:ext uri="{BB962C8B-B14F-4D97-AF65-F5344CB8AC3E}">
        <p14:creationId xmlns:p14="http://schemas.microsoft.com/office/powerpoint/2010/main" val="25087270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5" grpId="0"/>
      <p:bldP spid="17"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FBB95B-E5AD-D511-4A5D-11E2C470164A}"/>
              </a:ext>
            </a:extLst>
          </p:cNvPr>
          <p:cNvPicPr>
            <a:picLocks noChangeAspect="1"/>
          </p:cNvPicPr>
          <p:nvPr/>
        </p:nvPicPr>
        <p:blipFill rotWithShape="1">
          <a:blip r:embed="rId3"/>
          <a:srcRect b="1889"/>
          <a:stretch/>
        </p:blipFill>
        <p:spPr>
          <a:xfrm>
            <a:off x="0" y="1"/>
            <a:ext cx="12192000" cy="6256098"/>
          </a:xfrm>
          <a:prstGeom prst="rect">
            <a:avLst/>
          </a:prstGeom>
        </p:spPr>
      </p:pic>
      <p:sp>
        <p:nvSpPr>
          <p:cNvPr id="15" name="TextBox 14"/>
          <p:cNvSpPr txBox="1"/>
          <p:nvPr/>
        </p:nvSpPr>
        <p:spPr>
          <a:xfrm>
            <a:off x="2186431" y="1889251"/>
            <a:ext cx="4224560" cy="1785104"/>
          </a:xfrm>
          <a:prstGeom prst="rect">
            <a:avLst/>
          </a:prstGeom>
          <a:noFill/>
        </p:spPr>
        <p:txBody>
          <a:bodyPr wrap="square" rtlCol="0">
            <a:spAutoFit/>
          </a:bodyPr>
          <a:lstStyle/>
          <a:p>
            <a:pPr>
              <a:spcAft>
                <a:spcPts val="1200"/>
              </a:spcAft>
            </a:pPr>
            <a:r>
              <a:rPr lang="en-US" sz="3000" b="0">
                <a:latin typeface="Calibri" panose="020F0502020204030204" pitchFamily="34" charset="0"/>
                <a:cs typeface="Calibri" panose="020F0502020204030204" pitchFamily="34" charset="0"/>
              </a:rPr>
              <a:t>Anxiety</a:t>
            </a:r>
          </a:p>
          <a:p>
            <a:pPr>
              <a:spcAft>
                <a:spcPts val="1200"/>
              </a:spcAft>
            </a:pPr>
            <a:r>
              <a:rPr lang="en-US" sz="3000" b="0">
                <a:latin typeface="Calibri" panose="020F0502020204030204" pitchFamily="34" charset="0"/>
                <a:cs typeface="Calibri" panose="020F0502020204030204" pitchFamily="34" charset="0"/>
              </a:rPr>
              <a:t>Instinctual Behavior</a:t>
            </a:r>
          </a:p>
          <a:p>
            <a:pPr>
              <a:spcAft>
                <a:spcPts val="1200"/>
              </a:spcAft>
            </a:pPr>
            <a:r>
              <a:rPr lang="en-US" sz="3000" b="0">
                <a:latin typeface="Calibri" panose="020F0502020204030204" pitchFamily="34" charset="0"/>
                <a:cs typeface="Calibri" panose="020F0502020204030204" pitchFamily="34" charset="0"/>
              </a:rPr>
              <a:t>Staying Above the Fray</a:t>
            </a:r>
          </a:p>
        </p:txBody>
      </p:sp>
      <p:sp>
        <p:nvSpPr>
          <p:cNvPr id="4" name="Rectangle 24">
            <a:extLst>
              <a:ext uri="{FF2B5EF4-FFF2-40B4-BE49-F238E27FC236}">
                <a16:creationId xmlns:a16="http://schemas.microsoft.com/office/drawing/2014/main" id="{F4DD8170-6C4B-D5BB-D044-B5D2ACC19B1D}"/>
              </a:ext>
            </a:extLst>
          </p:cNvPr>
          <p:cNvSpPr>
            <a:spLocks noChangeArrowheads="1"/>
          </p:cNvSpPr>
          <p:nvPr/>
        </p:nvSpPr>
        <p:spPr bwMode="auto">
          <a:xfrm>
            <a:off x="3194794" y="6556286"/>
            <a:ext cx="6019800" cy="215444"/>
          </a:xfrm>
          <a:prstGeom prst="rect">
            <a:avLst/>
          </a:prstGeom>
          <a:noFill/>
          <a:ln w="9525">
            <a:noFill/>
            <a:miter lim="800000"/>
            <a:headEnd/>
            <a:tailEnd/>
          </a:ln>
          <a:effectLst/>
        </p:spPr>
        <p:txBody>
          <a:bodyPr anchor="ctr">
            <a:spAutoFit/>
          </a:bodyPr>
          <a:lstStyle/>
          <a:p>
            <a:pPr algn="ctr" eaLnBrk="0" hangingPunct="0">
              <a:defRPr/>
            </a:pPr>
            <a:r>
              <a:rPr lang="en-US" sz="800" b="0">
                <a:solidFill>
                  <a:schemeClr val="bg1"/>
                </a:solidFill>
                <a:latin typeface="Calibri" panose="020F0502020204030204" pitchFamily="34" charset="0"/>
                <a:cs typeface="ＭＳ Ｐゴシック"/>
              </a:rPr>
              <a:t>Copyright © 2025 by Hartford Funds</a:t>
            </a:r>
            <a:endParaRPr lang="en-US" b="0" i="0">
              <a:solidFill>
                <a:schemeClr val="bg1"/>
              </a:solidFill>
              <a:latin typeface="Calibri" panose="020F0502020204030204" pitchFamily="34" charset="0"/>
              <a:cs typeface="ＭＳ Ｐゴシック"/>
            </a:endParaRPr>
          </a:p>
        </p:txBody>
      </p:sp>
      <p:sp>
        <p:nvSpPr>
          <p:cNvPr id="9" name="Rectangle 8">
            <a:extLst>
              <a:ext uri="{FF2B5EF4-FFF2-40B4-BE49-F238E27FC236}">
                <a16:creationId xmlns:a16="http://schemas.microsoft.com/office/drawing/2014/main" id="{F106BFAC-7563-B788-17DA-D559FF0D44C9}"/>
              </a:ext>
            </a:extLst>
          </p:cNvPr>
          <p:cNvSpPr/>
          <p:nvPr/>
        </p:nvSpPr>
        <p:spPr bwMode="auto">
          <a:xfrm>
            <a:off x="-4875646" y="3234994"/>
            <a:ext cx="1371600" cy="1280160"/>
          </a:xfrm>
          <a:prstGeom prst="rect">
            <a:avLst/>
          </a:prstGeom>
          <a:solidFill>
            <a:srgbClr val="562A7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0" name="Rectangle 9">
            <a:extLst>
              <a:ext uri="{FF2B5EF4-FFF2-40B4-BE49-F238E27FC236}">
                <a16:creationId xmlns:a16="http://schemas.microsoft.com/office/drawing/2014/main" id="{C519D110-CE23-3345-A71E-B22AD7EE5D8B}"/>
              </a:ext>
            </a:extLst>
          </p:cNvPr>
          <p:cNvSpPr/>
          <p:nvPr/>
        </p:nvSpPr>
        <p:spPr bwMode="auto">
          <a:xfrm>
            <a:off x="-3504046" y="522064"/>
            <a:ext cx="1371600" cy="1280160"/>
          </a:xfrm>
          <a:prstGeom prst="rect">
            <a:avLst/>
          </a:prstGeom>
          <a:solidFill>
            <a:srgbClr val="598FE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1" name="Rectangle 10">
            <a:extLst>
              <a:ext uri="{FF2B5EF4-FFF2-40B4-BE49-F238E27FC236}">
                <a16:creationId xmlns:a16="http://schemas.microsoft.com/office/drawing/2014/main" id="{7853F43B-77A3-B1BD-76D2-2C1FDBC91840}"/>
              </a:ext>
            </a:extLst>
          </p:cNvPr>
          <p:cNvSpPr/>
          <p:nvPr/>
        </p:nvSpPr>
        <p:spPr bwMode="auto">
          <a:xfrm>
            <a:off x="1856538" y="2045827"/>
            <a:ext cx="290812" cy="274320"/>
          </a:xfrm>
          <a:prstGeom prst="rect">
            <a:avLst/>
          </a:prstGeom>
          <a:solidFill>
            <a:srgbClr val="005D5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2" name="Rectangle 11">
            <a:extLst>
              <a:ext uri="{FF2B5EF4-FFF2-40B4-BE49-F238E27FC236}">
                <a16:creationId xmlns:a16="http://schemas.microsoft.com/office/drawing/2014/main" id="{42E0F50E-A887-7DA8-5AD6-D00EA6869457}"/>
              </a:ext>
            </a:extLst>
          </p:cNvPr>
          <p:cNvSpPr/>
          <p:nvPr/>
        </p:nvSpPr>
        <p:spPr bwMode="auto">
          <a:xfrm>
            <a:off x="1868078" y="2663039"/>
            <a:ext cx="290812" cy="274320"/>
          </a:xfrm>
          <a:prstGeom prst="rect">
            <a:avLst/>
          </a:prstGeom>
          <a:solidFill>
            <a:srgbClr val="598FE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13" name="Rectangle 12">
            <a:extLst>
              <a:ext uri="{FF2B5EF4-FFF2-40B4-BE49-F238E27FC236}">
                <a16:creationId xmlns:a16="http://schemas.microsoft.com/office/drawing/2014/main" id="{AC8938C5-8EF7-7E21-2AF3-AD706954652E}"/>
              </a:ext>
            </a:extLst>
          </p:cNvPr>
          <p:cNvSpPr/>
          <p:nvPr/>
        </p:nvSpPr>
        <p:spPr bwMode="auto">
          <a:xfrm>
            <a:off x="1873848" y="3259970"/>
            <a:ext cx="290812" cy="274320"/>
          </a:xfrm>
          <a:prstGeom prst="rect">
            <a:avLst/>
          </a:prstGeom>
          <a:solidFill>
            <a:srgbClr val="0E213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3" name="Slide Number Placeholder 2">
            <a:extLst>
              <a:ext uri="{FF2B5EF4-FFF2-40B4-BE49-F238E27FC236}">
                <a16:creationId xmlns:a16="http://schemas.microsoft.com/office/drawing/2014/main" id="{8874F593-063D-59A2-8545-11A90EE987F3}"/>
              </a:ext>
            </a:extLst>
          </p:cNvPr>
          <p:cNvSpPr>
            <a:spLocks noGrp="1"/>
          </p:cNvSpPr>
          <p:nvPr>
            <p:ph type="sldNum" sz="quarter" idx="12"/>
          </p:nvPr>
        </p:nvSpPr>
        <p:spPr/>
        <p:txBody>
          <a:bodyPr/>
          <a:lstStyle/>
          <a:p>
            <a:pPr>
              <a:defRPr/>
            </a:pPr>
            <a:fld id="{8C305B3F-E5A9-4347-88D9-AB79E8B741D3}" type="slidenum">
              <a:rPr lang="en-US" smtClean="0"/>
              <a:pPr>
                <a:defRPr/>
              </a:pPr>
              <a:t>5</a:t>
            </a:fld>
            <a:endParaRPr lang="en-US"/>
          </a:p>
        </p:txBody>
      </p:sp>
      <p:sp>
        <p:nvSpPr>
          <p:cNvPr id="6" name="Title 3">
            <a:extLst>
              <a:ext uri="{FF2B5EF4-FFF2-40B4-BE49-F238E27FC236}">
                <a16:creationId xmlns:a16="http://schemas.microsoft.com/office/drawing/2014/main" id="{754E3F60-2FEC-F888-333F-1795AA2C210A}"/>
              </a:ext>
            </a:extLst>
          </p:cNvPr>
          <p:cNvSpPr txBox="1">
            <a:spLocks/>
          </p:cNvSpPr>
          <p:nvPr/>
        </p:nvSpPr>
        <p:spPr>
          <a:xfrm>
            <a:off x="1771316" y="1213051"/>
            <a:ext cx="10515600" cy="637939"/>
          </a:xfrm>
          <a:prstGeom prst="rect">
            <a:avLst/>
          </a:prstGeom>
        </p:spPr>
        <p:txBody>
          <a:bodyPr/>
          <a:lst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Arial" charset="0"/>
              </a:defRPr>
            </a:lvl2pPr>
            <a:lvl3pPr algn="l" rtl="0" eaLnBrk="0" fontAlgn="base" hangingPunct="0">
              <a:spcBef>
                <a:spcPct val="0"/>
              </a:spcBef>
              <a:spcAft>
                <a:spcPct val="0"/>
              </a:spcAft>
              <a:defRPr sz="2000" b="1">
                <a:solidFill>
                  <a:schemeClr val="bg1"/>
                </a:solidFill>
                <a:latin typeface="Arial" charset="0"/>
              </a:defRPr>
            </a:lvl3pPr>
            <a:lvl4pPr algn="l" rtl="0" eaLnBrk="0" fontAlgn="base" hangingPunct="0">
              <a:spcBef>
                <a:spcPct val="0"/>
              </a:spcBef>
              <a:spcAft>
                <a:spcPct val="0"/>
              </a:spcAft>
              <a:defRPr sz="2000" b="1">
                <a:solidFill>
                  <a:schemeClr val="bg1"/>
                </a:solidFill>
                <a:latin typeface="Arial" charset="0"/>
              </a:defRPr>
            </a:lvl4pPr>
            <a:lvl5pPr algn="l" rtl="0" eaLnBrk="0" fontAlgn="base" hangingPunct="0">
              <a:spcBef>
                <a:spcPct val="0"/>
              </a:spcBef>
              <a:spcAft>
                <a:spcPct val="0"/>
              </a:spcAft>
              <a:defRPr sz="2000" b="1">
                <a:solidFill>
                  <a:schemeClr val="bg1"/>
                </a:solidFill>
                <a:latin typeface="Arial" charset="0"/>
              </a:defRPr>
            </a:lvl5pPr>
            <a:lvl6pPr marL="457200" algn="l" rtl="0" fontAlgn="base">
              <a:spcBef>
                <a:spcPct val="0"/>
              </a:spcBef>
              <a:spcAft>
                <a:spcPct val="0"/>
              </a:spcAft>
              <a:defRPr sz="2000" b="1">
                <a:solidFill>
                  <a:schemeClr val="bg1"/>
                </a:solidFill>
                <a:latin typeface="Arial" charset="0"/>
              </a:defRPr>
            </a:lvl6pPr>
            <a:lvl7pPr marL="914400" algn="l" rtl="0" fontAlgn="base">
              <a:spcBef>
                <a:spcPct val="0"/>
              </a:spcBef>
              <a:spcAft>
                <a:spcPct val="0"/>
              </a:spcAft>
              <a:defRPr sz="2000" b="1">
                <a:solidFill>
                  <a:schemeClr val="bg1"/>
                </a:solidFill>
                <a:latin typeface="Arial" charset="0"/>
              </a:defRPr>
            </a:lvl7pPr>
            <a:lvl8pPr marL="1371600" algn="l" rtl="0" fontAlgn="base">
              <a:spcBef>
                <a:spcPct val="0"/>
              </a:spcBef>
              <a:spcAft>
                <a:spcPct val="0"/>
              </a:spcAft>
              <a:defRPr sz="2000" b="1">
                <a:solidFill>
                  <a:schemeClr val="bg1"/>
                </a:solidFill>
                <a:latin typeface="Arial" charset="0"/>
              </a:defRPr>
            </a:lvl8pPr>
            <a:lvl9pPr marL="1828800" algn="l" rtl="0" fontAlgn="base">
              <a:spcBef>
                <a:spcPct val="0"/>
              </a:spcBef>
              <a:spcAft>
                <a:spcPct val="0"/>
              </a:spcAft>
              <a:defRPr sz="2000" b="1">
                <a:solidFill>
                  <a:schemeClr val="bg1"/>
                </a:solidFill>
                <a:latin typeface="Arial" charset="0"/>
              </a:defRPr>
            </a:lvl9pPr>
          </a:lstStyle>
          <a:p>
            <a:r>
              <a:rPr lang="en-US" sz="3600" b="0" kern="1200">
                <a:solidFill>
                  <a:srgbClr val="000000"/>
                </a:solidFill>
                <a:latin typeface="Calibri" panose="020F0502020204030204" pitchFamily="34" charset="0"/>
                <a:ea typeface="+mn-ea"/>
                <a:cs typeface="Calibri" panose="020F0502020204030204" pitchFamily="34" charset="0"/>
              </a:rPr>
              <a:t>Agenda</a:t>
            </a:r>
            <a:endParaRPr lang="en-US" sz="1400" kern="0"/>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1696F1-1974-0BAE-6751-537DA0F6742B}"/>
              </a:ext>
            </a:extLst>
          </p:cNvPr>
          <p:cNvPicPr>
            <a:picLocks noChangeAspect="1"/>
          </p:cNvPicPr>
          <p:nvPr/>
        </p:nvPicPr>
        <p:blipFill>
          <a:blip r:embed="rId3"/>
          <a:stretch>
            <a:fillRect/>
          </a:stretch>
        </p:blipFill>
        <p:spPr>
          <a:xfrm>
            <a:off x="0" y="-22860"/>
            <a:ext cx="12192000" cy="6271260"/>
          </a:xfrm>
          <a:prstGeom prst="rect">
            <a:avLst/>
          </a:prstGeom>
        </p:spPr>
      </p:pic>
      <p:sp>
        <p:nvSpPr>
          <p:cNvPr id="6" name="Slide Number Placeholder 5">
            <a:extLst>
              <a:ext uri="{FF2B5EF4-FFF2-40B4-BE49-F238E27FC236}">
                <a16:creationId xmlns:a16="http://schemas.microsoft.com/office/drawing/2014/main" id="{A437C82B-3FB1-44FF-A95D-B03F6C18071E}"/>
              </a:ext>
            </a:extLst>
          </p:cNvPr>
          <p:cNvSpPr>
            <a:spLocks noGrp="1"/>
          </p:cNvSpPr>
          <p:nvPr>
            <p:ph type="sldNum" sz="quarter" idx="4"/>
          </p:nvPr>
        </p:nvSpPr>
        <p:spPr/>
        <p:txBody>
          <a:bodyPr/>
          <a:lstStyle/>
          <a:p>
            <a:pPr>
              <a:defRPr/>
            </a:pPr>
            <a:fld id="{098F27AE-F8A1-453E-8C2F-3FD5FC6AA2AE}" type="slidenum">
              <a:rPr lang="en-US" smtClean="0"/>
              <a:pPr>
                <a:defRPr/>
              </a:pPr>
              <a:t>6</a:t>
            </a:fld>
            <a:endParaRPr lang="en-US"/>
          </a:p>
        </p:txBody>
      </p:sp>
      <p:sp>
        <p:nvSpPr>
          <p:cNvPr id="8" name="Google Shape;115;p9">
            <a:extLst>
              <a:ext uri="{FF2B5EF4-FFF2-40B4-BE49-F238E27FC236}">
                <a16:creationId xmlns:a16="http://schemas.microsoft.com/office/drawing/2014/main" id="{4E126A30-5536-0A8A-159B-A1185878367E}"/>
              </a:ext>
            </a:extLst>
          </p:cNvPr>
          <p:cNvSpPr/>
          <p:nvPr/>
        </p:nvSpPr>
        <p:spPr>
          <a:xfrm>
            <a:off x="848790" y="1324896"/>
            <a:ext cx="3477412" cy="3536475"/>
          </a:xfrm>
          <a:prstGeom prst="rect">
            <a:avLst/>
          </a:prstGeom>
          <a:solidFill>
            <a:srgbClr val="598FE4"/>
          </a:solidFill>
          <a:ln>
            <a:noFill/>
          </a:ln>
        </p:spPr>
        <p:txBody>
          <a:bodyPr spcFirstLastPara="1" wrap="square" lIns="91425" tIns="45700" rIns="91425" bIns="45700" anchor="ctr" anchorCtr="0">
            <a:noAutofit/>
          </a:bodyPr>
          <a:lstStyle/>
          <a:p>
            <a:pPr algn="ctr">
              <a:spcBef>
                <a:spcPts val="0"/>
              </a:spcBef>
              <a:spcAft>
                <a:spcPts val="0"/>
              </a:spcAft>
            </a:pPr>
            <a:endParaRPr sz="1400" b="0">
              <a:solidFill>
                <a:prstClr val="white"/>
              </a:solidFill>
              <a:latin typeface="Arial"/>
              <a:ea typeface="Arial"/>
              <a:cs typeface="Arial"/>
              <a:sym typeface="Arial"/>
            </a:endParaRPr>
          </a:p>
        </p:txBody>
      </p:sp>
      <p:sp>
        <p:nvSpPr>
          <p:cNvPr id="9" name="Google Shape;116;p9">
            <a:extLst>
              <a:ext uri="{FF2B5EF4-FFF2-40B4-BE49-F238E27FC236}">
                <a16:creationId xmlns:a16="http://schemas.microsoft.com/office/drawing/2014/main" id="{6F11B07D-2C75-4585-8483-724752F0BB13}"/>
              </a:ext>
            </a:extLst>
          </p:cNvPr>
          <p:cNvSpPr/>
          <p:nvPr/>
        </p:nvSpPr>
        <p:spPr>
          <a:xfrm>
            <a:off x="1313009" y="1782825"/>
            <a:ext cx="2492332" cy="2546111"/>
          </a:xfrm>
          <a:prstGeom prst="rect">
            <a:avLst/>
          </a:prstGeom>
          <a:noFill/>
          <a:ln w="25400" cap="flat" cmpd="sng">
            <a:solidFill>
              <a:srgbClr val="F5A900"/>
            </a:solidFill>
            <a:prstDash val="solid"/>
            <a:round/>
            <a:headEnd type="none" w="sm" len="sm"/>
            <a:tailEnd type="none" w="sm" len="sm"/>
          </a:ln>
        </p:spPr>
        <p:txBody>
          <a:bodyPr spcFirstLastPara="1" wrap="square" lIns="91425" tIns="45700" rIns="91425" bIns="45700" anchor="ctr" anchorCtr="0">
            <a:noAutofit/>
          </a:bodyPr>
          <a:lstStyle/>
          <a:p>
            <a:pPr algn="ctr" fontAlgn="auto">
              <a:spcBef>
                <a:spcPts val="0"/>
              </a:spcBef>
              <a:spcAft>
                <a:spcPts val="0"/>
              </a:spcAft>
            </a:pPr>
            <a:endParaRPr sz="1400" b="0" kern="0">
              <a:solidFill>
                <a:prstClr val="white"/>
              </a:solidFill>
              <a:latin typeface="Arial"/>
              <a:ea typeface="Arial"/>
              <a:cs typeface="Arial"/>
              <a:sym typeface="Arial"/>
            </a:endParaRPr>
          </a:p>
        </p:txBody>
      </p:sp>
      <p:sp>
        <p:nvSpPr>
          <p:cNvPr id="2" name="Title 1">
            <a:extLst>
              <a:ext uri="{FF2B5EF4-FFF2-40B4-BE49-F238E27FC236}">
                <a16:creationId xmlns:a16="http://schemas.microsoft.com/office/drawing/2014/main" id="{E1453C46-15EF-7C8A-895F-81BCEE307C80}"/>
              </a:ext>
            </a:extLst>
          </p:cNvPr>
          <p:cNvSpPr>
            <a:spLocks noGrp="1"/>
          </p:cNvSpPr>
          <p:nvPr>
            <p:ph type="title" idx="4294967295"/>
          </p:nvPr>
        </p:nvSpPr>
        <p:spPr>
          <a:xfrm>
            <a:off x="1208514" y="1593893"/>
            <a:ext cx="1529606" cy="681947"/>
          </a:xfrm>
          <a:prstGeom prst="rect">
            <a:avLst/>
          </a:prstGeom>
          <a:solidFill>
            <a:srgbClr val="598FE4"/>
          </a:solidFill>
        </p:spPr>
        <p:txBody>
          <a:bodyPr/>
          <a:lstStyle/>
          <a:p>
            <a:pPr rtl="0" fontAlgn="base">
              <a:lnSpc>
                <a:spcPts val="4500"/>
              </a:lnSpc>
            </a:pPr>
            <a:r>
              <a:rPr lang="en-US" sz="3000" b="1" kern="1200">
                <a:solidFill>
                  <a:srgbClr val="FFFFFF"/>
                </a:solidFill>
                <a:effectLst/>
                <a:latin typeface="Calibri" panose="020F0502020204030204" pitchFamily="34" charset="0"/>
                <a:ea typeface="+mn-ea"/>
                <a:cs typeface="Calibri" panose="020F0502020204030204" pitchFamily="34" charset="0"/>
              </a:rPr>
              <a:t>Anxiety</a:t>
            </a:r>
            <a:endParaRPr lang="en-US" sz="3000">
              <a:effectLst/>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72" name="Text Box 3"/>
          <p:cNvSpPr txBox="1">
            <a:spLocks noChangeArrowheads="1"/>
          </p:cNvSpPr>
          <p:nvPr/>
        </p:nvSpPr>
        <p:spPr bwMode="auto">
          <a:xfrm>
            <a:off x="2305862" y="1910745"/>
            <a:ext cx="7558766" cy="3139321"/>
          </a:xfrm>
          <a:prstGeom prst="rect">
            <a:avLst/>
          </a:prstGeom>
          <a:noFill/>
          <a:ln w="9525">
            <a:noFill/>
            <a:miter lim="800000"/>
            <a:headEnd/>
            <a:tailEnd/>
          </a:ln>
        </p:spPr>
        <p:txBody>
          <a:bodyPr wrap="square">
            <a:spAutoFit/>
          </a:bodyPr>
          <a:lstStyle/>
          <a:p>
            <a:pPr marL="1371600" indent="-1371600">
              <a:spcAft>
                <a:spcPts val="1200"/>
              </a:spcAft>
            </a:pPr>
            <a:r>
              <a:rPr lang="en-US" sz="2800">
                <a:solidFill>
                  <a:srgbClr val="598FE4"/>
                </a:solidFill>
                <a:latin typeface="Calibri" panose="020F0502020204030204" pitchFamily="34" charset="0"/>
              </a:rPr>
              <a:t>Stress:</a:t>
            </a:r>
            <a:r>
              <a:rPr lang="en-US" sz="2800">
                <a:solidFill>
                  <a:srgbClr val="E77725"/>
                </a:solidFill>
                <a:latin typeface="Calibri" panose="020F0502020204030204" pitchFamily="34" charset="0"/>
              </a:rPr>
              <a:t> </a:t>
            </a:r>
            <a:r>
              <a:rPr lang="en-US" sz="2800">
                <a:solidFill>
                  <a:srgbClr val="00669F"/>
                </a:solidFill>
                <a:latin typeface="Calibri" panose="020F0502020204030204" pitchFamily="34" charset="0"/>
              </a:rPr>
              <a:t>	</a:t>
            </a:r>
            <a:r>
              <a:rPr lang="en-US" sz="2800" b="0">
                <a:latin typeface="Calibri" panose="020F0502020204030204" pitchFamily="34" charset="0"/>
              </a:rPr>
              <a:t>Anything that disrupts homeostasis</a:t>
            </a:r>
          </a:p>
          <a:p>
            <a:pPr marL="1371600" indent="-1371600">
              <a:spcAft>
                <a:spcPts val="1200"/>
              </a:spcAft>
            </a:pPr>
            <a:r>
              <a:rPr lang="en-US" sz="2800">
                <a:solidFill>
                  <a:srgbClr val="598FE4"/>
                </a:solidFill>
                <a:latin typeface="Calibri" panose="020F0502020204030204" pitchFamily="34" charset="0"/>
              </a:rPr>
              <a:t>Fear: </a:t>
            </a:r>
            <a:r>
              <a:rPr lang="en-US" sz="2800">
                <a:solidFill>
                  <a:srgbClr val="00669F"/>
                </a:solidFill>
                <a:latin typeface="Calibri" panose="020F0502020204030204" pitchFamily="34" charset="0"/>
              </a:rPr>
              <a:t>	</a:t>
            </a:r>
            <a:r>
              <a:rPr lang="en-US" sz="2800" b="0">
                <a:latin typeface="Calibri" panose="020F0502020204030204" pitchFamily="34" charset="0"/>
              </a:rPr>
              <a:t>Clear and present danger</a:t>
            </a:r>
            <a:endParaRPr lang="en-US" sz="2800" b="0" i="1">
              <a:latin typeface="Calibri" panose="020F0502020204030204" pitchFamily="34" charset="0"/>
            </a:endParaRPr>
          </a:p>
          <a:p>
            <a:pPr marL="1371600" indent="-1371600">
              <a:spcAft>
                <a:spcPts val="1200"/>
              </a:spcAft>
            </a:pPr>
            <a:r>
              <a:rPr lang="en-US" sz="2800">
                <a:solidFill>
                  <a:srgbClr val="598FE4"/>
                </a:solidFill>
                <a:latin typeface="Calibri" panose="020F0502020204030204" pitchFamily="34" charset="0"/>
              </a:rPr>
              <a:t>Anxiety:</a:t>
            </a:r>
            <a:r>
              <a:rPr lang="en-US" sz="2800">
                <a:solidFill>
                  <a:srgbClr val="00669F"/>
                </a:solidFill>
                <a:latin typeface="Calibri" panose="020F0502020204030204" pitchFamily="34" charset="0"/>
              </a:rPr>
              <a:t>	</a:t>
            </a:r>
            <a:r>
              <a:rPr lang="en-US" sz="2800" b="0">
                <a:latin typeface="Calibri" panose="020F0502020204030204" pitchFamily="34" charset="0"/>
              </a:rPr>
              <a:t>Anticipation of a clear or present danger, whether real or not</a:t>
            </a:r>
            <a:endParaRPr lang="en-US" sz="2800" b="0" i="1">
              <a:latin typeface="Calibri" panose="020F0502020204030204" pitchFamily="34" charset="0"/>
            </a:endParaRPr>
          </a:p>
          <a:p>
            <a:pPr marL="1371600" lvl="1" indent="-1371600">
              <a:spcAft>
                <a:spcPts val="1200"/>
              </a:spcAft>
            </a:pPr>
            <a:r>
              <a:rPr lang="en-US" sz="2800">
                <a:solidFill>
                  <a:srgbClr val="598FE4"/>
                </a:solidFill>
                <a:latin typeface="Calibri" panose="020F0502020204030204" pitchFamily="34" charset="0"/>
              </a:rPr>
              <a:t>Crisis: </a:t>
            </a:r>
            <a:r>
              <a:rPr lang="en-US" sz="2800" b="0">
                <a:latin typeface="Calibri" panose="020F0502020204030204" pitchFamily="34" charset="0"/>
              </a:rPr>
              <a:t>	A stage in a sequence of events at which the trend of all future events depends</a:t>
            </a:r>
          </a:p>
        </p:txBody>
      </p:sp>
      <p:sp>
        <p:nvSpPr>
          <p:cNvPr id="5" name="Slide Number Placeholder 4">
            <a:extLst>
              <a:ext uri="{FF2B5EF4-FFF2-40B4-BE49-F238E27FC236}">
                <a16:creationId xmlns:a16="http://schemas.microsoft.com/office/drawing/2014/main" id="{805A41A4-A38E-3C5B-29CC-6B924D11B4D3}"/>
              </a:ext>
            </a:extLst>
          </p:cNvPr>
          <p:cNvSpPr>
            <a:spLocks noGrp="1"/>
          </p:cNvSpPr>
          <p:nvPr>
            <p:ph type="sldNum" sz="quarter" idx="4"/>
          </p:nvPr>
        </p:nvSpPr>
        <p:spPr/>
        <p:txBody>
          <a:bodyPr/>
          <a:lstStyle/>
          <a:p>
            <a:pPr>
              <a:defRPr/>
            </a:pPr>
            <a:fld id="{098F27AE-F8A1-453E-8C2F-3FD5FC6AA2AE}" type="slidenum">
              <a:rPr lang="en-US" smtClean="0"/>
              <a:pPr>
                <a:defRPr/>
              </a:pPr>
              <a:t>7</a:t>
            </a:fld>
            <a:endParaRPr lang="en-US"/>
          </a:p>
        </p:txBody>
      </p:sp>
    </p:spTree>
    <p:extLst>
      <p:ext uri="{BB962C8B-B14F-4D97-AF65-F5344CB8AC3E}">
        <p14:creationId xmlns:p14="http://schemas.microsoft.com/office/powerpoint/2010/main" val="319770684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DE05B084-1BBC-0A38-B927-C9193622DE7F}"/>
              </a:ext>
            </a:extLst>
          </p:cNvPr>
          <p:cNvPicPr>
            <a:picLocks noChangeAspect="1"/>
          </p:cNvPicPr>
          <p:nvPr/>
        </p:nvPicPr>
        <p:blipFill>
          <a:blip r:embed="rId3" cstate="print">
            <a:extLst>
              <a:ext uri="{28A0092B-C50C-407E-A947-70E740481C1C}">
                <a14:useLocalDpi xmlns:a14="http://schemas.microsoft.com/office/drawing/2010/main" val="0"/>
              </a:ext>
            </a:extLst>
          </a:blip>
          <a:srcRect t="7202" r="2050" b="28220"/>
          <a:stretch/>
        </p:blipFill>
        <p:spPr>
          <a:xfrm>
            <a:off x="0" y="532589"/>
            <a:ext cx="12191999" cy="5715811"/>
          </a:xfrm>
          <a:prstGeom prst="rect">
            <a:avLst/>
          </a:prstGeom>
        </p:spPr>
      </p:pic>
      <p:sp>
        <p:nvSpPr>
          <p:cNvPr id="24" name="TextBox 23">
            <a:extLst>
              <a:ext uri="{FF2B5EF4-FFF2-40B4-BE49-F238E27FC236}">
                <a16:creationId xmlns:a16="http://schemas.microsoft.com/office/drawing/2014/main" id="{E3C5921D-C9EF-7B8D-B1D5-C12DFCA97D7C}"/>
              </a:ext>
            </a:extLst>
          </p:cNvPr>
          <p:cNvSpPr txBox="1"/>
          <p:nvPr/>
        </p:nvSpPr>
        <p:spPr>
          <a:xfrm>
            <a:off x="4773923" y="6037285"/>
            <a:ext cx="1114408" cy="230832"/>
          </a:xfrm>
          <a:prstGeom prst="rect">
            <a:avLst/>
          </a:prstGeom>
          <a:noFill/>
        </p:spPr>
        <p:txBody>
          <a:bodyPr wrap="none" rtlCol="0">
            <a:spAutoFit/>
          </a:bodyPr>
          <a:lstStyle/>
          <a:p>
            <a:r>
              <a:rPr lang="en-US" sz="900" b="0">
                <a:latin typeface="Calibri" panose="020F0502020204030204" pitchFamily="34" charset="0"/>
              </a:rPr>
              <a:t>Source: MIT AgeLab</a:t>
            </a:r>
          </a:p>
        </p:txBody>
      </p:sp>
      <p:sp>
        <p:nvSpPr>
          <p:cNvPr id="10" name="Slide Number Placeholder 9">
            <a:extLst>
              <a:ext uri="{FF2B5EF4-FFF2-40B4-BE49-F238E27FC236}">
                <a16:creationId xmlns:a16="http://schemas.microsoft.com/office/drawing/2014/main" id="{8A9731CE-FF9E-6753-AB19-6295C47B909C}"/>
              </a:ext>
            </a:extLst>
          </p:cNvPr>
          <p:cNvSpPr>
            <a:spLocks noGrp="1"/>
          </p:cNvSpPr>
          <p:nvPr>
            <p:ph type="sldNum" sz="quarter" idx="4"/>
          </p:nvPr>
        </p:nvSpPr>
        <p:spPr/>
        <p:txBody>
          <a:bodyPr/>
          <a:lstStyle/>
          <a:p>
            <a:pPr>
              <a:defRPr/>
            </a:pPr>
            <a:fld id="{098F27AE-F8A1-453E-8C2F-3FD5FC6AA2AE}" type="slidenum">
              <a:rPr lang="en-US" sz="1000" b="0" smtClean="0">
                <a:solidFill>
                  <a:srgbClr val="000000"/>
                </a:solidFill>
                <a:latin typeface="Calibri" panose="020F0502020204030204" pitchFamily="34" charset="0"/>
                <a:cs typeface="Calibri" panose="020F0502020204030204" pitchFamily="34" charset="0"/>
              </a:rPr>
              <a:pPr>
                <a:defRPr/>
              </a:pPr>
              <a:t>8</a:t>
            </a:fld>
            <a:endParaRPr lang="en-US">
              <a:latin typeface="Calibri" panose="020F0502020204030204" pitchFamily="34" charset="0"/>
            </a:endParaRPr>
          </a:p>
        </p:txBody>
      </p:sp>
      <p:pic>
        <p:nvPicPr>
          <p:cNvPr id="13" name="Picture 12" descr="A black and white logo&#10;&#10;Description automatically generated">
            <a:extLst>
              <a:ext uri="{FF2B5EF4-FFF2-40B4-BE49-F238E27FC236}">
                <a16:creationId xmlns:a16="http://schemas.microsoft.com/office/drawing/2014/main" id="{86334AD4-A89D-81FB-817C-C289A30C4C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8896" y="5144801"/>
            <a:ext cx="1527857" cy="686965"/>
          </a:xfrm>
          <a:prstGeom prst="rect">
            <a:avLst/>
          </a:prstGeom>
        </p:spPr>
      </p:pic>
      <p:sp>
        <p:nvSpPr>
          <p:cNvPr id="2" name="Title 3">
            <a:extLst>
              <a:ext uri="{FF2B5EF4-FFF2-40B4-BE49-F238E27FC236}">
                <a16:creationId xmlns:a16="http://schemas.microsoft.com/office/drawing/2014/main" id="{FB1281B2-74A0-EAC2-A2D9-D4F57FA05F57}"/>
              </a:ext>
            </a:extLst>
          </p:cNvPr>
          <p:cNvSpPr txBox="1">
            <a:spLocks/>
          </p:cNvSpPr>
          <p:nvPr/>
        </p:nvSpPr>
        <p:spPr>
          <a:xfrm>
            <a:off x="483230" y="2067896"/>
            <a:ext cx="1708824" cy="2482988"/>
          </a:xfrm>
          <a:prstGeom prst="rect">
            <a:avLst/>
          </a:prstGeom>
        </p:spPr>
        <p:txBody>
          <a:bodyPr/>
          <a:lstStyle>
            <a:lvl1pPr algn="l" rtl="0" eaLnBrk="0" fontAlgn="base" hangingPunct="0">
              <a:spcBef>
                <a:spcPct val="0"/>
              </a:spcBef>
              <a:spcAft>
                <a:spcPct val="0"/>
              </a:spcAft>
              <a:defRPr sz="2000" b="1">
                <a:solidFill>
                  <a:schemeClr val="bg1"/>
                </a:solidFill>
                <a:latin typeface="+mj-lt"/>
                <a:ea typeface="+mj-ea"/>
                <a:cs typeface="+mj-cs"/>
              </a:defRPr>
            </a:lvl1pPr>
            <a:lvl2pPr algn="l" rtl="0" eaLnBrk="0" fontAlgn="base" hangingPunct="0">
              <a:spcBef>
                <a:spcPct val="0"/>
              </a:spcBef>
              <a:spcAft>
                <a:spcPct val="0"/>
              </a:spcAft>
              <a:defRPr sz="2000" b="1">
                <a:solidFill>
                  <a:schemeClr val="bg1"/>
                </a:solidFill>
                <a:latin typeface="Arial" charset="0"/>
              </a:defRPr>
            </a:lvl2pPr>
            <a:lvl3pPr algn="l" rtl="0" eaLnBrk="0" fontAlgn="base" hangingPunct="0">
              <a:spcBef>
                <a:spcPct val="0"/>
              </a:spcBef>
              <a:spcAft>
                <a:spcPct val="0"/>
              </a:spcAft>
              <a:defRPr sz="2000" b="1">
                <a:solidFill>
                  <a:schemeClr val="bg1"/>
                </a:solidFill>
                <a:latin typeface="Arial" charset="0"/>
              </a:defRPr>
            </a:lvl3pPr>
            <a:lvl4pPr algn="l" rtl="0" eaLnBrk="0" fontAlgn="base" hangingPunct="0">
              <a:spcBef>
                <a:spcPct val="0"/>
              </a:spcBef>
              <a:spcAft>
                <a:spcPct val="0"/>
              </a:spcAft>
              <a:defRPr sz="2000" b="1">
                <a:solidFill>
                  <a:schemeClr val="bg1"/>
                </a:solidFill>
                <a:latin typeface="Arial" charset="0"/>
              </a:defRPr>
            </a:lvl4pPr>
            <a:lvl5pPr algn="l" rtl="0" eaLnBrk="0" fontAlgn="base" hangingPunct="0">
              <a:spcBef>
                <a:spcPct val="0"/>
              </a:spcBef>
              <a:spcAft>
                <a:spcPct val="0"/>
              </a:spcAft>
              <a:defRPr sz="2000" b="1">
                <a:solidFill>
                  <a:schemeClr val="bg1"/>
                </a:solidFill>
                <a:latin typeface="Arial" charset="0"/>
              </a:defRPr>
            </a:lvl5pPr>
            <a:lvl6pPr marL="457200" algn="l" rtl="0" fontAlgn="base">
              <a:spcBef>
                <a:spcPct val="0"/>
              </a:spcBef>
              <a:spcAft>
                <a:spcPct val="0"/>
              </a:spcAft>
              <a:defRPr sz="2000" b="1">
                <a:solidFill>
                  <a:schemeClr val="bg1"/>
                </a:solidFill>
                <a:latin typeface="Arial" charset="0"/>
              </a:defRPr>
            </a:lvl6pPr>
            <a:lvl7pPr marL="914400" algn="l" rtl="0" fontAlgn="base">
              <a:spcBef>
                <a:spcPct val="0"/>
              </a:spcBef>
              <a:spcAft>
                <a:spcPct val="0"/>
              </a:spcAft>
              <a:defRPr sz="2000" b="1">
                <a:solidFill>
                  <a:schemeClr val="bg1"/>
                </a:solidFill>
                <a:latin typeface="Arial" charset="0"/>
              </a:defRPr>
            </a:lvl7pPr>
            <a:lvl8pPr marL="1371600" algn="l" rtl="0" fontAlgn="base">
              <a:spcBef>
                <a:spcPct val="0"/>
              </a:spcBef>
              <a:spcAft>
                <a:spcPct val="0"/>
              </a:spcAft>
              <a:defRPr sz="2000" b="1">
                <a:solidFill>
                  <a:schemeClr val="bg1"/>
                </a:solidFill>
                <a:latin typeface="Arial" charset="0"/>
              </a:defRPr>
            </a:lvl8pPr>
            <a:lvl9pPr marL="1828800" algn="l" rtl="0" fontAlgn="base">
              <a:spcBef>
                <a:spcPct val="0"/>
              </a:spcBef>
              <a:spcAft>
                <a:spcPct val="0"/>
              </a:spcAft>
              <a:defRPr sz="2000" b="1">
                <a:solidFill>
                  <a:schemeClr val="bg1"/>
                </a:solidFill>
                <a:latin typeface="Arial" charset="0"/>
              </a:defRPr>
            </a:lvl9pPr>
          </a:lstStyle>
          <a:p>
            <a:r>
              <a:rPr lang="en-US" sz="3400" b="0" kern="1200">
                <a:latin typeface="Calibri" panose="020F0502020204030204" pitchFamily="34" charset="0"/>
                <a:ea typeface="+mn-ea"/>
                <a:cs typeface="+mn-cs"/>
              </a:rPr>
              <a:t>The Brain as a Fear Factory</a:t>
            </a:r>
            <a:endParaRPr lang="en-US" sz="3400" b="0" kern="0"/>
          </a:p>
        </p:txBody>
      </p:sp>
    </p:spTree>
    <p:extLst>
      <p:ext uri="{BB962C8B-B14F-4D97-AF65-F5344CB8AC3E}">
        <p14:creationId xmlns:p14="http://schemas.microsoft.com/office/powerpoint/2010/main" val="163046019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725F41B-1851-4E56-E08A-EF3333D2446C}"/>
              </a:ext>
            </a:extLst>
          </p:cNvPr>
          <p:cNvPicPr>
            <a:picLocks noChangeAspect="1"/>
          </p:cNvPicPr>
          <p:nvPr/>
        </p:nvPicPr>
        <p:blipFill>
          <a:blip r:embed="rId3"/>
          <a:stretch>
            <a:fillRect/>
          </a:stretch>
        </p:blipFill>
        <p:spPr>
          <a:xfrm>
            <a:off x="0" y="548204"/>
            <a:ext cx="12192000" cy="5715000"/>
          </a:xfrm>
          <a:prstGeom prst="rect">
            <a:avLst/>
          </a:prstGeom>
        </p:spPr>
      </p:pic>
      <p:sp>
        <p:nvSpPr>
          <p:cNvPr id="10" name="Title 9">
            <a:extLst>
              <a:ext uri="{FF2B5EF4-FFF2-40B4-BE49-F238E27FC236}">
                <a16:creationId xmlns:a16="http://schemas.microsoft.com/office/drawing/2014/main" id="{DB718066-9486-B803-10B3-30244F7EC339}"/>
              </a:ext>
            </a:extLst>
          </p:cNvPr>
          <p:cNvSpPr>
            <a:spLocks noGrp="1"/>
          </p:cNvSpPr>
          <p:nvPr>
            <p:ph type="title" idx="4294967295"/>
          </p:nvPr>
        </p:nvSpPr>
        <p:spPr>
          <a:xfrm>
            <a:off x="1555084" y="1249368"/>
            <a:ext cx="8709904" cy="1268412"/>
          </a:xfrm>
          <a:prstGeom prst="rect">
            <a:avLst/>
          </a:prstGeom>
        </p:spPr>
        <p:txBody>
          <a:bodyPr/>
          <a:lstStyle/>
          <a:p>
            <a:pPr algn="ctr" rtl="0" fontAlgn="base">
              <a:lnSpc>
                <a:spcPts val="3700"/>
              </a:lnSpc>
            </a:pPr>
            <a:r>
              <a:rPr lang="en-US" sz="3400" b="0" kern="1200">
                <a:effectLst/>
                <a:latin typeface="Calibri" panose="020F0502020204030204" pitchFamily="34" charset="0"/>
                <a:ea typeface="+mn-ea"/>
                <a:cs typeface="Calibri" panose="020F0502020204030204" pitchFamily="34" charset="0"/>
              </a:rPr>
              <a:t>The Daily Media Storm</a:t>
            </a:r>
            <a:endParaRPr lang="en-US" sz="3400">
              <a:effectLst/>
            </a:endParaRPr>
          </a:p>
        </p:txBody>
      </p:sp>
      <p:sp>
        <p:nvSpPr>
          <p:cNvPr id="3" name="TextBox 2">
            <a:extLst>
              <a:ext uri="{FF2B5EF4-FFF2-40B4-BE49-F238E27FC236}">
                <a16:creationId xmlns:a16="http://schemas.microsoft.com/office/drawing/2014/main" id="{18408CC1-CDAD-2C23-CFDC-80F39EF00C69}"/>
              </a:ext>
            </a:extLst>
          </p:cNvPr>
          <p:cNvSpPr txBox="1"/>
          <p:nvPr/>
        </p:nvSpPr>
        <p:spPr>
          <a:xfrm>
            <a:off x="977762" y="2154260"/>
            <a:ext cx="2868328" cy="3123932"/>
          </a:xfrm>
          <a:prstGeom prst="rect">
            <a:avLst/>
          </a:prstGeom>
          <a:noFill/>
        </p:spPr>
        <p:txBody>
          <a:bodyPr wrap="square" rtlCol="0">
            <a:spAutoFit/>
          </a:bodyPr>
          <a:lstStyle/>
          <a:p>
            <a:pPr>
              <a:spcAft>
                <a:spcPts val="1200"/>
              </a:spcAft>
            </a:pPr>
            <a:r>
              <a:rPr lang="en-US" sz="2800" b="0">
                <a:solidFill>
                  <a:schemeClr val="bg1"/>
                </a:solidFill>
                <a:latin typeface="Calibri" panose="020F0502020204030204" pitchFamily="34" charset="0"/>
                <a:cs typeface="Calibri" panose="020F0502020204030204" pitchFamily="34" charset="0"/>
              </a:rPr>
              <a:t>The average American spends</a:t>
            </a:r>
          </a:p>
          <a:p>
            <a:pPr>
              <a:lnSpc>
                <a:spcPts val="4200"/>
              </a:lnSpc>
              <a:spcAft>
                <a:spcPts val="600"/>
              </a:spcAft>
            </a:pPr>
            <a:r>
              <a:rPr lang="en-US" sz="4400">
                <a:solidFill>
                  <a:srgbClr val="598FE4"/>
                </a:solidFill>
                <a:latin typeface="Calibri" panose="020F0502020204030204" pitchFamily="34" charset="0"/>
                <a:cs typeface="Calibri" panose="020F0502020204030204" pitchFamily="34" charset="0"/>
              </a:rPr>
              <a:t>7 hours </a:t>
            </a:r>
            <a:r>
              <a:rPr lang="en-US" sz="4400" b="0">
                <a:solidFill>
                  <a:srgbClr val="598FE4"/>
                </a:solidFill>
                <a:latin typeface="Calibri" panose="020F0502020204030204" pitchFamily="34" charset="0"/>
                <a:cs typeface="Calibri" panose="020F0502020204030204" pitchFamily="34" charset="0"/>
              </a:rPr>
              <a:t>&amp; </a:t>
            </a:r>
            <a:br>
              <a:rPr lang="en-US" sz="4400">
                <a:solidFill>
                  <a:srgbClr val="598FE4"/>
                </a:solidFill>
                <a:latin typeface="Calibri" panose="020F0502020204030204" pitchFamily="34" charset="0"/>
                <a:cs typeface="Calibri" panose="020F0502020204030204" pitchFamily="34" charset="0"/>
              </a:rPr>
            </a:br>
            <a:r>
              <a:rPr lang="en-US" sz="4400">
                <a:solidFill>
                  <a:srgbClr val="598FE4"/>
                </a:solidFill>
                <a:latin typeface="Calibri" panose="020F0502020204030204" pitchFamily="34" charset="0"/>
                <a:cs typeface="Calibri" panose="020F0502020204030204" pitchFamily="34" charset="0"/>
              </a:rPr>
              <a:t>3 minutes</a:t>
            </a:r>
          </a:p>
          <a:p>
            <a:pPr>
              <a:spcAft>
                <a:spcPts val="600"/>
              </a:spcAft>
            </a:pPr>
            <a:r>
              <a:rPr lang="en-US" sz="2800" b="0">
                <a:solidFill>
                  <a:schemeClr val="bg1"/>
                </a:solidFill>
                <a:latin typeface="Calibri" panose="020F0502020204030204" pitchFamily="34" charset="0"/>
                <a:cs typeface="Calibri" panose="020F0502020204030204" pitchFamily="34" charset="0"/>
              </a:rPr>
              <a:t>looking at a screen everyday</a:t>
            </a:r>
          </a:p>
        </p:txBody>
      </p:sp>
      <p:sp>
        <p:nvSpPr>
          <p:cNvPr id="13" name="TextBox 12">
            <a:extLst>
              <a:ext uri="{FF2B5EF4-FFF2-40B4-BE49-F238E27FC236}">
                <a16:creationId xmlns:a16="http://schemas.microsoft.com/office/drawing/2014/main" id="{D9AE7DB3-DF0B-E854-BE48-436DC221AE97}"/>
              </a:ext>
            </a:extLst>
          </p:cNvPr>
          <p:cNvSpPr txBox="1"/>
          <p:nvPr/>
        </p:nvSpPr>
        <p:spPr>
          <a:xfrm>
            <a:off x="4183909" y="5555571"/>
            <a:ext cx="7278582" cy="230832"/>
          </a:xfrm>
          <a:prstGeom prst="rect">
            <a:avLst/>
          </a:prstGeom>
          <a:noFill/>
        </p:spPr>
        <p:txBody>
          <a:bodyPr wrap="square">
            <a:spAutoFit/>
          </a:bodyPr>
          <a:lstStyle/>
          <a:p>
            <a:pPr lvl="0" algn="r"/>
            <a:r>
              <a:rPr lang="en-US" sz="900" b="0" i="1">
                <a:solidFill>
                  <a:schemeClr val="bg1"/>
                </a:solidFill>
                <a:latin typeface="Calibri" panose="020F0502020204030204" pitchFamily="34" charset="0"/>
                <a:cs typeface="Calibri" panose="020F0502020204030204" pitchFamily="34" charset="0"/>
              </a:rPr>
              <a:t>Screen Time Statistics: Average Screen Time in US vs. the Rest of the World</a:t>
            </a:r>
            <a:r>
              <a:rPr lang="en-US" sz="900" b="0">
                <a:solidFill>
                  <a:schemeClr val="bg1"/>
                </a:solidFill>
                <a:latin typeface="Calibri" panose="020F0502020204030204" pitchFamily="34" charset="0"/>
                <a:cs typeface="Calibri" panose="020F0502020204030204" pitchFamily="34" charset="0"/>
              </a:rPr>
              <a:t>, </a:t>
            </a:r>
            <a:r>
              <a:rPr lang="en-US" sz="900" b="0" err="1">
                <a:solidFill>
                  <a:schemeClr val="bg1"/>
                </a:solidFill>
                <a:latin typeface="Calibri" panose="020F0502020204030204" pitchFamily="34" charset="0"/>
                <a:cs typeface="Calibri" panose="020F0502020204030204" pitchFamily="34" charset="0"/>
              </a:rPr>
              <a:t>Comparitech</a:t>
            </a:r>
            <a:r>
              <a:rPr lang="en-US" sz="900" b="0">
                <a:solidFill>
                  <a:schemeClr val="bg1"/>
                </a:solidFill>
                <a:latin typeface="Calibri" panose="020F0502020204030204" pitchFamily="34" charset="0"/>
                <a:cs typeface="Calibri" panose="020F0502020204030204" pitchFamily="34" charset="0"/>
              </a:rPr>
              <a:t>, 3/15/23</a:t>
            </a:r>
          </a:p>
        </p:txBody>
      </p:sp>
      <p:sp>
        <p:nvSpPr>
          <p:cNvPr id="5" name="Slide Number Placeholder 4">
            <a:extLst>
              <a:ext uri="{FF2B5EF4-FFF2-40B4-BE49-F238E27FC236}">
                <a16:creationId xmlns:a16="http://schemas.microsoft.com/office/drawing/2014/main" id="{1A6EA0D9-CEB9-75C8-B02B-4631718141AB}"/>
              </a:ext>
            </a:extLst>
          </p:cNvPr>
          <p:cNvSpPr>
            <a:spLocks noGrp="1"/>
          </p:cNvSpPr>
          <p:nvPr>
            <p:ph type="sldNum" sz="quarter" idx="4"/>
          </p:nvPr>
        </p:nvSpPr>
        <p:spPr/>
        <p:txBody>
          <a:bodyPr/>
          <a:lstStyle/>
          <a:p>
            <a:pPr>
              <a:defRPr/>
            </a:pPr>
            <a:fld id="{098F27AE-F8A1-453E-8C2F-3FD5FC6AA2AE}" type="slidenum">
              <a:rPr lang="en-US" smtClean="0"/>
              <a:pPr>
                <a:defRPr/>
              </a:pPr>
              <a:t>9</a:t>
            </a:fld>
            <a:endParaRPr lang="en-US"/>
          </a:p>
        </p:txBody>
      </p:sp>
    </p:spTree>
    <p:extLst>
      <p:ext uri="{BB962C8B-B14F-4D97-AF65-F5344CB8AC3E}">
        <p14:creationId xmlns:p14="http://schemas.microsoft.com/office/powerpoint/2010/main" val="2543595566"/>
      </p:ext>
    </p:extLst>
  </p:cSld>
  <p:clrMapOvr>
    <a:masterClrMapping/>
  </p:clrMapOvr>
  <p:transition>
    <p:fade/>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79f7d74f-6ef0-4e42-bfb5-48c22d5a8637">
      <Terms xmlns="http://schemas.microsoft.com/office/infopath/2007/PartnerControls"/>
    </lcf76f155ced4ddcb4097134ff3c332f>
    <TaxCatchAll xmlns="65a51801-ec80-49bd-9bc3-86cb9f3d0aa5" xsi:nil="true"/>
  </documentManagement>
</p:properties>
</file>

<file path=customXml/item10.xml><?xml version="1.0" encoding="utf-8"?>
<VariableListDefinition name="AD_HOC" displayName="AD_HOC" id="5f79bac0-1666-410b-9f2f-75cdcc3c62c7" isdomainofvalue="False" dataSourceId="072b6b9f-7e20-4526-9aa8-a1dbb05ccbe4"/>
</file>

<file path=customXml/item11.xml><?xml version="1.0" encoding="utf-8"?>
<DataSourceInfo>
  <Id>103</Id>
  <MajorVersion>1</MajorVersion>
  <MinorVersion>0</MinorVersion>
  <DataSourceType>SectionSelectionInfo</DataSourceType>
  <Name>SectionSelectionDs</Name>
  <Description>Internal data source used for selecting/re-ordering ppt 2010 sections in requesters</Description>
  <Filter/>
  <DataFields>
    <TableInfo>
      <Id>200</Id>
      <Name>SectionSelector</Name>
      <Description/>
      <ExpressionString/>
      <FieldType>SectionSelector</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SectionSelector</OriginalName>
      <ValidationMessage/>
      <FieldInfo>
        <Id>300</Id>
        <Name>SectionId</Name>
        <Description/>
        <ExpressionString/>
        <FieldType>System.String</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SectionId</OriginalName>
        <ValidationMessage/>
      </FieldInfo>
      <FieldInfo>
        <Id>301</Id>
        <Name>Include</Name>
        <Description/>
        <ExpressionString/>
        <FieldType>System.Boolean</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Include</OriginalName>
        <ValidationMessage/>
      </FieldInfo>
      <FieldInfo>
        <Id>302</Id>
        <Name>Index</Name>
        <Description/>
        <ExpressionString/>
        <FieldType>System.Int32</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Index</OriginalName>
        <ValidationMessage/>
      </FieldInfo>
      <FieldInfo>
        <Id>303</Id>
        <Name>SelectorId</Name>
        <Description/>
        <ExpressionString/>
        <FieldType>System.String</FieldType>
        <Filter/>
        <DefaultValue/>
        <IsInputParameter>false</IsInputParameter>
        <IsInputMultipleValues>false</IsInputMultipleValues>
        <IncludeInRecordSelector>false</IncludeInRecordSelector>
        <IsRepeating>false</IsRepeating>
        <IsKeyField>false</IsKeyField>
        <Required>false</Required>
        <NativeSourceType>String</NativeSourceType>
        <MaxLength>0</MaxLength>
        <DynamicDomainOfValueSourceId/>
        <TrimEmptyRows>false</TrimEmptyRows>
        <CanIncludeInModel>true</CanIncludeInModel>
        <IncludeInModel>true</IncludeInModel>
        <IsPartial>false</IsPartial>
        <IsValid>true</IsValid>
        <NativeFieldMapping/>
        <OriginalName>SelectorId</OriginalName>
        <ValidationMessage/>
      </FieldInfo>
    </TableInfo>
  </DataFields>
</DataSourceInfo>
</file>

<file path=customXml/item12.xml><?xml version="1.0" encoding="utf-8"?>
<DataSourceInfo>
  <Id>c13b40d7-9245-4b2c-8483-46fc753d2632</Id>
  <MajorVersion>0</MajorVersion>
  <MinorVersion>1</MinorVersion>
  <DataSourceType>Expression</DataSourceType>
  <Name>Computed</Name>
  <Description/>
  <Filter/>
  <DataFields/>
</DataSourceInfo>
</file>

<file path=customXml/item13.xml><?xml version="1.0" encoding="utf-8"?>
<VariableList UniqueId="46b1cff3-c939-4ffc-ae49-d66a0fd4aefe" Name="Computed" ContentType="XML" MajorVersion="0" MinorVersion="1" isLocalCopy="False" IsBaseObject="False" DataSourceId="c13b40d7-9245-4b2c-8483-46fc753d2632" DataSourceMajorVersion="0" DataSourceMinorVersion="1"/>
</file>

<file path=customXml/item14.xml><?xml version="1.0" encoding="utf-8"?>
<VariableList UniqueId="74288eef-279c-40ca-817b-9781254bb183" Name="System" ContentType="XML" MajorVersion="0" MinorVersion="1" isLocalCopy="False" IsBaseObject="False" DataSourceId="36cb65b5-7baf-4ea6-bfdd-b9bd8ffbff4d" DataSourceMajorVersion="0" DataSourceMinorVersion="1"/>
</file>

<file path=customXml/item15.xml><?xml version="1.0" encoding="utf-8"?>
<VariableList UniqueId="5f79bac0-1666-410b-9f2f-75cdcc3c62c7" Name="AD_HOC" ContentType="XML" MajorVersion="0" MinorVersion="1" isLocalCopy="False" IsBaseObject="False" DataSourceId="072b6b9f-7e20-4526-9aa8-a1dbb05ccbe4" DataSourceMajorVersion="0" DataSourceMinorVersion="1"/>
</file>

<file path=customXml/item16.xml><?xml version="1.0" encoding="utf-8"?>
<VariableListCustXmlRels>
  <VariableListCustXmlRel variableListName="AD_HOC">
    <VariableListDefCustXmlId>{1AC2E96B-7957-41E9-A5AC-E6782C50AF6B}</VariableListDefCustXmlId>
    <LibraryMetadataCustXmlId>{7D06E012-A097-4F15-8857-109829781D78}</LibraryMetadataCustXmlId>
    <DataSourceInfoCustXmlId>{B1133169-5E91-4F61-9F40-DFDC92B2A864}</DataSourceInfoCustXmlId>
    <DataSourceMappingCustXmlId>{E94DB2D3-F85D-47F6-B4C9-1C30189165FF}</DataSourceMappingCustXmlId>
    <SdmcCustXmlId>{577F9632-2203-4C01-B90C-8A0002F4E314}</SdmcCustXmlId>
  </VariableListCustXmlRel>
  <VariableListCustXmlRel variableListName="Computed">
    <VariableListDefCustXmlId>{5983A594-3063-4613-BF5A-459D1FA4A8CE}</VariableListDefCustXmlId>
    <LibraryMetadataCustXmlId>{EB815420-A014-49F6-ADE9-50DF522F1434}</LibraryMetadataCustXmlId>
    <DataSourceInfoCustXmlId>{6EC7CE99-DB08-4BA1-A413-A5E5A2CECACA}</DataSourceInfoCustXmlId>
    <DataSourceMappingCustXmlId>{BAFD58CD-504F-4059-AC78-6E734E11CD4A}</DataSourceMappingCustXmlId>
  </VariableListCustXmlRel>
  <VariableListCustXmlRel variableListName="System">
    <VariableListDefCustXmlId>{E62C96FC-A77D-4A6D-A08C-BEB015ECEB7A}</VariableListDefCustXmlId>
    <LibraryMetadataCustXmlId>{238F994F-D922-4D5C-848C-E4DE828B6081}</LibraryMetadataCustXmlId>
    <DataSourceInfoCustXmlId>{4BF3D4EB-4118-4A87-8A69-9A92D5011EEF}</DataSourceInfoCustXmlId>
    <DataSourceMappingCustXmlId>{21E0F9A9-5C98-4E6F-9F49-69D059188E41}</DataSourceMappingCustXmlId>
  </VariableListCustXmlRel>
  <VariableListCustXmlRel variableListName="SectionSelectionDs">
    <VariableListDefCustXmlId>{8CF56A5A-78E8-4D79-871D-B23439965DD9}</VariableListDefCustXmlId>
    <LibraryMetadataCustXmlId>{27A5BC2E-E93B-4AD9-A2DB-0E1D7B696FEE}</LibraryMetadataCustXmlId>
    <DataSourceInfoCustXmlId>{EED4C540-5DB0-471F-9039-C2123755D450}</DataSourceInfoCustXmlId>
    <DataSourceMappingCustXmlId>{FA87F2EC-A480-4EB9-BE0A-A3600A369637}</DataSourceMappingCustXmlId>
  </VariableListCustXmlRel>
</VariableListCustXmlRels>
</file>

<file path=customXml/item17.xml><?xml version="1.0" encoding="utf-8"?>
<DataSourceMapping>
  <Id>207122ff-cef2-4438-a0a8-605d5c7f8ce8</Id>
  <Name>AD_HOC_MAPPING</Name>
  <TargetDataSource>072b6b9f-7e20-4526-9aa8-a1dbb05ccbe4</TargetDataSource>
  <SourceType>XML File</SourceType>
  <IsReadOnly>false</IsReadOnly>
  <SalesforceOrganizationId>00000000-0000-0000-0000-000000000000</SalesforceOrganizationId>
  <SalesforceOrganizationName/>
  <SalesforceApiVersion/>
  <Properties>
    <Property Name="RecordSeperator" Value="SampleData/DataRecord"/>
  </Properties>
  <RawMappings/>
  <DesignTimeProperties/>
</DataSourceMapping>
</file>

<file path=customXml/item18.xml><?xml version="1.0" encoding="utf-8"?>
<DataSourceMapping>
  <Id>556fbfa3-81f1-4393-b0a5-9fc7254cb2d8</Id>
  <Name>EXPRESSION_VARIABLE_MAPPING</Name>
  <TargetDataSource>c13b40d7-9245-4b2c-8483-46fc753d2632</TargetDataSource>
  <SourceType>XML File</SourceType>
  <IsReadOnly>false</IsReadOnly>
  <SalesforceOrganizationId>00000000-0000-0000-0000-000000000000</SalesforceOrganizationId>
  <SalesforceOrganizationName/>
  <SalesforceApiVersion/>
  <Properties/>
  <RawMappings/>
  <DesignTimeProperties/>
</DataSourceMapping>
</file>

<file path=customXml/item19.xml><?xml version="1.0" encoding="utf-8"?>
<DataSourceMapping>
  <Id>488014d3-30fb-4999-b2e9-013731ce3f02</Id>
  <Name>EXPRESSION_VARIABLE_MAPPING</Name>
  <TargetDataSource>36cb65b5-7baf-4ea6-bfdd-b9bd8ffbff4d</TargetDataSource>
  <SourceType>XML File</SourceType>
  <IsReadOnly>false</IsReadOnly>
  <SalesforceOrganizationId>00000000-0000-0000-0000-000000000000</SalesforceOrganizationId>
  <SalesforceOrganizationName/>
  <SalesforceApiVersion/>
  <Properties/>
  <RawMappings/>
  <DesignTimeProperties/>
</DataSourceMapping>
</file>

<file path=customXml/item2.xml><?xml version="1.0" encoding="utf-8"?>
<ct:contentTypeSchema xmlns:ct="http://schemas.microsoft.com/office/2006/metadata/contentType" xmlns:ma="http://schemas.microsoft.com/office/2006/metadata/properties/metaAttributes" ct:_="" ma:_="" ma:contentTypeName="Document" ma:contentTypeID="0x010100EB95E5094FDCD94E8B554859962BC7A5" ma:contentTypeVersion="16" ma:contentTypeDescription="Create a new document." ma:contentTypeScope="" ma:versionID="160acd4d90a318dc8646e002cad5e699">
  <xsd:schema xmlns:xsd="http://www.w3.org/2001/XMLSchema" xmlns:xs="http://www.w3.org/2001/XMLSchema" xmlns:p="http://schemas.microsoft.com/office/2006/metadata/properties" xmlns:ns2="79f7d74f-6ef0-4e42-bfb5-48c22d5a8637" xmlns:ns3="c4015fd0-470e-474b-8ca8-8c11590d1764" xmlns:ns4="65a51801-ec80-49bd-9bc3-86cb9f3d0aa5" targetNamespace="http://schemas.microsoft.com/office/2006/metadata/properties" ma:root="true" ma:fieldsID="69c7e4f10200269ef50f436b2ac860ec" ns2:_="" ns3:_="" ns4:_="">
    <xsd:import namespace="79f7d74f-6ef0-4e42-bfb5-48c22d5a8637"/>
    <xsd:import namespace="c4015fd0-470e-474b-8ca8-8c11590d1764"/>
    <xsd:import namespace="65a51801-ec80-49bd-9bc3-86cb9f3d0aa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lcf76f155ced4ddcb4097134ff3c332f" minOccurs="0"/>
                <xsd:element ref="ns4:TaxCatchAll" minOccurs="0"/>
                <xsd:element ref="ns2:MediaServiceDateTaken" minOccurs="0"/>
                <xsd:element ref="ns2:MediaLengthInSecond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f7d74f-6ef0-4e42-bfb5-48c22d5a86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80c56ab5-1ab2-4a8e-bda2-ee42cffeb21c" ma:termSetId="09814cd3-568e-fe90-9814-8d621ff8fb84" ma:anchorId="fba54fb3-c3e1-fe81-a776-ca4b69148c4d" ma:open="true" ma:isKeyword="false">
      <xsd:complexType>
        <xsd:sequence>
          <xsd:element ref="pc:Terms" minOccurs="0" maxOccurs="1"/>
        </xsd:sequence>
      </xsd:complex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4015fd0-470e-474b-8ca8-8c11590d176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5a51801-ec80-49bd-9bc3-86cb9f3d0aa5"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8570ef86-7ddc-4d65-bb40-9cf081dc649c}" ma:internalName="TaxCatchAll" ma:showField="CatchAllData" ma:web="c4015fd0-470e-474b-8ca8-8c11590d17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0.xml><?xml version="1.0" encoding="utf-8"?>
<VariableList UniqueId="8381be1a-72af-4572-9402-14cf9798f07e" Name="SectionSelectionDs" ContentType="XML" MajorVersion="0" MinorVersion="1" isLocalCopy="False" IsBaseObject="False" DataSourceId="103" DataSourceMajorVersion="1" DataSourceMinorVersion="0"/>
</file>

<file path=customXml/item21.xml><?xml version="1.0" encoding="utf-8"?>
<VariableListDefinition name="SectionSelectionDs" displayName="SectionSelectionDs" id="8381be1a-72af-4572-9402-14cf9798f07e" isdomainofvalue="False" dataSourceId="103">
  <Variable name="SectionSelector" type="TABLE" dataFieldId="200" isRepeatingTable="True">
    <Variable name="SectionId" type="STRING" dataFieldId="300"/>
    <Variable name="Include" type="BOOL" dataFieldId="301"/>
    <Variable name="Index" type="INTEGER" dataFieldId="302"/>
    <Variable name="SelectorId" type="STRING" dataFieldId="303"/>
  </Variable>
</VariableListDefinition>
</file>

<file path=customXml/item22.xml><?xml version="1.0" encoding="utf-8"?>
<DataSourceInfo>
  <Id>36cb65b5-7baf-4ea6-bfdd-b9bd8ffbff4d</Id>
  <MajorVersion>0</MajorVersion>
  <MinorVersion>1</MinorVersion>
  <DataSourceType>System</DataSourceType>
  <Name>System</Name>
  <Description/>
  <Filter/>
  <DataFields/>
</DataSourceInfo>
</file>

<file path=customXml/item23.xml><?xml version="1.0" encoding="utf-8"?>
<VariableListDefinition name="System" displayName="System" id="74288eef-279c-40ca-817b-9781254bb183" isdomainofvalue="False" dataSourceId="36cb65b5-7baf-4ea6-bfdd-b9bd8ffbff4d"/>
</file>

<file path=customXml/item24.xml><?xml version="1.0" encoding="utf-8"?>
<AllExternalAdhocVariableMappings/>
</file>

<file path=customXml/item3.xml><?xml version="1.0" encoding="utf-8"?>
<WrappedLabelHistory xmlns:xsi="http://www.w3.org/2001/XMLSchema-instance" xmlns:xsd="http://www.w3.org/2001/XMLSchema" xmlns="http://www.boldonjames.com/2016/02/Classifier/internal/wrappedLabelHistory">
  <Value>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IyNDZkZTk0Yy04ODY3LTQ3YjAtOTI2ZS0zMTBjMTIwZDQ5ZWEiIG9yaWdpbj0idXNlclNlbGVjdGVkIj48ZWxlbWVudCB1aWQ9ImlkX2NsYXNzaWZpY2F0aW9uX2NvbmZpZGVudGlhbCIgdmFsdWU9IiIgeG1sbnM9Imh0dHA6Ly93d3cuYm9sZG9uamFtZXMuY29tLzIwMDgvMDEvc2llL2ludGVybmFsL2xhYmVsIiAvPjxlbGVtZW50IHVpZD0iOGRkMmEzMWQtYTlmNS00YzNiLTlkZmUtODk2OTU2MTgzNDZmIiB2YWx1ZT0iIiB4bWxucz0iaHR0cDovL3d3dy5ib2xkb25qYW1lcy5jb20vMjAwOC8wMS9zaWUvaW50ZXJuYWwvbGFiZWwiIC8+PC9zaXNsPjxVc2VyTmFtZT5BRDFcREQ4MTgzMTwvVXNlck5hbWU+PERhdGVUaW1lPjIvMTYvMjAxNyA4OjQ4OjQ0IFBNPC9EYXRlVGltZT48TGFiZWxTdHJpbmc+Q29tcGFueSBDb25maWRlbnRpYWwgJiN4MjAwRjsmI3gyMDAxOyYjeDIwMDA7JiN4MjAwMjsmI3gyMDBCOyYjeDIwMDA7JiN4MjAwMTs8L0xhYmVsU3RyaW5nPjwvaXRlbT48L2xhYmVsSGlzdG9yeT4=</Value>
</WrappedLabelHistory>
</file>

<file path=customXml/item4.xml><?xml version="1.0" encoding="utf-8"?>
<sisl xmlns:xsi="http://www.w3.org/2001/XMLSchema-instance" xmlns:xsd="http://www.w3.org/2001/XMLSchema" xmlns="http://www.boldonjames.com/2008/01/sie/internal/label" sislVersion="0" policy="246de94c-8867-47b0-926e-310c120d49ea" origin="userSelected">
  <element uid="id_classification_confidential" value=""/>
  <element uid="8dd2a31d-a9f5-4c3b-9dfe-89695618346f" value=""/>
</sisl>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VariableListDefinition name="Computed" displayName="Computed" id="46b1cff3-c939-4ffc-ae49-d66a0fd4aefe" isdomainofvalue="False" dataSourceId="c13b40d7-9245-4b2c-8483-46fc753d2632"/>
</file>

<file path=customXml/item7.xml><?xml version="1.0" encoding="utf-8"?>
<SourceDataModel Name="AD_HOC" TargetDataSourceId="072b6b9f-7e20-4526-9aa8-a1dbb05ccbe4"/>
</file>

<file path=customXml/item8.xml><?xml version="1.0" encoding="utf-8"?>
<DataSourceInfo>
  <Id>072b6b9f-7e20-4526-9aa8-a1dbb05ccbe4</Id>
  <MajorVersion>0</MajorVersion>
  <MinorVersion>1</MinorVersion>
  <DataSourceType>Ad_Hoc</DataSourceType>
  <Name>AD_HOC</Name>
  <Description/>
  <Filter/>
  <DataFields/>
</DataSourceInfo>
</file>

<file path=customXml/item9.xml><?xml version="1.0" encoding="utf-8"?>
<DataSourceMapping>
  <Id>49e15397-503e-4678-b158-f09a344ccd98</Id>
  <Name/>
  <TargetDataSource>103</TargetDataSource>
  <SourceType/>
  <IsReadOnly>false</IsReadOnly>
  <SalesforceOrganizationId>00000000-0000-0000-0000-000000000000</SalesforceOrganizationId>
  <SalesforceOrganizationName/>
  <SalesforceApiVersion/>
  <Properties/>
  <RawMappings/>
  <DesignTimeProperties/>
</DataSourceMapping>
</file>

<file path=customXml/itemProps1.xml><?xml version="1.0" encoding="utf-8"?>
<ds:datastoreItem xmlns:ds="http://schemas.openxmlformats.org/officeDocument/2006/customXml" ds:itemID="{9C632ECE-8DB0-47A4-8934-19D510AC8E82}">
  <ds:schemaRefs>
    <ds:schemaRef ds:uri="http://www.w3.org/XML/1998/namespace"/>
    <ds:schemaRef ds:uri="http://schemas.microsoft.com/office/2006/metadata/properties"/>
    <ds:schemaRef ds:uri="c4015fd0-470e-474b-8ca8-8c11590d1764"/>
    <ds:schemaRef ds:uri="http://purl.org/dc/dcmitype/"/>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65a51801-ec80-49bd-9bc3-86cb9f3d0aa5"/>
    <ds:schemaRef ds:uri="79f7d74f-6ef0-4e42-bfb5-48c22d5a8637"/>
    <ds:schemaRef ds:uri="http://purl.org/dc/terms/"/>
  </ds:schemaRefs>
</ds:datastoreItem>
</file>

<file path=customXml/itemProps10.xml><?xml version="1.0" encoding="utf-8"?>
<ds:datastoreItem xmlns:ds="http://schemas.openxmlformats.org/officeDocument/2006/customXml" ds:itemID="{1AC2E96B-7957-41E9-A5AC-E6782C50AF6B}">
  <ds:schemaRefs/>
</ds:datastoreItem>
</file>

<file path=customXml/itemProps11.xml><?xml version="1.0" encoding="utf-8"?>
<ds:datastoreItem xmlns:ds="http://schemas.openxmlformats.org/officeDocument/2006/customXml" ds:itemID="{EED4C540-5DB0-471F-9039-C2123755D450}">
  <ds:schemaRefs/>
</ds:datastoreItem>
</file>

<file path=customXml/itemProps12.xml><?xml version="1.0" encoding="utf-8"?>
<ds:datastoreItem xmlns:ds="http://schemas.openxmlformats.org/officeDocument/2006/customXml" ds:itemID="{6EC7CE99-DB08-4BA1-A413-A5E5A2CECACA}">
  <ds:schemaRefs/>
</ds:datastoreItem>
</file>

<file path=customXml/itemProps13.xml><?xml version="1.0" encoding="utf-8"?>
<ds:datastoreItem xmlns:ds="http://schemas.openxmlformats.org/officeDocument/2006/customXml" ds:itemID="{EB815420-A014-49F6-ADE9-50DF522F1434}">
  <ds:schemaRefs/>
</ds:datastoreItem>
</file>

<file path=customXml/itemProps14.xml><?xml version="1.0" encoding="utf-8"?>
<ds:datastoreItem xmlns:ds="http://schemas.openxmlformats.org/officeDocument/2006/customXml" ds:itemID="{238F994F-D922-4D5C-848C-E4DE828B6081}">
  <ds:schemaRefs/>
</ds:datastoreItem>
</file>

<file path=customXml/itemProps15.xml><?xml version="1.0" encoding="utf-8"?>
<ds:datastoreItem xmlns:ds="http://schemas.openxmlformats.org/officeDocument/2006/customXml" ds:itemID="{7D06E012-A097-4F15-8857-109829781D78}">
  <ds:schemaRefs/>
</ds:datastoreItem>
</file>

<file path=customXml/itemProps16.xml><?xml version="1.0" encoding="utf-8"?>
<ds:datastoreItem xmlns:ds="http://schemas.openxmlformats.org/officeDocument/2006/customXml" ds:itemID="{CF3E317E-AC57-4312-BE0B-6D36D5969F99}">
  <ds:schemaRefs/>
</ds:datastoreItem>
</file>

<file path=customXml/itemProps17.xml><?xml version="1.0" encoding="utf-8"?>
<ds:datastoreItem xmlns:ds="http://schemas.openxmlformats.org/officeDocument/2006/customXml" ds:itemID="{E94DB2D3-F85D-47F6-B4C9-1C30189165FF}">
  <ds:schemaRefs/>
</ds:datastoreItem>
</file>

<file path=customXml/itemProps18.xml><?xml version="1.0" encoding="utf-8"?>
<ds:datastoreItem xmlns:ds="http://schemas.openxmlformats.org/officeDocument/2006/customXml" ds:itemID="{BAFD58CD-504F-4059-AC78-6E734E11CD4A}">
  <ds:schemaRefs/>
</ds:datastoreItem>
</file>

<file path=customXml/itemProps19.xml><?xml version="1.0" encoding="utf-8"?>
<ds:datastoreItem xmlns:ds="http://schemas.openxmlformats.org/officeDocument/2006/customXml" ds:itemID="{21E0F9A9-5C98-4E6F-9F49-69D059188E41}">
  <ds:schemaRefs/>
</ds:datastoreItem>
</file>

<file path=customXml/itemProps2.xml><?xml version="1.0" encoding="utf-8"?>
<ds:datastoreItem xmlns:ds="http://schemas.openxmlformats.org/officeDocument/2006/customXml" ds:itemID="{7E14F6CF-EF05-4296-B10D-AED0843AFB95}">
  <ds:schemaRefs>
    <ds:schemaRef ds:uri="65a51801-ec80-49bd-9bc3-86cb9f3d0aa5"/>
    <ds:schemaRef ds:uri="79f7d74f-6ef0-4e42-bfb5-48c22d5a8637"/>
    <ds:schemaRef ds:uri="c4015fd0-470e-474b-8ca8-8c11590d176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20.xml><?xml version="1.0" encoding="utf-8"?>
<ds:datastoreItem xmlns:ds="http://schemas.openxmlformats.org/officeDocument/2006/customXml" ds:itemID="{27A5BC2E-E93B-4AD9-A2DB-0E1D7B696FEE}">
  <ds:schemaRefs/>
</ds:datastoreItem>
</file>

<file path=customXml/itemProps21.xml><?xml version="1.0" encoding="utf-8"?>
<ds:datastoreItem xmlns:ds="http://schemas.openxmlformats.org/officeDocument/2006/customXml" ds:itemID="{8CF56A5A-78E8-4D79-871D-B23439965DD9}">
  <ds:schemaRefs/>
</ds:datastoreItem>
</file>

<file path=customXml/itemProps22.xml><?xml version="1.0" encoding="utf-8"?>
<ds:datastoreItem xmlns:ds="http://schemas.openxmlformats.org/officeDocument/2006/customXml" ds:itemID="{4BF3D4EB-4118-4A87-8A69-9A92D5011EEF}">
  <ds:schemaRefs/>
</ds:datastoreItem>
</file>

<file path=customXml/itemProps23.xml><?xml version="1.0" encoding="utf-8"?>
<ds:datastoreItem xmlns:ds="http://schemas.openxmlformats.org/officeDocument/2006/customXml" ds:itemID="{E62C96FC-A77D-4A6D-A08C-BEB015ECEB7A}">
  <ds:schemaRefs/>
</ds:datastoreItem>
</file>

<file path=customXml/itemProps24.xml><?xml version="1.0" encoding="utf-8"?>
<ds:datastoreItem xmlns:ds="http://schemas.openxmlformats.org/officeDocument/2006/customXml" ds:itemID="{6DFD4F69-B324-4696-992F-CA2AF9A2B23C}">
  <ds:schemaRefs/>
</ds:datastoreItem>
</file>

<file path=customXml/itemProps3.xml><?xml version="1.0" encoding="utf-8"?>
<ds:datastoreItem xmlns:ds="http://schemas.openxmlformats.org/officeDocument/2006/customXml" ds:itemID="{1EA69B71-C0BD-47F3-967D-0F389C705143}">
  <ds:schemaRefs>
    <ds:schemaRef ds:uri="http://www.boldonjames.com/2016/02/Classifier/internal/wrappedLabelHistory"/>
    <ds:schemaRef ds:uri="http://www.w3.org/2000/xmlns/"/>
    <ds:schemaRef ds:uri="http://www.w3.org/2001/XMLSchema"/>
  </ds:schemaRefs>
</ds:datastoreItem>
</file>

<file path=customXml/itemProps4.xml><?xml version="1.0" encoding="utf-8"?>
<ds:datastoreItem xmlns:ds="http://schemas.openxmlformats.org/officeDocument/2006/customXml" ds:itemID="{DF131AE9-9876-4805-9D90-3E68DBB74A25}">
  <ds:schemaRefs>
    <ds:schemaRef ds:uri="http://www.boldonjames.com/2008/01/sie/internal/label"/>
    <ds:schemaRef ds:uri="http://www.w3.org/2000/xmlns/"/>
    <ds:schemaRef ds:uri="http://www.w3.org/2001/XMLSchema"/>
  </ds:schemaRefs>
</ds:datastoreItem>
</file>

<file path=customXml/itemProps5.xml><?xml version="1.0" encoding="utf-8"?>
<ds:datastoreItem xmlns:ds="http://schemas.openxmlformats.org/officeDocument/2006/customXml" ds:itemID="{8990FDE6-FE6C-42AD-A7D2-12630520B281}">
  <ds:schemaRefs>
    <ds:schemaRef ds:uri="http://schemas.microsoft.com/sharepoint/v3/contenttype/forms"/>
  </ds:schemaRefs>
</ds:datastoreItem>
</file>

<file path=customXml/itemProps6.xml><?xml version="1.0" encoding="utf-8"?>
<ds:datastoreItem xmlns:ds="http://schemas.openxmlformats.org/officeDocument/2006/customXml" ds:itemID="{5983A594-3063-4613-BF5A-459D1FA4A8CE}">
  <ds:schemaRefs/>
</ds:datastoreItem>
</file>

<file path=customXml/itemProps7.xml><?xml version="1.0" encoding="utf-8"?>
<ds:datastoreItem xmlns:ds="http://schemas.openxmlformats.org/officeDocument/2006/customXml" ds:itemID="{577F9632-2203-4C01-B90C-8A0002F4E314}">
  <ds:schemaRefs/>
</ds:datastoreItem>
</file>

<file path=customXml/itemProps8.xml><?xml version="1.0" encoding="utf-8"?>
<ds:datastoreItem xmlns:ds="http://schemas.openxmlformats.org/officeDocument/2006/customXml" ds:itemID="{B1133169-5E91-4F61-9F40-DFDC92B2A864}">
  <ds:schemaRefs/>
</ds:datastoreItem>
</file>

<file path=customXml/itemProps9.xml><?xml version="1.0" encoding="utf-8"?>
<ds:datastoreItem xmlns:ds="http://schemas.openxmlformats.org/officeDocument/2006/customXml" ds:itemID="{FA87F2EC-A480-4EB9-BE0A-A3600A369637}">
  <ds:schemaRefs/>
</ds:datastoreItem>
</file>

<file path=docProps/app.xml><?xml version="1.0" encoding="utf-8"?>
<Properties xmlns="http://schemas.openxmlformats.org/officeDocument/2006/extended-properties" xmlns:vt="http://schemas.openxmlformats.org/officeDocument/2006/docPropsVTypes">
  <TotalTime>11</TotalTime>
  <Words>7016</Words>
  <Application>Microsoft Office PowerPoint</Application>
  <PresentationFormat>Widescreen</PresentationFormat>
  <Paragraphs>412</Paragraphs>
  <Slides>27</Slides>
  <Notes>27</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27</vt:i4>
      </vt:variant>
    </vt:vector>
  </HeadingPairs>
  <TitlesOfParts>
    <vt:vector size="43" baseType="lpstr">
      <vt:lpstr>-apple-system</vt:lpstr>
      <vt:lpstr>Arial</vt:lpstr>
      <vt:lpstr>Arial Narrow</vt:lpstr>
      <vt:lpstr>Calibri</vt:lpstr>
      <vt:lpstr>Calibri Light</vt:lpstr>
      <vt:lpstr>Courier New</vt:lpstr>
      <vt:lpstr>Pierre Dingbats</vt:lpstr>
      <vt:lpstr>Univers LT Pro 47 Lt Cn</vt:lpstr>
      <vt:lpstr>Wingdings</vt:lpstr>
      <vt:lpstr>Wingdings 2</vt:lpstr>
      <vt:lpstr>Default Design</vt:lpstr>
      <vt:lpstr>2_Default Design</vt:lpstr>
      <vt:lpstr>3_Default Design</vt:lpstr>
      <vt:lpstr>4_Default Design</vt:lpstr>
      <vt:lpstr>Custom Design</vt:lpstr>
      <vt:lpstr>1_Default Design</vt:lpstr>
      <vt:lpstr>Media Replay</vt:lpstr>
      <vt:lpstr>Déjà News </vt:lpstr>
      <vt:lpstr>PowerPoint Presentation</vt:lpstr>
      <vt:lpstr>PowerPoint Presentation</vt:lpstr>
      <vt:lpstr>PowerPoint Presentation</vt:lpstr>
      <vt:lpstr>Anxiety</vt:lpstr>
      <vt:lpstr>PowerPoint Presentation</vt:lpstr>
      <vt:lpstr>PowerPoint Presentation</vt:lpstr>
      <vt:lpstr>The Daily Media Storm</vt:lpstr>
      <vt:lpstr>Views of Economy Have Turned Negative</vt:lpstr>
      <vt:lpstr>Instinctual Behavior</vt:lpstr>
      <vt:lpstr>Anxiety’s Impact on Behavior</vt:lpstr>
      <vt:lpstr>We Seek Negative Information</vt:lpstr>
      <vt:lpstr>If It’s Not Clear, It Must Be Bad (It’s Always Something)</vt:lpstr>
      <vt:lpstr>Risk Aversion: Just Don’t Lose It!</vt:lpstr>
      <vt:lpstr>Risk Aversion: “Just Don’t Lose It!”</vt:lpstr>
      <vt:lpstr>“I Can’t Take It Anymore!”</vt:lpstr>
      <vt:lpstr>The Price of Panic</vt:lpstr>
      <vt:lpstr>Staying Above  the Fray</vt:lpstr>
      <vt:lpstr>Look Beyond the Negatives</vt:lpstr>
      <vt:lpstr>Penalties of Missing the Market</vt:lpstr>
      <vt:lpstr>Trying to Avoid a Bear Market Can Hurt Returns</vt:lpstr>
      <vt:lpstr>Individual Investors Have Underperformed</vt:lpstr>
      <vt:lpstr>Summary</vt:lpstr>
      <vt:lpstr>THE BOTTOM LINE</vt:lpstr>
      <vt:lpstr>Next Steps</vt:lpstr>
      <vt:lpstr>PowerPoint Presentation</vt:lpstr>
    </vt:vector>
  </TitlesOfParts>
  <Company>The Hartford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 Replay</dc:title>
  <dc:creator>dd81831</dc:creator>
  <cp:keywords>#1nt3rn@l# #H1d3-F00t3r#</cp:keywords>
  <cp:lastModifiedBy>TOSCANO, ANDREA (Hartford Funds)</cp:lastModifiedBy>
  <cp:revision>3</cp:revision>
  <cp:lastPrinted>2025-03-21T14:45:21Z</cp:lastPrinted>
  <dcterms:created xsi:type="dcterms:W3CDTF">2012-08-09T19:54:06Z</dcterms:created>
  <dcterms:modified xsi:type="dcterms:W3CDTF">2025-04-08T18:35:01Z</dcterms:modified>
  <cp:category>Company Confidential</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78b756a3-dcfa-4f80-8dbb-5024b97480aa</vt:lpwstr>
  </property>
  <property fmtid="{D5CDD505-2E9C-101B-9397-08002B2CF9AE}" pid="3" name="bjSaver">
    <vt:lpwstr>R29V4oXA9nOivWucafCIb9jyGF6oESlZ</vt:lpwstr>
  </property>
  <property fmtid="{D5CDD505-2E9C-101B-9397-08002B2CF9AE}" pid="4" name="bjLabelHistoryID">
    <vt:lpwstr>{1EA69B71-C0BD-47F3-967D-0F389C705143}</vt:lpwstr>
  </property>
  <property fmtid="{D5CDD505-2E9C-101B-9397-08002B2CF9AE}" pid="5" name="bjDocumentLabelXML">
    <vt:lpwstr>&lt;?xml version="1.0" encoding="us-ascii"?&gt;&lt;sisl xmlns:xsi="http://www.w3.org/2001/XMLSchema-instance" xmlns:xsd="http://www.w3.org/2001/XMLSchema" sislVersion="0" policy="246de94c-8867-47b0-926e-310c120d49ea" origin="userSelected" xmlns="http://www.boldonj</vt:lpwstr>
  </property>
  <property fmtid="{D5CDD505-2E9C-101B-9397-08002B2CF9AE}" pid="6" name="bjDocumentLabelXML-0">
    <vt:lpwstr>ames.com/2008/01/sie/internal/label"&gt;&lt;element uid="id_classification_confidential" value="" /&gt;&lt;element uid="8dd2a31d-a9f5-4c3b-9dfe-89695618346f" value="" /&gt;&lt;/sisl&gt;</vt:lpwstr>
  </property>
  <property fmtid="{D5CDD505-2E9C-101B-9397-08002B2CF9AE}" pid="7" name="bjDocumentSecurityLabel">
    <vt:lpwstr>Company Confidential</vt:lpwstr>
  </property>
  <property fmtid="{D5CDD505-2E9C-101B-9397-08002B2CF9AE}" pid="8" name="bjClsUserRVM">
    <vt:lpwstr>[]</vt:lpwstr>
  </property>
  <property fmtid="{D5CDD505-2E9C-101B-9397-08002B2CF9AE}" pid="9" name="MSIP_Label_36b19c09-48dc-483e-8a5f-9e92f1cd9848_Enabled">
    <vt:lpwstr>true</vt:lpwstr>
  </property>
  <property fmtid="{D5CDD505-2E9C-101B-9397-08002B2CF9AE}" pid="10" name="MSIP_Label_36b19c09-48dc-483e-8a5f-9e92f1cd9848_SetDate">
    <vt:lpwstr>2023-03-20T14:10:49Z</vt:lpwstr>
  </property>
  <property fmtid="{D5CDD505-2E9C-101B-9397-08002B2CF9AE}" pid="11" name="MSIP_Label_36b19c09-48dc-483e-8a5f-9e92f1cd9848_Method">
    <vt:lpwstr>Privileged</vt:lpwstr>
  </property>
  <property fmtid="{D5CDD505-2E9C-101B-9397-08002B2CF9AE}" pid="12" name="MSIP_Label_36b19c09-48dc-483e-8a5f-9e92f1cd9848_Name">
    <vt:lpwstr>NC - Hide Footer</vt:lpwstr>
  </property>
  <property fmtid="{D5CDD505-2E9C-101B-9397-08002B2CF9AE}" pid="13" name="MSIP_Label_36b19c09-48dc-483e-8a5f-9e92f1cd9848_SiteId">
    <vt:lpwstr>a311fc62-83f4-45f0-9502-1bb2247d4c8d</vt:lpwstr>
  </property>
  <property fmtid="{D5CDD505-2E9C-101B-9397-08002B2CF9AE}" pid="14" name="MSIP_Label_36b19c09-48dc-483e-8a5f-9e92f1cd9848_ActionId">
    <vt:lpwstr>ab12c325-5dca-4d89-bcdf-185f28e00801</vt:lpwstr>
  </property>
  <property fmtid="{D5CDD505-2E9C-101B-9397-08002B2CF9AE}" pid="15" name="MSIP_Label_36b19c09-48dc-483e-8a5f-9e92f1cd9848_ContentBits">
    <vt:lpwstr>0</vt:lpwstr>
  </property>
  <property fmtid="{D5CDD505-2E9C-101B-9397-08002B2CF9AE}" pid="16" name="Keywords">
    <vt:lpwstr>#1nt3rn@l# #H1d3-F00t3r#</vt:lpwstr>
  </property>
  <property fmtid="{D5CDD505-2E9C-101B-9397-08002B2CF9AE}" pid="17" name="x-dataclassification">
    <vt:lpwstr>#1nt3rn@l#</vt:lpwstr>
  </property>
  <property fmtid="{D5CDD505-2E9C-101B-9397-08002B2CF9AE}" pid="18" name="ContentTypeId">
    <vt:lpwstr>0x010100EB95E5094FDCD94E8B554859962BC7A5</vt:lpwstr>
  </property>
  <property fmtid="{D5CDD505-2E9C-101B-9397-08002B2CF9AE}" pid="19" name="MediaServiceImageTags">
    <vt:lpwstr/>
  </property>
</Properties>
</file>