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5"/>
    <p:sldMasterId id="2147483714" r:id="rId26"/>
    <p:sldMasterId id="2147483708" r:id="rId27"/>
    <p:sldMasterId id="2147483720" r:id="rId28"/>
    <p:sldMasterId id="2147483726" r:id="rId29"/>
    <p:sldMasterId id="2147483706" r:id="rId30"/>
  </p:sldMasterIdLst>
  <p:notesMasterIdLst>
    <p:notesMasterId r:id="rId56"/>
  </p:notesMasterIdLst>
  <p:handoutMasterIdLst>
    <p:handoutMasterId r:id="rId57"/>
  </p:handoutMasterIdLst>
  <p:sldIdLst>
    <p:sldId id="787" r:id="rId31"/>
    <p:sldId id="417" r:id="rId32"/>
    <p:sldId id="446" r:id="rId33"/>
    <p:sldId id="353" r:id="rId34"/>
    <p:sldId id="354" r:id="rId35"/>
    <p:sldId id="420" r:id="rId36"/>
    <p:sldId id="415" r:id="rId37"/>
    <p:sldId id="442" r:id="rId38"/>
    <p:sldId id="368" r:id="rId39"/>
    <p:sldId id="425" r:id="rId40"/>
    <p:sldId id="386" r:id="rId41"/>
    <p:sldId id="396" r:id="rId42"/>
    <p:sldId id="441" r:id="rId43"/>
    <p:sldId id="398" r:id="rId44"/>
    <p:sldId id="435" r:id="rId45"/>
    <p:sldId id="400" r:id="rId46"/>
    <p:sldId id="449" r:id="rId47"/>
    <p:sldId id="444" r:id="rId48"/>
    <p:sldId id="445" r:id="rId49"/>
    <p:sldId id="447" r:id="rId50"/>
    <p:sldId id="426" r:id="rId51"/>
    <p:sldId id="416" r:id="rId52"/>
    <p:sldId id="310" r:id="rId53"/>
    <p:sldId id="384" r:id="rId54"/>
    <p:sldId id="785" r:id="rId55"/>
  </p:sldIdLst>
  <p:sldSz cx="12192000" cy="6858000"/>
  <p:notesSz cx="9906000" cy="12954000"/>
  <p:custDataLst>
    <p:custData r:id="rId6"/>
    <p:custData r:id="rId7"/>
    <p:custData r:id="rId8"/>
    <p:custData r:id="rId9"/>
    <p:custData r:id="rId10"/>
    <p:custData r:id="rId11"/>
    <p:custData r:id="rId12"/>
    <p:custData r:id="rId13"/>
    <p:custData r:id="rId14"/>
    <p:custData r:id="rId15"/>
    <p:custData r:id="rId16"/>
    <p:custData r:id="rId17"/>
    <p:custData r:id="rId18"/>
    <p:custData r:id="rId19"/>
    <p:custData r:id="rId20"/>
    <p:custData r:id="rId21"/>
    <p:custData r:id="rId22"/>
    <p:custData r:id="rId23"/>
    <p:custData r:id="rId2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orient="horz" pos="936" userDrawn="1">
          <p15:clr>
            <a:srgbClr val="A4A3A4"/>
          </p15:clr>
        </p15:guide>
        <p15:guide id="3" orient="horz" pos="4104" userDrawn="1">
          <p15:clr>
            <a:srgbClr val="A4A3A4"/>
          </p15:clr>
        </p15:guide>
        <p15:guide id="4" orient="horz" pos="1229" userDrawn="1">
          <p15:clr>
            <a:srgbClr val="A4A3A4"/>
          </p15:clr>
        </p15:guide>
        <p15:guide id="5" orient="horz" pos="1920" userDrawn="1">
          <p15:clr>
            <a:srgbClr val="A4A3A4"/>
          </p15:clr>
        </p15:guide>
        <p15:guide id="6" orient="horz" pos="2712" userDrawn="1">
          <p15:clr>
            <a:srgbClr val="A4A3A4"/>
          </p15:clr>
        </p15:guide>
        <p15:guide id="7" pos="3840" userDrawn="1">
          <p15:clr>
            <a:srgbClr val="A4A3A4"/>
          </p15:clr>
        </p15:guide>
        <p15:guide id="8" pos="1824" userDrawn="1">
          <p15:clr>
            <a:srgbClr val="A4A3A4"/>
          </p15:clr>
        </p15:guide>
        <p15:guide id="9" pos="792" userDrawn="1">
          <p15:clr>
            <a:srgbClr val="A4A3A4"/>
          </p15:clr>
        </p15:guide>
        <p15:guide id="10" pos="7199" userDrawn="1">
          <p15:clr>
            <a:srgbClr val="A4A3A4"/>
          </p15:clr>
        </p15:guide>
        <p15:guide id="11" pos="3561" userDrawn="1">
          <p15:clr>
            <a:srgbClr val="A4A3A4"/>
          </p15:clr>
        </p15:guide>
        <p15:guide id="12" pos="7084" userDrawn="1">
          <p15:clr>
            <a:srgbClr val="A4A3A4"/>
          </p15:clr>
        </p15:guide>
      </p15:sldGuideLst>
    </p:ext>
    <p:ext uri="{2D200454-40CA-4A62-9FC3-DE9A4176ACB9}">
      <p15:notesGuideLst xmlns:p15="http://schemas.microsoft.com/office/powerpoint/2012/main">
        <p15:guide id="1" orient="horz" pos="4080" userDrawn="1">
          <p15:clr>
            <a:srgbClr val="A4A3A4"/>
          </p15:clr>
        </p15:guide>
        <p15:guide id="2" pos="312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97096D-1006-6837-B2FF-68815D5CA004}" name="Diehl, John D (Hartford Funds)" initials="DJD(F" userId="S::john.diehl@hartfordfunds.com::f67eb134-0b1a-4358-997c-3b169e79db5f" providerId="AD"/>
  <p188:author id="{CA6E7074-429B-B3F0-4297-933708DE51EC}" name="Miller, Stephanie J (Hartford Funds)" initials="MSJ(F" userId="S::stephanie.miller@hartfordfunds.com::ae241861-58cf-472e-8818-351b802a3d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d81831"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E213F"/>
    <a:srgbClr val="598FE4"/>
    <a:srgbClr val="013F78"/>
    <a:srgbClr val="562A77"/>
    <a:srgbClr val="FBAB18"/>
    <a:srgbClr val="2969A8"/>
    <a:srgbClr val="DBE6F9"/>
    <a:srgbClr val="23A486"/>
    <a:srgbClr val="A970E6"/>
    <a:srgbClr val="5FD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915BB5-62F2-4796-A019-02D8E5264669}" v="1" dt="2025-01-21T16:05:49.4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82" autoAdjust="0"/>
    <p:restoredTop sz="91466" autoAdjust="0"/>
  </p:normalViewPr>
  <p:slideViewPr>
    <p:cSldViewPr snapToGrid="0">
      <p:cViewPr varScale="1">
        <p:scale>
          <a:sx n="114" d="100"/>
          <a:sy n="114" d="100"/>
        </p:scale>
        <p:origin x="564" y="102"/>
      </p:cViewPr>
      <p:guideLst>
        <p:guide orient="horz" pos="1344"/>
        <p:guide orient="horz" pos="936"/>
        <p:guide orient="horz" pos="4104"/>
        <p:guide orient="horz" pos="1229"/>
        <p:guide orient="horz" pos="1920"/>
        <p:guide orient="horz" pos="2712"/>
        <p:guide pos="3840"/>
        <p:guide pos="1824"/>
        <p:guide pos="792"/>
        <p:guide pos="7199"/>
        <p:guide pos="3561"/>
        <p:guide pos="7084"/>
      </p:guideLst>
    </p:cSldViewPr>
  </p:slideViewPr>
  <p:outlineViewPr>
    <p:cViewPr>
      <p:scale>
        <a:sx n="33" d="100"/>
        <a:sy n="33" d="100"/>
      </p:scale>
      <p:origin x="0" y="0"/>
    </p:cViewPr>
    <p:sldLst>
      <p:sld r:id="rId1" collapse="1"/>
      <p:sld r:id="rId2" collapse="1"/>
    </p:sldLst>
  </p:outlineViewPr>
  <p:notesTextViewPr>
    <p:cViewPr>
      <p:scale>
        <a:sx n="127" d="100"/>
        <a:sy n="127" d="100"/>
      </p:scale>
      <p:origin x="0" y="0"/>
    </p:cViewPr>
  </p:notesTextViewPr>
  <p:sorterViewPr>
    <p:cViewPr>
      <p:scale>
        <a:sx n="100" d="100"/>
        <a:sy n="100" d="100"/>
      </p:scale>
      <p:origin x="0" y="0"/>
    </p:cViewPr>
  </p:sorterViewPr>
  <p:notesViewPr>
    <p:cSldViewPr snapToGrid="0" showGuides="1">
      <p:cViewPr>
        <p:scale>
          <a:sx n="96" d="100"/>
          <a:sy n="96" d="100"/>
        </p:scale>
        <p:origin x="3504" y="-456"/>
      </p:cViewPr>
      <p:guideLst>
        <p:guide orient="horz" pos="4080"/>
        <p:guide pos="312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5.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commentAuthors" Target="commentAuthors.xml"/><Relationship Id="rId5" Type="http://schemas.openxmlformats.org/officeDocument/2006/relationships/customXml" Target="../customXml/item5.xml"/><Relationship Id="rId61"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3.xml"/><Relationship Id="rId30" Type="http://schemas.openxmlformats.org/officeDocument/2006/relationships/slideMaster" Target="slideMasters/slideMaster6.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customXml" Target="../customXml/item8.xml"/><Relationship Id="rId51" Type="http://schemas.openxmlformats.org/officeDocument/2006/relationships/slide" Target="slides/slide2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4.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handoutMaster" Target="handoutMasters/handoutMaster1.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9.xml"/></Relationships>
</file>

<file path=ppt/_rels/viewProps.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SCANO, ANDREA (Hartford Funds)" userId="37f9abee-e9c9-49e9-9334-055690429351" providerId="ADAL" clId="{F1915BB5-62F2-4796-A019-02D8E5264669}"/>
    <pc:docChg chg="modSld modNotesMaster modHandout">
      <pc:chgData name="TOSCANO, ANDREA (Hartford Funds)" userId="37f9abee-e9c9-49e9-9334-055690429351" providerId="ADAL" clId="{F1915BB5-62F2-4796-A019-02D8E5264669}" dt="2025-01-21T16:05:49.442" v="0"/>
      <pc:docMkLst>
        <pc:docMk/>
      </pc:docMkLst>
      <pc:sldChg chg="modNotes">
        <pc:chgData name="TOSCANO, ANDREA (Hartford Funds)" userId="37f9abee-e9c9-49e9-9334-055690429351" providerId="ADAL" clId="{F1915BB5-62F2-4796-A019-02D8E5264669}" dt="2025-01-21T16:05:49.442" v="0"/>
        <pc:sldMkLst>
          <pc:docMk/>
          <pc:sldMk cId="0" sldId="310"/>
        </pc:sldMkLst>
      </pc:sldChg>
      <pc:sldChg chg="modNotes">
        <pc:chgData name="TOSCANO, ANDREA (Hartford Funds)" userId="37f9abee-e9c9-49e9-9334-055690429351" providerId="ADAL" clId="{F1915BB5-62F2-4796-A019-02D8E5264669}" dt="2025-01-21T16:05:49.442" v="0"/>
        <pc:sldMkLst>
          <pc:docMk/>
          <pc:sldMk cId="628962419" sldId="353"/>
        </pc:sldMkLst>
      </pc:sldChg>
      <pc:sldChg chg="modNotes">
        <pc:chgData name="TOSCANO, ANDREA (Hartford Funds)" userId="37f9abee-e9c9-49e9-9334-055690429351" providerId="ADAL" clId="{F1915BB5-62F2-4796-A019-02D8E5264669}" dt="2025-01-21T16:05:49.442" v="0"/>
        <pc:sldMkLst>
          <pc:docMk/>
          <pc:sldMk cId="174683707" sldId="354"/>
        </pc:sldMkLst>
      </pc:sldChg>
      <pc:sldChg chg="modNotes">
        <pc:chgData name="TOSCANO, ANDREA (Hartford Funds)" userId="37f9abee-e9c9-49e9-9334-055690429351" providerId="ADAL" clId="{F1915BB5-62F2-4796-A019-02D8E5264669}" dt="2025-01-21T16:05:49.442" v="0"/>
        <pc:sldMkLst>
          <pc:docMk/>
          <pc:sldMk cId="4069455261" sldId="368"/>
        </pc:sldMkLst>
      </pc:sldChg>
      <pc:sldChg chg="modNotes">
        <pc:chgData name="TOSCANO, ANDREA (Hartford Funds)" userId="37f9abee-e9c9-49e9-9334-055690429351" providerId="ADAL" clId="{F1915BB5-62F2-4796-A019-02D8E5264669}" dt="2025-01-21T16:05:49.442" v="0"/>
        <pc:sldMkLst>
          <pc:docMk/>
          <pc:sldMk cId="906095731" sldId="384"/>
        </pc:sldMkLst>
      </pc:sldChg>
      <pc:sldChg chg="modNotes">
        <pc:chgData name="TOSCANO, ANDREA (Hartford Funds)" userId="37f9abee-e9c9-49e9-9334-055690429351" providerId="ADAL" clId="{F1915BB5-62F2-4796-A019-02D8E5264669}" dt="2025-01-21T16:05:49.442" v="0"/>
        <pc:sldMkLst>
          <pc:docMk/>
          <pc:sldMk cId="1782165216" sldId="386"/>
        </pc:sldMkLst>
      </pc:sldChg>
      <pc:sldChg chg="modNotes">
        <pc:chgData name="TOSCANO, ANDREA (Hartford Funds)" userId="37f9abee-e9c9-49e9-9334-055690429351" providerId="ADAL" clId="{F1915BB5-62F2-4796-A019-02D8E5264669}" dt="2025-01-21T16:05:49.442" v="0"/>
        <pc:sldMkLst>
          <pc:docMk/>
          <pc:sldMk cId="208189440" sldId="396"/>
        </pc:sldMkLst>
      </pc:sldChg>
      <pc:sldChg chg="modNotes">
        <pc:chgData name="TOSCANO, ANDREA (Hartford Funds)" userId="37f9abee-e9c9-49e9-9334-055690429351" providerId="ADAL" clId="{F1915BB5-62F2-4796-A019-02D8E5264669}" dt="2025-01-21T16:05:49.442" v="0"/>
        <pc:sldMkLst>
          <pc:docMk/>
          <pc:sldMk cId="2960055092" sldId="398"/>
        </pc:sldMkLst>
      </pc:sldChg>
      <pc:sldChg chg="modNotes">
        <pc:chgData name="TOSCANO, ANDREA (Hartford Funds)" userId="37f9abee-e9c9-49e9-9334-055690429351" providerId="ADAL" clId="{F1915BB5-62F2-4796-A019-02D8E5264669}" dt="2025-01-21T16:05:49.442" v="0"/>
        <pc:sldMkLst>
          <pc:docMk/>
          <pc:sldMk cId="212999783" sldId="400"/>
        </pc:sldMkLst>
      </pc:sldChg>
      <pc:sldChg chg="modNotes">
        <pc:chgData name="TOSCANO, ANDREA (Hartford Funds)" userId="37f9abee-e9c9-49e9-9334-055690429351" providerId="ADAL" clId="{F1915BB5-62F2-4796-A019-02D8E5264669}" dt="2025-01-21T16:05:49.442" v="0"/>
        <pc:sldMkLst>
          <pc:docMk/>
          <pc:sldMk cId="242486634" sldId="415"/>
        </pc:sldMkLst>
      </pc:sldChg>
      <pc:sldChg chg="modNotes">
        <pc:chgData name="TOSCANO, ANDREA (Hartford Funds)" userId="37f9abee-e9c9-49e9-9334-055690429351" providerId="ADAL" clId="{F1915BB5-62F2-4796-A019-02D8E5264669}" dt="2025-01-21T16:05:49.442" v="0"/>
        <pc:sldMkLst>
          <pc:docMk/>
          <pc:sldMk cId="1025565191" sldId="416"/>
        </pc:sldMkLst>
      </pc:sldChg>
      <pc:sldChg chg="modNotes">
        <pc:chgData name="TOSCANO, ANDREA (Hartford Funds)" userId="37f9abee-e9c9-49e9-9334-055690429351" providerId="ADAL" clId="{F1915BB5-62F2-4796-A019-02D8E5264669}" dt="2025-01-21T16:05:49.442" v="0"/>
        <pc:sldMkLst>
          <pc:docMk/>
          <pc:sldMk cId="343364365" sldId="417"/>
        </pc:sldMkLst>
      </pc:sldChg>
      <pc:sldChg chg="modNotes">
        <pc:chgData name="TOSCANO, ANDREA (Hartford Funds)" userId="37f9abee-e9c9-49e9-9334-055690429351" providerId="ADAL" clId="{F1915BB5-62F2-4796-A019-02D8E5264669}" dt="2025-01-21T16:05:49.442" v="0"/>
        <pc:sldMkLst>
          <pc:docMk/>
          <pc:sldMk cId="861152403" sldId="420"/>
        </pc:sldMkLst>
      </pc:sldChg>
      <pc:sldChg chg="modNotes">
        <pc:chgData name="TOSCANO, ANDREA (Hartford Funds)" userId="37f9abee-e9c9-49e9-9334-055690429351" providerId="ADAL" clId="{F1915BB5-62F2-4796-A019-02D8E5264669}" dt="2025-01-21T16:05:49.442" v="0"/>
        <pc:sldMkLst>
          <pc:docMk/>
          <pc:sldMk cId="904606029" sldId="425"/>
        </pc:sldMkLst>
      </pc:sldChg>
      <pc:sldChg chg="modNotes">
        <pc:chgData name="TOSCANO, ANDREA (Hartford Funds)" userId="37f9abee-e9c9-49e9-9334-055690429351" providerId="ADAL" clId="{F1915BB5-62F2-4796-A019-02D8E5264669}" dt="2025-01-21T16:05:49.442" v="0"/>
        <pc:sldMkLst>
          <pc:docMk/>
          <pc:sldMk cId="4201682768" sldId="426"/>
        </pc:sldMkLst>
      </pc:sldChg>
      <pc:sldChg chg="modNotes">
        <pc:chgData name="TOSCANO, ANDREA (Hartford Funds)" userId="37f9abee-e9c9-49e9-9334-055690429351" providerId="ADAL" clId="{F1915BB5-62F2-4796-A019-02D8E5264669}" dt="2025-01-21T16:05:49.442" v="0"/>
        <pc:sldMkLst>
          <pc:docMk/>
          <pc:sldMk cId="4108669756" sldId="435"/>
        </pc:sldMkLst>
      </pc:sldChg>
      <pc:sldChg chg="modNotes">
        <pc:chgData name="TOSCANO, ANDREA (Hartford Funds)" userId="37f9abee-e9c9-49e9-9334-055690429351" providerId="ADAL" clId="{F1915BB5-62F2-4796-A019-02D8E5264669}" dt="2025-01-21T16:05:49.442" v="0"/>
        <pc:sldMkLst>
          <pc:docMk/>
          <pc:sldMk cId="1445234038" sldId="441"/>
        </pc:sldMkLst>
      </pc:sldChg>
      <pc:sldChg chg="modNotes">
        <pc:chgData name="TOSCANO, ANDREA (Hartford Funds)" userId="37f9abee-e9c9-49e9-9334-055690429351" providerId="ADAL" clId="{F1915BB5-62F2-4796-A019-02D8E5264669}" dt="2025-01-21T16:05:49.442" v="0"/>
        <pc:sldMkLst>
          <pc:docMk/>
          <pc:sldMk cId="3309549984" sldId="442"/>
        </pc:sldMkLst>
      </pc:sldChg>
      <pc:sldChg chg="modNotes">
        <pc:chgData name="TOSCANO, ANDREA (Hartford Funds)" userId="37f9abee-e9c9-49e9-9334-055690429351" providerId="ADAL" clId="{F1915BB5-62F2-4796-A019-02D8E5264669}" dt="2025-01-21T16:05:49.442" v="0"/>
        <pc:sldMkLst>
          <pc:docMk/>
          <pc:sldMk cId="2829914598" sldId="444"/>
        </pc:sldMkLst>
      </pc:sldChg>
      <pc:sldChg chg="modNotes">
        <pc:chgData name="TOSCANO, ANDREA (Hartford Funds)" userId="37f9abee-e9c9-49e9-9334-055690429351" providerId="ADAL" clId="{F1915BB5-62F2-4796-A019-02D8E5264669}" dt="2025-01-21T16:05:49.442" v="0"/>
        <pc:sldMkLst>
          <pc:docMk/>
          <pc:sldMk cId="804779831" sldId="445"/>
        </pc:sldMkLst>
      </pc:sldChg>
      <pc:sldChg chg="modNotes">
        <pc:chgData name="TOSCANO, ANDREA (Hartford Funds)" userId="37f9abee-e9c9-49e9-9334-055690429351" providerId="ADAL" clId="{F1915BB5-62F2-4796-A019-02D8E5264669}" dt="2025-01-21T16:05:49.442" v="0"/>
        <pc:sldMkLst>
          <pc:docMk/>
          <pc:sldMk cId="3590395808" sldId="446"/>
        </pc:sldMkLst>
      </pc:sldChg>
      <pc:sldChg chg="modNotes">
        <pc:chgData name="TOSCANO, ANDREA (Hartford Funds)" userId="37f9abee-e9c9-49e9-9334-055690429351" providerId="ADAL" clId="{F1915BB5-62F2-4796-A019-02D8E5264669}" dt="2025-01-21T16:05:49.442" v="0"/>
        <pc:sldMkLst>
          <pc:docMk/>
          <pc:sldMk cId="3908097597" sldId="447"/>
        </pc:sldMkLst>
      </pc:sldChg>
      <pc:sldChg chg="modNotes">
        <pc:chgData name="TOSCANO, ANDREA (Hartford Funds)" userId="37f9abee-e9c9-49e9-9334-055690429351" providerId="ADAL" clId="{F1915BB5-62F2-4796-A019-02D8E5264669}" dt="2025-01-21T16:05:49.442" v="0"/>
        <pc:sldMkLst>
          <pc:docMk/>
          <pc:sldMk cId="1654419075" sldId="449"/>
        </pc:sldMkLst>
      </pc:sldChg>
      <pc:sldChg chg="modNotes">
        <pc:chgData name="TOSCANO, ANDREA (Hartford Funds)" userId="37f9abee-e9c9-49e9-9334-055690429351" providerId="ADAL" clId="{F1915BB5-62F2-4796-A019-02D8E5264669}" dt="2025-01-21T16:05:49.442" v="0"/>
        <pc:sldMkLst>
          <pc:docMk/>
          <pc:sldMk cId="0" sldId="785"/>
        </pc:sldMkLst>
      </pc:sldChg>
      <pc:sldChg chg="modNotes">
        <pc:chgData name="TOSCANO, ANDREA (Hartford Funds)" userId="37f9abee-e9c9-49e9-9334-055690429351" providerId="ADAL" clId="{F1915BB5-62F2-4796-A019-02D8E5264669}" dt="2025-01-21T16:05:49.442" v="0"/>
        <pc:sldMkLst>
          <pc:docMk/>
          <pc:sldMk cId="2471093592" sldId="78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5FDDC0"/>
            </a:solidFill>
            <a:ln>
              <a:noFill/>
            </a:ln>
            <a:effectLst/>
          </c:spPr>
          <c:invertIfNegative val="0"/>
          <c:dPt>
            <c:idx val="0"/>
            <c:invertIfNegative val="0"/>
            <c:bubble3D val="0"/>
            <c:spPr>
              <a:solidFill>
                <a:srgbClr val="598FE4"/>
              </a:solidFill>
              <a:ln>
                <a:noFill/>
              </a:ln>
              <a:effectLst/>
            </c:spPr>
            <c:extLst>
              <c:ext xmlns:c16="http://schemas.microsoft.com/office/drawing/2014/chart" uri="{C3380CC4-5D6E-409C-BE32-E72D297353CC}">
                <c16:uniqueId val="{00000004-6B1E-4FEA-B304-9C91B6496534}"/>
              </c:ext>
            </c:extLst>
          </c:dPt>
          <c:dPt>
            <c:idx val="1"/>
            <c:invertIfNegative val="0"/>
            <c:bubble3D val="0"/>
            <c:spPr>
              <a:solidFill>
                <a:srgbClr val="598FE4"/>
              </a:solidFill>
              <a:ln>
                <a:noFill/>
              </a:ln>
              <a:effectLst/>
            </c:spPr>
            <c:extLst>
              <c:ext xmlns:c16="http://schemas.microsoft.com/office/drawing/2014/chart" uri="{C3380CC4-5D6E-409C-BE32-E72D297353CC}">
                <c16:uniqueId val="{00000005-6B1E-4FEA-B304-9C91B6496534}"/>
              </c:ext>
            </c:extLst>
          </c:dPt>
          <c:dPt>
            <c:idx val="2"/>
            <c:invertIfNegative val="0"/>
            <c:bubble3D val="0"/>
            <c:spPr>
              <a:solidFill>
                <a:srgbClr val="598FE4"/>
              </a:solidFill>
              <a:ln>
                <a:noFill/>
              </a:ln>
              <a:effectLst/>
            </c:spPr>
            <c:extLst>
              <c:ext xmlns:c16="http://schemas.microsoft.com/office/drawing/2014/chart" uri="{C3380CC4-5D6E-409C-BE32-E72D297353CC}">
                <c16:uniqueId val="{00000006-6B1E-4FEA-B304-9C91B6496534}"/>
              </c:ext>
            </c:extLst>
          </c:dPt>
          <c:dPt>
            <c:idx val="3"/>
            <c:invertIfNegative val="0"/>
            <c:bubble3D val="0"/>
            <c:spPr>
              <a:solidFill>
                <a:srgbClr val="598FE4"/>
              </a:solidFill>
              <a:ln>
                <a:noFill/>
              </a:ln>
              <a:effectLst/>
            </c:spPr>
            <c:extLst>
              <c:ext xmlns:c16="http://schemas.microsoft.com/office/drawing/2014/chart" uri="{C3380CC4-5D6E-409C-BE32-E72D297353CC}">
                <c16:uniqueId val="{00000007-6B1E-4FEA-B304-9C91B6496534}"/>
              </c:ext>
            </c:extLst>
          </c:dPt>
          <c:dPt>
            <c:idx val="4"/>
            <c:invertIfNegative val="0"/>
            <c:bubble3D val="0"/>
            <c:spPr>
              <a:solidFill>
                <a:srgbClr val="598FE4"/>
              </a:solidFill>
              <a:ln>
                <a:noFill/>
              </a:ln>
              <a:effectLst/>
            </c:spPr>
            <c:extLst>
              <c:ext xmlns:c16="http://schemas.microsoft.com/office/drawing/2014/chart" uri="{C3380CC4-5D6E-409C-BE32-E72D297353CC}">
                <c16:uniqueId val="{00000008-6B1E-4FEA-B304-9C91B6496534}"/>
              </c:ext>
            </c:extLst>
          </c:dPt>
          <c:dPt>
            <c:idx val="5"/>
            <c:invertIfNegative val="0"/>
            <c:bubble3D val="0"/>
            <c:spPr>
              <a:solidFill>
                <a:srgbClr val="0E213F"/>
              </a:solidFill>
              <a:ln>
                <a:noFill/>
              </a:ln>
              <a:effectLst/>
            </c:spPr>
            <c:extLst>
              <c:ext xmlns:c16="http://schemas.microsoft.com/office/drawing/2014/chart" uri="{C3380CC4-5D6E-409C-BE32-E72D297353CC}">
                <c16:uniqueId val="{00000003-6B1E-4FEA-B304-9C91B6496534}"/>
              </c:ext>
            </c:extLst>
          </c:dPt>
          <c:dPt>
            <c:idx val="6"/>
            <c:invertIfNegative val="0"/>
            <c:bubble3D val="0"/>
            <c:spPr>
              <a:solidFill>
                <a:srgbClr val="23A486"/>
              </a:solidFill>
              <a:ln>
                <a:noFill/>
              </a:ln>
              <a:effectLst/>
            </c:spPr>
            <c:extLst>
              <c:ext xmlns:c16="http://schemas.microsoft.com/office/drawing/2014/chart" uri="{C3380CC4-5D6E-409C-BE32-E72D297353CC}">
                <c16:uniqueId val="{0000000A-6B1E-4FEA-B304-9C91B6496534}"/>
              </c:ext>
            </c:extLst>
          </c:dPt>
          <c:dPt>
            <c:idx val="7"/>
            <c:invertIfNegative val="0"/>
            <c:bubble3D val="0"/>
            <c:spPr>
              <a:solidFill>
                <a:srgbClr val="23A486"/>
              </a:solidFill>
              <a:ln>
                <a:noFill/>
              </a:ln>
              <a:effectLst/>
            </c:spPr>
            <c:extLst>
              <c:ext xmlns:c16="http://schemas.microsoft.com/office/drawing/2014/chart" uri="{C3380CC4-5D6E-409C-BE32-E72D297353CC}">
                <c16:uniqueId val="{0000000B-6B1E-4FEA-B304-9C91B6496534}"/>
              </c:ext>
            </c:extLst>
          </c:dPt>
          <c:dPt>
            <c:idx val="8"/>
            <c:invertIfNegative val="0"/>
            <c:bubble3D val="0"/>
            <c:spPr>
              <a:solidFill>
                <a:srgbClr val="23A486"/>
              </a:solidFill>
              <a:ln>
                <a:noFill/>
              </a:ln>
              <a:effectLst/>
            </c:spPr>
            <c:extLst>
              <c:ext xmlns:c16="http://schemas.microsoft.com/office/drawing/2014/chart" uri="{C3380CC4-5D6E-409C-BE32-E72D297353CC}">
                <c16:uniqueId val="{0000000C-6B1E-4FEA-B304-9C91B6496534}"/>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62</c:v>
                </c:pt>
                <c:pt idx="1">
                  <c:v>63</c:v>
                </c:pt>
                <c:pt idx="2">
                  <c:v>64</c:v>
                </c:pt>
                <c:pt idx="3">
                  <c:v>65</c:v>
                </c:pt>
                <c:pt idx="4">
                  <c:v>66</c:v>
                </c:pt>
                <c:pt idx="5">
                  <c:v>67</c:v>
                </c:pt>
                <c:pt idx="6">
                  <c:v>68</c:v>
                </c:pt>
                <c:pt idx="7">
                  <c:v>69</c:v>
                </c:pt>
                <c:pt idx="8">
                  <c:v>70</c:v>
                </c:pt>
              </c:numCache>
            </c:numRef>
          </c:cat>
          <c:val>
            <c:numRef>
              <c:f>Sheet1!$B$2:$B$10</c:f>
              <c:numCache>
                <c:formatCode>"$"#,##0_);[Red]\("$"#,##0\)</c:formatCode>
                <c:ptCount val="9"/>
                <c:pt idx="0">
                  <c:v>1400</c:v>
                </c:pt>
                <c:pt idx="1">
                  <c:v>1500</c:v>
                </c:pt>
                <c:pt idx="2">
                  <c:v>1600</c:v>
                </c:pt>
                <c:pt idx="3">
                  <c:v>1733</c:v>
                </c:pt>
                <c:pt idx="4">
                  <c:v>1867</c:v>
                </c:pt>
                <c:pt idx="5">
                  <c:v>2000</c:v>
                </c:pt>
                <c:pt idx="6">
                  <c:v>2160</c:v>
                </c:pt>
                <c:pt idx="7">
                  <c:v>2320</c:v>
                </c:pt>
                <c:pt idx="8">
                  <c:v>2480</c:v>
                </c:pt>
              </c:numCache>
            </c:numRef>
          </c:val>
          <c:extLst>
            <c:ext xmlns:c16="http://schemas.microsoft.com/office/drawing/2014/chart" uri="{C3380CC4-5D6E-409C-BE32-E72D297353CC}">
              <c16:uniqueId val="{00000000-6B1E-4FEA-B304-9C91B6496534}"/>
            </c:ext>
          </c:extLst>
        </c:ser>
        <c:dLbls>
          <c:showLegendKey val="0"/>
          <c:showVal val="0"/>
          <c:showCatName val="0"/>
          <c:showSerName val="0"/>
          <c:showPercent val="0"/>
          <c:showBubbleSize val="0"/>
        </c:dLbls>
        <c:gapWidth val="40"/>
        <c:overlap val="-100"/>
        <c:axId val="1985206704"/>
        <c:axId val="1985195664"/>
      </c:barChart>
      <c:catAx>
        <c:axId val="1985206704"/>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985195664"/>
        <c:crosses val="autoZero"/>
        <c:auto val="1"/>
        <c:lblAlgn val="ctr"/>
        <c:lblOffset val="100"/>
        <c:noMultiLvlLbl val="0"/>
      </c:catAx>
      <c:valAx>
        <c:axId val="1985195664"/>
        <c:scaling>
          <c:orientation val="minMax"/>
        </c:scaling>
        <c:delete val="1"/>
        <c:axPos val="l"/>
        <c:numFmt formatCode="&quot;$&quot;#,##0_);[Red]\(&quot;$&quot;#,##0\)" sourceLinked="1"/>
        <c:majorTickMark val="none"/>
        <c:minorTickMark val="none"/>
        <c:tickLblPos val="nextTo"/>
        <c:crossAx val="198520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4293031" cy="646842"/>
          </a:xfrm>
          <a:prstGeom prst="rect">
            <a:avLst/>
          </a:prstGeom>
        </p:spPr>
        <p:txBody>
          <a:bodyPr vert="horz" lIns="123463" tIns="61729" rIns="123463" bIns="61729" rtlCol="0"/>
          <a:lstStyle>
            <a:lvl1pPr algn="l">
              <a:defRPr sz="1600"/>
            </a:lvl1pPr>
          </a:lstStyle>
          <a:p>
            <a:endParaRPr lang="en-US" dirty="0"/>
          </a:p>
        </p:txBody>
      </p:sp>
      <p:sp>
        <p:nvSpPr>
          <p:cNvPr id="3" name="Date Placeholder 2"/>
          <p:cNvSpPr>
            <a:spLocks noGrp="1"/>
          </p:cNvSpPr>
          <p:nvPr>
            <p:ph type="dt" sz="quarter" idx="1"/>
          </p:nvPr>
        </p:nvSpPr>
        <p:spPr>
          <a:xfrm>
            <a:off x="5610821" y="4"/>
            <a:ext cx="4293031" cy="646842"/>
          </a:xfrm>
          <a:prstGeom prst="rect">
            <a:avLst/>
          </a:prstGeom>
        </p:spPr>
        <p:txBody>
          <a:bodyPr vert="horz" lIns="123463" tIns="61729" rIns="123463" bIns="61729" rtlCol="0"/>
          <a:lstStyle>
            <a:lvl1pPr algn="r">
              <a:defRPr sz="1600"/>
            </a:lvl1pPr>
          </a:lstStyle>
          <a:p>
            <a:fld id="{8E45D7A2-3C9D-456C-91C0-E57944FCF96D}" type="datetimeFigureOut">
              <a:rPr lang="en-US" smtClean="0"/>
              <a:t>1/21/2025</a:t>
            </a:fld>
            <a:endParaRPr lang="en-US" dirty="0"/>
          </a:p>
        </p:txBody>
      </p:sp>
      <p:sp>
        <p:nvSpPr>
          <p:cNvPr id="4" name="Footer Placeholder 3"/>
          <p:cNvSpPr>
            <a:spLocks noGrp="1"/>
          </p:cNvSpPr>
          <p:nvPr>
            <p:ph type="ftr" sz="quarter" idx="2"/>
          </p:nvPr>
        </p:nvSpPr>
        <p:spPr>
          <a:xfrm>
            <a:off x="5" y="12305018"/>
            <a:ext cx="4293031" cy="646842"/>
          </a:xfrm>
          <a:prstGeom prst="rect">
            <a:avLst/>
          </a:prstGeom>
        </p:spPr>
        <p:txBody>
          <a:bodyPr vert="horz" lIns="123463" tIns="61729" rIns="123463" bIns="61729" rtlCol="0" anchor="b"/>
          <a:lstStyle>
            <a:lvl1pPr algn="l">
              <a:defRPr sz="1600"/>
            </a:lvl1pPr>
          </a:lstStyle>
          <a:p>
            <a:endParaRPr lang="en-US" dirty="0"/>
          </a:p>
        </p:txBody>
      </p:sp>
      <p:sp>
        <p:nvSpPr>
          <p:cNvPr id="5" name="Slide Number Placeholder 4"/>
          <p:cNvSpPr>
            <a:spLocks noGrp="1"/>
          </p:cNvSpPr>
          <p:nvPr>
            <p:ph type="sldNum" sz="quarter" idx="3"/>
          </p:nvPr>
        </p:nvSpPr>
        <p:spPr>
          <a:xfrm>
            <a:off x="5610821" y="12305018"/>
            <a:ext cx="4293031" cy="646842"/>
          </a:xfrm>
          <a:prstGeom prst="rect">
            <a:avLst/>
          </a:prstGeom>
        </p:spPr>
        <p:txBody>
          <a:bodyPr vert="horz" lIns="123463" tIns="61729" rIns="123463" bIns="61729" rtlCol="0" anchor="b"/>
          <a:lstStyle>
            <a:lvl1pPr algn="r">
              <a:defRPr sz="1600"/>
            </a:lvl1pPr>
          </a:lstStyle>
          <a:p>
            <a:fld id="{F72B0019-8568-413E-8D0F-F30A5818204F}" type="slidenum">
              <a:rPr lang="en-US" smtClean="0"/>
              <a:t>‹#›</a:t>
            </a:fld>
            <a:endParaRPr lang="en-US" dirty="0"/>
          </a:p>
        </p:txBody>
      </p:sp>
    </p:spTree>
    <p:extLst>
      <p:ext uri="{BB962C8B-B14F-4D97-AF65-F5344CB8AC3E}">
        <p14:creationId xmlns:p14="http://schemas.microsoft.com/office/powerpoint/2010/main" val="33561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4080" userDrawn="1">
          <p15:clr>
            <a:srgbClr val="F26B43"/>
          </p15:clr>
        </p15:guide>
        <p15:guide id="2" pos="312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4" y="8"/>
            <a:ext cx="4293029" cy="646842"/>
          </a:xfrm>
          <a:prstGeom prst="rect">
            <a:avLst/>
          </a:prstGeom>
          <a:noFill/>
          <a:ln w="9525">
            <a:noFill/>
            <a:miter lim="800000"/>
            <a:headEnd/>
            <a:tailEnd/>
          </a:ln>
          <a:effectLst/>
        </p:spPr>
        <p:txBody>
          <a:bodyPr vert="horz" wrap="square" lIns="130395" tIns="65199" rIns="130395" bIns="65199" numCol="1" anchor="t" anchorCtr="0" compatLnSpc="1">
            <a:prstTxWarp prst="textNoShape">
              <a:avLst/>
            </a:prstTxWarp>
          </a:bodyPr>
          <a:lstStyle>
            <a:lvl1pPr defTabSz="1304227">
              <a:defRPr sz="1600">
                <a:latin typeface="Calibri" panose="020F0502020204030204" pitchFamily="34" charset="0"/>
              </a:defRPr>
            </a:lvl1pPr>
          </a:lstStyle>
          <a:p>
            <a:pPr>
              <a:defRPr/>
            </a:pPr>
            <a:endParaRPr lang="en-US" dirty="0"/>
          </a:p>
        </p:txBody>
      </p:sp>
      <p:sp>
        <p:nvSpPr>
          <p:cNvPr id="4099" name="Rectangle 3"/>
          <p:cNvSpPr>
            <a:spLocks noGrp="1" noChangeArrowheads="1"/>
          </p:cNvSpPr>
          <p:nvPr>
            <p:ph type="dt" idx="1"/>
          </p:nvPr>
        </p:nvSpPr>
        <p:spPr bwMode="auto">
          <a:xfrm>
            <a:off x="5610831" y="8"/>
            <a:ext cx="4293029" cy="646842"/>
          </a:xfrm>
          <a:prstGeom prst="rect">
            <a:avLst/>
          </a:prstGeom>
          <a:noFill/>
          <a:ln w="9525">
            <a:noFill/>
            <a:miter lim="800000"/>
            <a:headEnd/>
            <a:tailEnd/>
          </a:ln>
          <a:effectLst/>
        </p:spPr>
        <p:txBody>
          <a:bodyPr vert="horz" wrap="square" lIns="130395" tIns="65199" rIns="130395" bIns="65199" numCol="1" anchor="t" anchorCtr="0" compatLnSpc="1">
            <a:prstTxWarp prst="textNoShape">
              <a:avLst/>
            </a:prstTxWarp>
          </a:bodyPr>
          <a:lstStyle>
            <a:lvl1pPr algn="r" defTabSz="1304227">
              <a:defRPr sz="1600">
                <a:latin typeface="Calibri" panose="020F0502020204030204" pitchFamily="34"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635000" y="973138"/>
            <a:ext cx="8636000" cy="4857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91040" y="6153593"/>
            <a:ext cx="7923941" cy="5828014"/>
          </a:xfrm>
          <a:prstGeom prst="rect">
            <a:avLst/>
          </a:prstGeom>
          <a:noFill/>
          <a:ln w="9525">
            <a:noFill/>
            <a:miter lim="800000"/>
            <a:headEnd/>
            <a:tailEnd/>
          </a:ln>
          <a:effectLst/>
        </p:spPr>
        <p:txBody>
          <a:bodyPr vert="horz" wrap="square" lIns="130395" tIns="65199" rIns="130395" bIns="6519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102" name="Rectangle 6"/>
          <p:cNvSpPr>
            <a:spLocks noGrp="1" noChangeArrowheads="1"/>
          </p:cNvSpPr>
          <p:nvPr>
            <p:ph type="ftr" sz="quarter" idx="4"/>
          </p:nvPr>
        </p:nvSpPr>
        <p:spPr bwMode="auto">
          <a:xfrm>
            <a:off x="14" y="12305018"/>
            <a:ext cx="4293029" cy="646842"/>
          </a:xfrm>
          <a:prstGeom prst="rect">
            <a:avLst/>
          </a:prstGeom>
          <a:noFill/>
          <a:ln w="9525">
            <a:noFill/>
            <a:miter lim="800000"/>
            <a:headEnd/>
            <a:tailEnd/>
          </a:ln>
          <a:effectLst/>
        </p:spPr>
        <p:txBody>
          <a:bodyPr vert="horz" wrap="square" lIns="130395" tIns="65199" rIns="130395" bIns="65199" numCol="1" anchor="b" anchorCtr="0" compatLnSpc="1">
            <a:prstTxWarp prst="textNoShape">
              <a:avLst/>
            </a:prstTxWarp>
          </a:bodyPr>
          <a:lstStyle>
            <a:lvl1pPr defTabSz="1304227">
              <a:defRPr sz="1600">
                <a:latin typeface="Calibri" panose="020F0502020204030204" pitchFamily="34" charset="0"/>
              </a:defRPr>
            </a:lvl1pPr>
          </a:lstStyle>
          <a:p>
            <a:pPr>
              <a:defRPr/>
            </a:pPr>
            <a:endParaRPr lang="en-US" dirty="0"/>
          </a:p>
        </p:txBody>
      </p:sp>
      <p:sp>
        <p:nvSpPr>
          <p:cNvPr id="4103" name="Rectangle 7"/>
          <p:cNvSpPr>
            <a:spLocks noGrp="1" noChangeArrowheads="1"/>
          </p:cNvSpPr>
          <p:nvPr>
            <p:ph type="sldNum" sz="quarter" idx="5"/>
          </p:nvPr>
        </p:nvSpPr>
        <p:spPr bwMode="auto">
          <a:xfrm>
            <a:off x="5610831" y="12305018"/>
            <a:ext cx="4293029" cy="646842"/>
          </a:xfrm>
          <a:prstGeom prst="rect">
            <a:avLst/>
          </a:prstGeom>
          <a:noFill/>
          <a:ln w="9525">
            <a:noFill/>
            <a:miter lim="800000"/>
            <a:headEnd/>
            <a:tailEnd/>
          </a:ln>
          <a:effectLst/>
        </p:spPr>
        <p:txBody>
          <a:bodyPr vert="horz" wrap="square" lIns="130395" tIns="65199" rIns="130395" bIns="65199" numCol="1" anchor="b" anchorCtr="0" compatLnSpc="1">
            <a:prstTxWarp prst="textNoShape">
              <a:avLst/>
            </a:prstTxWarp>
          </a:bodyPr>
          <a:lstStyle>
            <a:lvl1pPr algn="r" defTabSz="1304227">
              <a:defRPr sz="1600">
                <a:latin typeface="Calibri" panose="020F0502020204030204" pitchFamily="34" charset="0"/>
              </a:defRPr>
            </a:lvl1pPr>
          </a:lstStyle>
          <a:p>
            <a:pPr>
              <a:defRPr/>
            </a:pPr>
            <a:fld id="{AAD35BB8-3102-442E-A33C-BDE2C32ACD5B}" type="slidenum">
              <a:rPr lang="en-US" smtClean="0"/>
              <a:pPr>
                <a:defRPr/>
              </a:pPr>
              <a:t>‹#›</a:t>
            </a:fld>
            <a:endParaRPr lang="en-US" dirty="0"/>
          </a:p>
        </p:txBody>
      </p:sp>
    </p:spTree>
    <p:extLst>
      <p:ext uri="{BB962C8B-B14F-4D97-AF65-F5344CB8AC3E}">
        <p14:creationId xmlns:p14="http://schemas.microsoft.com/office/powerpoint/2010/main" val="204849772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sa.gov/news/press/factsheets/colafacts2025.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sa.gov/news/press/factsheets/basicfact-alt.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973138"/>
            <a:ext cx="8636000" cy="4857750"/>
          </a:xfrm>
        </p:spPr>
      </p:sp>
      <p:sp>
        <p:nvSpPr>
          <p:cNvPr id="3" name="Notes Placeholder 2"/>
          <p:cNvSpPr>
            <a:spLocks noGrp="1"/>
          </p:cNvSpPr>
          <p:nvPr>
            <p:ph type="body" idx="1"/>
          </p:nvPr>
        </p:nvSpPr>
        <p:spPr/>
        <p:txBody>
          <a:bodyPr/>
          <a:lstStyle/>
          <a:p>
            <a:r>
              <a:rPr lang="en-US" sz="1500" dirty="0"/>
              <a:t>Good morning/afternoon everyone. My name is __________, and I’m a [insert title] with Hartford Funds. Thank you for taking time out of your schedule to be here today.</a:t>
            </a:r>
          </a:p>
          <a:p>
            <a:r>
              <a:rPr lang="en-US" sz="1500" dirty="0"/>
              <a:t>Social Security is a hot topic right now, and one of curiosity and concern. Unfortunately, there’s almost as much misinformation out there regarding Social Security as there is accurate information. It’s imperative when we talk about Social Security to address the myths. </a:t>
            </a:r>
          </a:p>
          <a:p>
            <a:r>
              <a:rPr lang="en-US" sz="1500" dirty="0"/>
              <a:t>The program was never designed to be the sole source of retirement income. Social Security was first enacted in 1935 as part of FDR’s New Deal. The average life expectancy in the mid-‘30s was very low. In 1940, the life expectancy of a 65-year-old was almost 12 years for men and 13 years for women. In 2022 it was about 17 years for men and 20 years for women.</a:t>
            </a:r>
            <a:r>
              <a:rPr lang="en-US" sz="1500" baseline="30000" dirty="0"/>
              <a:t>1 </a:t>
            </a:r>
          </a:p>
          <a:p>
            <a:r>
              <a:rPr lang="en-US" sz="1500" dirty="0"/>
              <a:t>In 1945, there were nearly 42 workers per Social Security recipient.</a:t>
            </a:r>
            <a:r>
              <a:rPr lang="en-US" sz="1500" baseline="30000" dirty="0"/>
              <a:t> </a:t>
            </a:r>
            <a:r>
              <a:rPr lang="en-US" sz="1500" dirty="0"/>
              <a:t>In 2024, there were an estimated 2.7 covered workers per each Social Security beneficiary. The number of Americans 65 and older are projected to increase from about 58 million in 2022 to about 78 million by 2040.</a:t>
            </a:r>
            <a:r>
              <a:rPr lang="en-US" sz="1500" baseline="30000" dirty="0"/>
              <a:t>2</a:t>
            </a:r>
            <a:r>
              <a:rPr lang="en-US" sz="1500" dirty="0"/>
              <a:t> By 2040, there will be an estimated 2.3 covered workers for each beneficiary.</a:t>
            </a:r>
            <a:r>
              <a:rPr lang="en-US" sz="1500" baseline="30000" dirty="0"/>
              <a:t>3</a:t>
            </a:r>
          </a:p>
          <a:p>
            <a:r>
              <a:rPr lang="en-US" sz="1500" dirty="0"/>
              <a:t>Unfortunately, many of the individuals who paid into Social Security actually didn’t live long enough to even receive its benefits. But in the early days of Social Security, employees who’d begun paying into the new program shortly before their retirement, made out like bandits. At least, one did.</a:t>
            </a:r>
          </a:p>
          <a:p>
            <a:endParaRPr lang="en-US" sz="1400" dirty="0"/>
          </a:p>
          <a:p>
            <a:endParaRPr lang="en-US" baseline="30000" dirty="0"/>
          </a:p>
          <a:p>
            <a:r>
              <a:rPr lang="en-US" baseline="30000" dirty="0"/>
              <a:t>1</a:t>
            </a:r>
            <a:r>
              <a:rPr lang="en-US" dirty="0"/>
              <a:t>Mortality Period Life Expectancy—2022 OASDI Trustees Report, ssa.gov, retrieved 12/24</a:t>
            </a:r>
          </a:p>
          <a:p>
            <a:r>
              <a:rPr lang="en-US" baseline="30000" dirty="0"/>
              <a:t>2</a:t>
            </a:r>
            <a:r>
              <a:rPr lang="en-US" dirty="0"/>
              <a:t>2023 Profile of Older Americans, acl.gov, 5/24</a:t>
            </a:r>
          </a:p>
          <a:p>
            <a:r>
              <a:rPr lang="en-US" baseline="30000" dirty="0"/>
              <a:t>3</a:t>
            </a:r>
            <a:r>
              <a:rPr lang="en-US" dirty="0"/>
              <a:t>Social Security Basic Facts, ssa.gov, retrieved 1/23</a:t>
            </a:r>
          </a:p>
        </p:txBody>
      </p:sp>
      <p:sp>
        <p:nvSpPr>
          <p:cNvPr id="4" name="Slide Number Placeholder 3"/>
          <p:cNvSpPr>
            <a:spLocks noGrp="1"/>
          </p:cNvSpPr>
          <p:nvPr>
            <p:ph type="sldNum" sz="quarter" idx="10"/>
          </p:nvPr>
        </p:nvSpPr>
        <p:spPr/>
        <p:txBody>
          <a:bodyPr/>
          <a:lstStyle/>
          <a:p>
            <a:pPr>
              <a:defRPr/>
            </a:pPr>
            <a:fld id="{AAD35BB8-3102-442E-A33C-BDE2C32ACD5B}" type="slidenum">
              <a:rPr lang="en-US" smtClean="0"/>
              <a:pPr>
                <a:defRPr/>
              </a:pPr>
              <a:t>1</a:t>
            </a:fld>
            <a:endParaRPr lang="en-US" dirty="0"/>
          </a:p>
        </p:txBody>
      </p:sp>
    </p:spTree>
    <p:extLst>
      <p:ext uri="{BB962C8B-B14F-4D97-AF65-F5344CB8AC3E}">
        <p14:creationId xmlns:p14="http://schemas.microsoft.com/office/powerpoint/2010/main" val="1272462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635000" y="973138"/>
            <a:ext cx="8636000" cy="4857750"/>
          </a:xfrm>
        </p:spPr>
      </p:sp>
      <p:sp>
        <p:nvSpPr>
          <p:cNvPr id="7373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sz="1500" dirty="0"/>
              <a:t>If you’re considering working while receiving Social Security benefits, your benefits may be reduced depending on your age. The slide shows annual limits for 2024. </a:t>
            </a:r>
          </a:p>
          <a:p>
            <a:pPr>
              <a:spcBef>
                <a:spcPct val="0"/>
              </a:spcBef>
            </a:pPr>
            <a:endParaRPr lang="en-US" altLang="en-US" sz="1500" dirty="0"/>
          </a:p>
          <a:p>
            <a:pPr marL="848396" lvl="1" indent="-231382">
              <a:spcBef>
                <a:spcPct val="0"/>
              </a:spcBef>
              <a:buFont typeface="Arial" panose="020B0604020202020204" pitchFamily="34" charset="0"/>
              <a:buChar char="•"/>
            </a:pPr>
            <a:r>
              <a:rPr lang="en-US" altLang="en-US" sz="1500" dirty="0"/>
              <a:t>If you file for benefits before your fill retirement age (FRA) but continue to work, your benefit may actually be reduced a dollar for every $2 in earned income over a certain limit. The annual limit is $23,400 in earned income.</a:t>
            </a:r>
          </a:p>
          <a:p>
            <a:pPr>
              <a:spcBef>
                <a:spcPct val="0"/>
              </a:spcBef>
            </a:pPr>
            <a:endParaRPr lang="en-US" altLang="en-US" sz="1500" dirty="0"/>
          </a:p>
          <a:p>
            <a:pPr marL="896724" lvl="1" indent="-244565">
              <a:spcBef>
                <a:spcPct val="0"/>
              </a:spcBef>
              <a:buFontTx/>
              <a:buChar char="•"/>
            </a:pPr>
            <a:r>
              <a:rPr lang="en-US" altLang="en-US" sz="1500" dirty="0"/>
              <a:t>These benefits aren’t lost. They’re withheld until you reach full retirement age (FRA). At that point, Social Security benefits are increased to account for the amount of earned income that was withheld.</a:t>
            </a:r>
          </a:p>
          <a:p>
            <a:pPr marL="896724" lvl="1" indent="-244565">
              <a:spcBef>
                <a:spcPct val="0"/>
              </a:spcBef>
              <a:buFontTx/>
              <a:buChar char="•"/>
            </a:pPr>
            <a:endParaRPr lang="en-US" altLang="en-US" sz="1500" dirty="0"/>
          </a:p>
          <a:p>
            <a:pPr marL="896724" lvl="1" indent="-244565">
              <a:spcBef>
                <a:spcPct val="0"/>
              </a:spcBef>
              <a:buFontTx/>
              <a:buChar char="•"/>
            </a:pPr>
            <a:r>
              <a:rPr lang="en-US" altLang="en-US" sz="1500" dirty="0"/>
              <a:t>From 62 to FRA, $1 of benefits are withheld for every $2 of earned income above the annual limit.</a:t>
            </a:r>
          </a:p>
          <a:p>
            <a:pPr marL="896724" lvl="1" indent="-244565">
              <a:spcBef>
                <a:spcPct val="0"/>
              </a:spcBef>
              <a:buFontTx/>
              <a:buChar char="•"/>
            </a:pPr>
            <a:endParaRPr lang="en-US" altLang="en-US" sz="1500" dirty="0"/>
          </a:p>
          <a:p>
            <a:pPr marL="896724" lvl="1" indent="-244565">
              <a:spcBef>
                <a:spcPct val="0"/>
              </a:spcBef>
              <a:buFontTx/>
              <a:buChar char="•"/>
            </a:pPr>
            <a:r>
              <a:rPr lang="en-US" altLang="en-US" sz="1500" dirty="0"/>
              <a:t>In the FRA year, $1 of Social Security benefits are withheld for every $3 in earned income above the annual limit of $62,160.</a:t>
            </a:r>
          </a:p>
          <a:p>
            <a:pPr marL="896724" lvl="1" indent="-244565">
              <a:spcBef>
                <a:spcPct val="0"/>
              </a:spcBef>
              <a:buFontTx/>
              <a:buChar char="•"/>
            </a:pPr>
            <a:endParaRPr lang="en-US" altLang="en-US" sz="1500" dirty="0"/>
          </a:p>
          <a:p>
            <a:pPr marL="896724" lvl="1" indent="-244565">
              <a:spcBef>
                <a:spcPct val="0"/>
              </a:spcBef>
              <a:buFontTx/>
              <a:buChar char="•"/>
            </a:pPr>
            <a:r>
              <a:rPr lang="en-US" altLang="en-US" sz="1500" dirty="0"/>
              <a:t>After FRA, Social Security benefits will not be reduced.</a:t>
            </a:r>
          </a:p>
          <a:p>
            <a:pPr marL="896724" lvl="1" indent="-244565">
              <a:spcBef>
                <a:spcPct val="0"/>
              </a:spcBef>
              <a:buFontTx/>
              <a:buChar char="•"/>
            </a:pPr>
            <a:endParaRPr lang="en-US" altLang="en-US" sz="1500" dirty="0"/>
          </a:p>
          <a:p>
            <a:pPr marL="35149">
              <a:spcBef>
                <a:spcPct val="0"/>
              </a:spcBef>
            </a:pPr>
            <a:r>
              <a:rPr lang="en-US" altLang="en-US" sz="1500" dirty="0"/>
              <a:t>We’ll look at an example in real dollars next.</a:t>
            </a:r>
          </a:p>
          <a:p>
            <a:pPr>
              <a:spcBef>
                <a:spcPct val="0"/>
              </a:spcBef>
            </a:pPr>
            <a:endParaRPr lang="en-US" altLang="en-US" sz="1500" dirty="0"/>
          </a:p>
        </p:txBody>
      </p:sp>
      <p:sp>
        <p:nvSpPr>
          <p:cNvPr id="4" name="Rectangle 7"/>
          <p:cNvSpPr>
            <a:spLocks noGrp="1" noChangeArrowheads="1"/>
          </p:cNvSpPr>
          <p:nvPr>
            <p:ph type="sldNum" sz="quarter" idx="5"/>
          </p:nvPr>
        </p:nvSpPr>
        <p:spPr>
          <a:xfrm>
            <a:off x="5610831" y="12305018"/>
            <a:ext cx="4293029" cy="646842"/>
          </a:xfrm>
          <a:noFill/>
        </p:spPr>
        <p:txBody>
          <a:bodyPr/>
          <a:lstStyle/>
          <a:p>
            <a:pPr defTabSz="1301938"/>
            <a:fld id="{2C91167D-A5AC-49BE-B67E-35F86D1CCE41}" type="slidenum">
              <a:rPr lang="en-US">
                <a:solidFill>
                  <a:prstClr val="black"/>
                </a:solidFill>
              </a:rPr>
              <a:pPr defTabSz="1301938"/>
              <a:t>10</a:t>
            </a:fld>
            <a:endParaRPr lang="en-US" dirty="0">
              <a:solidFill>
                <a:prstClr val="black"/>
              </a:solidFill>
            </a:endParaRPr>
          </a:p>
        </p:txBody>
      </p:sp>
    </p:spTree>
    <p:extLst>
      <p:ext uri="{BB962C8B-B14F-4D97-AF65-F5344CB8AC3E}">
        <p14:creationId xmlns:p14="http://schemas.microsoft.com/office/powerpoint/2010/main" val="3973201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pPr defTabSz="1299291"/>
            <a:fld id="{BD0501A0-18E2-477E-B789-A7B36C5787C1}" type="slidenum">
              <a:rPr lang="en-US" smtClean="0">
                <a:solidFill>
                  <a:prstClr val="black"/>
                </a:solidFill>
              </a:rPr>
              <a:pPr defTabSz="1299291"/>
              <a:t>11</a:t>
            </a:fld>
            <a:endParaRPr lang="en-US">
              <a:solidFill>
                <a:prstClr val="black"/>
              </a:solidFill>
            </a:endParaRPr>
          </a:p>
        </p:txBody>
      </p:sp>
      <p:sp>
        <p:nvSpPr>
          <p:cNvPr id="15362" name="Rectangle 7"/>
          <p:cNvSpPr txBox="1">
            <a:spLocks noGrp="1" noChangeArrowheads="1"/>
          </p:cNvSpPr>
          <p:nvPr/>
        </p:nvSpPr>
        <p:spPr bwMode="auto">
          <a:xfrm>
            <a:off x="5612991" y="12307165"/>
            <a:ext cx="4293029" cy="646842"/>
          </a:xfrm>
          <a:prstGeom prst="rect">
            <a:avLst/>
          </a:prstGeom>
          <a:noFill/>
          <a:ln w="9525">
            <a:noFill/>
            <a:miter lim="800000"/>
            <a:headEnd/>
            <a:tailEnd/>
          </a:ln>
        </p:spPr>
        <p:txBody>
          <a:bodyPr lIns="130191" tIns="65093" rIns="130191" bIns="65093" anchor="b"/>
          <a:lstStyle/>
          <a:p>
            <a:pPr algn="r" defTabSz="1299291" eaLnBrk="0" hangingPunct="0"/>
            <a:fld id="{BB1759AD-BE27-4EA3-8F85-FF78EB336114}" type="slidenum">
              <a:rPr lang="en-US" sz="1600">
                <a:solidFill>
                  <a:prstClr val="black"/>
                </a:solidFill>
                <a:latin typeface="Times" pitchFamily="18" charset="0"/>
              </a:rPr>
              <a:pPr algn="r" defTabSz="1299291" eaLnBrk="0" hangingPunct="0"/>
              <a:t>11</a:t>
            </a:fld>
            <a:endParaRPr lang="en-US" sz="1600">
              <a:solidFill>
                <a:prstClr val="black"/>
              </a:solidFill>
              <a:latin typeface="Times" pitchFamily="18" charset="0"/>
            </a:endParaRPr>
          </a:p>
        </p:txBody>
      </p:sp>
      <p:sp>
        <p:nvSpPr>
          <p:cNvPr id="15363" name="Rectangle 2"/>
          <p:cNvSpPr>
            <a:spLocks noGrp="1" noRot="1" noChangeAspect="1" noChangeArrowheads="1" noTextEdit="1"/>
          </p:cNvSpPr>
          <p:nvPr>
            <p:ph type="sldImg"/>
          </p:nvPr>
        </p:nvSpPr>
        <p:spPr>
          <a:xfrm>
            <a:off x="635000" y="973138"/>
            <a:ext cx="8636000" cy="4857750"/>
          </a:xfrm>
          <a:ln/>
        </p:spPr>
      </p:sp>
      <p:sp>
        <p:nvSpPr>
          <p:cNvPr id="15364" name="Rectangle 3"/>
          <p:cNvSpPr>
            <a:spLocks noGrp="1" noChangeArrowheads="1"/>
          </p:cNvSpPr>
          <p:nvPr>
            <p:ph type="body" idx="1"/>
          </p:nvPr>
        </p:nvSpPr>
        <p:spPr>
          <a:noFill/>
          <a:ln/>
        </p:spPr>
        <p:txBody>
          <a:bodyPr/>
          <a:lstStyle/>
          <a:p>
            <a:r>
              <a:rPr lang="en-US" sz="1500" dirty="0"/>
              <a:t>Suppose an individual who’s 63 years of age has work earnings of $46,000. As mentioned in last slide, the current annual limit is $23,400.</a:t>
            </a:r>
          </a:p>
          <a:p>
            <a:r>
              <a:rPr lang="en-US" sz="1500" dirty="0"/>
              <a:t>That means the dollar amount by which they’ve exceeded that limit is $22,600. Because of that, $11,300 (which is 50% of the overage) is going to be subtracted from the Social Security benefit. If their Social Security benefit is supposed to be $1,500 a month, or $18,000 a year, their Social Security benefit is going to be reduced dramatically. Instead, the benefit amount they’ll receive is only about $558 a month, or $6,700 a year. In other words, their benefit is going to be reduced by nearly $1,000 a month ($942) because they’re continuing to work while collecting benefits before their FRA.</a:t>
            </a:r>
          </a:p>
          <a:p>
            <a:r>
              <a:rPr lang="en-US" sz="1500" dirty="0"/>
              <a:t>For folks who are thinking about winding down work or working part-time, it may make sense. For those who are remaining at the same compensation level, they really need to consider this because their benefit may be dramatically reduced.</a:t>
            </a:r>
          </a:p>
          <a:p>
            <a:r>
              <a:rPr lang="en-US" sz="1500" dirty="0"/>
              <a:t>The good news is they would get that $942 a month back, but not until full retirement age; it would gradually be paid back to them.  </a:t>
            </a:r>
          </a:p>
          <a:p>
            <a:r>
              <a:rPr lang="en-US" sz="1500" dirty="0"/>
              <a:t>On the other hand, if this person was 68 and returned to work or continued working past their full retirement age and </a:t>
            </a:r>
            <a:r>
              <a:rPr lang="en-US" sz="1500" i="1" dirty="0"/>
              <a:t>then</a:t>
            </a:r>
            <a:r>
              <a:rPr lang="en-US" sz="1500" dirty="0"/>
              <a:t> filed for the Social Security, this will not come into play at all. There would be no reduction in benefits.</a:t>
            </a:r>
          </a:p>
          <a:p>
            <a:endParaRPr lang="en-US" sz="1500" dirty="0"/>
          </a:p>
          <a:p>
            <a:endParaRPr lang="en-US" sz="1500" dirty="0"/>
          </a:p>
          <a:p>
            <a:endParaRPr lang="en-US" sz="1500" dirty="0"/>
          </a:p>
          <a:p>
            <a:endParaRPr lang="en-US" sz="1500" dirty="0"/>
          </a:p>
          <a:p>
            <a:endParaRPr lang="en-US" sz="1500" dirty="0"/>
          </a:p>
        </p:txBody>
      </p:sp>
    </p:spTree>
    <p:extLst>
      <p:ext uri="{BB962C8B-B14F-4D97-AF65-F5344CB8AC3E}">
        <p14:creationId xmlns:p14="http://schemas.microsoft.com/office/powerpoint/2010/main" val="2551867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B733045B-0189-4506-8DC5-75677127A4C3}" type="slidenum">
              <a:rPr lang="en-US" smtClean="0">
                <a:solidFill>
                  <a:prstClr val="black"/>
                </a:solidFill>
              </a:rPr>
              <a:pPr/>
              <a:t>12</a:t>
            </a:fld>
            <a:endParaRPr lang="en-US" dirty="0">
              <a:solidFill>
                <a:prstClr val="black"/>
              </a:solidFill>
            </a:endParaRPr>
          </a:p>
        </p:txBody>
      </p:sp>
      <p:sp>
        <p:nvSpPr>
          <p:cNvPr id="39938" name="Rectangle 2"/>
          <p:cNvSpPr>
            <a:spLocks noGrp="1" noRot="1" noChangeAspect="1" noChangeArrowheads="1" noTextEdit="1"/>
          </p:cNvSpPr>
          <p:nvPr>
            <p:ph type="sldImg"/>
          </p:nvPr>
        </p:nvSpPr>
        <p:spPr>
          <a:xfrm>
            <a:off x="635000" y="973138"/>
            <a:ext cx="8636000" cy="4857750"/>
          </a:xfrm>
          <a:ln/>
        </p:spPr>
      </p:sp>
      <p:sp>
        <p:nvSpPr>
          <p:cNvPr id="39939" name="Rectangle 3"/>
          <p:cNvSpPr>
            <a:spLocks noGrp="1" noChangeArrowheads="1"/>
          </p:cNvSpPr>
          <p:nvPr>
            <p:ph type="body" idx="1"/>
          </p:nvPr>
        </p:nvSpPr>
        <p:spPr>
          <a:xfrm>
            <a:off x="1319953" y="6190011"/>
            <a:ext cx="7266121" cy="5795887"/>
          </a:xfrm>
          <a:noFill/>
          <a:ln/>
        </p:spPr>
        <p:txBody>
          <a:bodyPr/>
          <a:lstStyle/>
          <a:p>
            <a:pPr>
              <a:buFontTx/>
              <a:buNone/>
            </a:pPr>
            <a:r>
              <a:rPr lang="en-US" sz="1500" dirty="0"/>
              <a:t>Now we’re going to talk about taxes. Unfortunately, benefits may be taxed. The question is, at what percentage?  That depends on what tax bracket we’re in. Using a calculation I’m about to show you, we can determine how much of our Social Security benefit is taxable.</a:t>
            </a:r>
          </a:p>
          <a:p>
            <a:pPr>
              <a:buFontTx/>
              <a:buNone/>
            </a:pPr>
            <a:r>
              <a:rPr lang="en-US" sz="1500" dirty="0"/>
              <a:t>Let’s do the math.</a:t>
            </a:r>
          </a:p>
          <a:p>
            <a:pPr>
              <a:buFontTx/>
              <a:buNone/>
            </a:pPr>
            <a:endParaRPr lang="en-US" sz="1500" dirty="0"/>
          </a:p>
          <a:p>
            <a:pPr>
              <a:buFontTx/>
              <a:buNone/>
            </a:pPr>
            <a:endParaRPr lang="en-US" dirty="0"/>
          </a:p>
        </p:txBody>
      </p:sp>
    </p:spTree>
    <p:extLst>
      <p:ext uri="{BB962C8B-B14F-4D97-AF65-F5344CB8AC3E}">
        <p14:creationId xmlns:p14="http://schemas.microsoft.com/office/powerpoint/2010/main" val="4243231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0C985C73-A637-4ADF-AAAC-0D83994C7EFC}" type="slidenum">
              <a:rPr lang="en-US" smtClean="0">
                <a:solidFill>
                  <a:prstClr val="black"/>
                </a:solidFill>
              </a:rPr>
              <a:pPr/>
              <a:t>13</a:t>
            </a:fld>
            <a:endParaRPr lang="en-US" dirty="0">
              <a:solidFill>
                <a:prstClr val="black"/>
              </a:solidFill>
            </a:endParaRPr>
          </a:p>
        </p:txBody>
      </p:sp>
      <p:sp>
        <p:nvSpPr>
          <p:cNvPr id="44034" name="Rectangle 2"/>
          <p:cNvSpPr>
            <a:spLocks noGrp="1" noRot="1" noChangeAspect="1" noChangeArrowheads="1" noTextEdit="1"/>
          </p:cNvSpPr>
          <p:nvPr>
            <p:ph type="sldImg"/>
          </p:nvPr>
        </p:nvSpPr>
        <p:spPr>
          <a:xfrm>
            <a:off x="635000" y="973138"/>
            <a:ext cx="8636000" cy="4857750"/>
          </a:xfrm>
          <a:ln/>
        </p:spPr>
      </p:sp>
      <p:sp>
        <p:nvSpPr>
          <p:cNvPr id="44035" name="Rectangle 3"/>
          <p:cNvSpPr>
            <a:spLocks noGrp="1" noChangeArrowheads="1"/>
          </p:cNvSpPr>
          <p:nvPr>
            <p:ph type="body" idx="1"/>
          </p:nvPr>
        </p:nvSpPr>
        <p:spPr>
          <a:noFill/>
          <a:ln/>
        </p:spPr>
        <p:txBody>
          <a:bodyPr/>
          <a:lstStyle/>
          <a:p>
            <a:r>
              <a:rPr lang="en-US" sz="1500" dirty="0"/>
              <a:t>[read slide]</a:t>
            </a:r>
          </a:p>
          <a:p>
            <a:endParaRPr lang="en-US" sz="1500" dirty="0"/>
          </a:p>
          <a:p>
            <a:r>
              <a:rPr lang="en-US" sz="1500" dirty="0"/>
              <a:t>Adjusted gross income (AGI) is defined as gross income minus adjustments to income. Gross income includes your wages, dividends, capital gains, business income, retirement distributions as well as other income. Adjustments to Income include such items as educator expenses, student loan interest, alimony payments or contributions to a retirement account. </a:t>
            </a:r>
          </a:p>
          <a:p>
            <a:r>
              <a:rPr lang="en-US" sz="1500" dirty="0"/>
              <a:t>Your modified adjusted gross income (MAGI) is what you receive after adding back any of applicable IRS deductions to your adjusted gross income (AGI).</a:t>
            </a:r>
            <a:br>
              <a:rPr lang="en-US" sz="1500" dirty="0"/>
            </a:br>
            <a:endParaRPr lang="en-US" sz="1500" dirty="0"/>
          </a:p>
          <a:p>
            <a:r>
              <a:rPr lang="en-US" dirty="0"/>
              <a:t>Source: Definition of Adjusted Gross Income, irs.gov, retrieved 12/22</a:t>
            </a:r>
          </a:p>
          <a:p>
            <a:endParaRPr lang="en-US" sz="1500" dirty="0"/>
          </a:p>
        </p:txBody>
      </p:sp>
    </p:spTree>
    <p:extLst>
      <p:ext uri="{BB962C8B-B14F-4D97-AF65-F5344CB8AC3E}">
        <p14:creationId xmlns:p14="http://schemas.microsoft.com/office/powerpoint/2010/main" val="1355773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0C985C73-A637-4ADF-AAAC-0D83994C7EFC}" type="slidenum">
              <a:rPr lang="en-US" smtClean="0">
                <a:solidFill>
                  <a:prstClr val="black"/>
                </a:solidFill>
              </a:rPr>
              <a:pPr/>
              <a:t>14</a:t>
            </a:fld>
            <a:endParaRPr lang="en-US" dirty="0">
              <a:solidFill>
                <a:prstClr val="black"/>
              </a:solidFill>
            </a:endParaRPr>
          </a:p>
        </p:txBody>
      </p:sp>
      <p:sp>
        <p:nvSpPr>
          <p:cNvPr id="44034" name="Rectangle 2"/>
          <p:cNvSpPr>
            <a:spLocks noGrp="1" noRot="1" noChangeAspect="1" noChangeArrowheads="1" noTextEdit="1"/>
          </p:cNvSpPr>
          <p:nvPr>
            <p:ph type="sldImg"/>
          </p:nvPr>
        </p:nvSpPr>
        <p:spPr>
          <a:xfrm>
            <a:off x="635000" y="973138"/>
            <a:ext cx="8636000" cy="4857750"/>
          </a:xfrm>
          <a:ln/>
        </p:spPr>
      </p:sp>
      <p:sp>
        <p:nvSpPr>
          <p:cNvPr id="44035" name="Rectangle 3"/>
          <p:cNvSpPr>
            <a:spLocks noGrp="1" noChangeArrowheads="1"/>
          </p:cNvSpPr>
          <p:nvPr>
            <p:ph type="body" idx="1"/>
          </p:nvPr>
        </p:nvSpPr>
        <p:spPr>
          <a:noFill/>
          <a:ln/>
        </p:spPr>
        <p:txBody>
          <a:bodyPr/>
          <a:lstStyle/>
          <a:p>
            <a:r>
              <a:rPr lang="en-US" sz="1500" dirty="0"/>
              <a:t>If combined income is equal to or less than $25,000 if you file as an individual ($32,000 if married, filing jointly), then 0% of your Social Security benefit is taxable, as it shows on the slide.</a:t>
            </a:r>
          </a:p>
          <a:p>
            <a:r>
              <a:rPr lang="en-US" sz="1500" dirty="0"/>
              <a:t>If it’s more than $25,000 and equal to or less than $34,000 ($32,001 and $44,000 if married, filing jointly), up to 50% is taxable.</a:t>
            </a:r>
          </a:p>
          <a:p>
            <a:r>
              <a:rPr lang="en-US" sz="1500" dirty="0"/>
              <a:t>Now it doesn’t mean you’re in a 50% bracket, but that half of that benefit is subject to taxation at your current income tax rate. </a:t>
            </a:r>
          </a:p>
          <a:p>
            <a:r>
              <a:rPr lang="en-US" sz="1500" dirty="0"/>
              <a:t>Unfortunately, many of you are going to fall into the last group. If combined income is over $34,000 (or over $44,000 if married, filing jointly), up to 85% is subject to taxation. See IRS Publication 915 (and referenced worksheet) for more details on the exact calculation, and please speak with your tax professional for advice concerning the calculation of tax.</a:t>
            </a:r>
          </a:p>
          <a:p>
            <a:r>
              <a:rPr lang="en-US" sz="1500" dirty="0"/>
              <a:t>Some of the confusion is about what happens after full retirement age. Taxation really isn’t affected by your age; it’s affected by your income. </a:t>
            </a:r>
          </a:p>
          <a:p>
            <a:r>
              <a:rPr lang="en-US" sz="1500" dirty="0"/>
              <a:t>What you can focus on is possibly reducing some of these tax percentages. Your tax professional can certainly help you find potential opportunities for controlling some of these numbers. </a:t>
            </a:r>
          </a:p>
          <a:p>
            <a:endParaRPr lang="en-US" sz="1500" dirty="0"/>
          </a:p>
          <a:p>
            <a:r>
              <a:rPr lang="en-US" dirty="0"/>
              <a:t>Source: </a:t>
            </a:r>
            <a:r>
              <a:rPr lang="en-US" dirty="0">
                <a:solidFill>
                  <a:srgbClr val="212121"/>
                </a:solidFill>
              </a:rPr>
              <a:t>Benefits Planner: Income Taxes And Your Social Security Benefits, </a:t>
            </a:r>
            <a:r>
              <a:rPr lang="en-US" dirty="0"/>
              <a:t>ssa.gov, retrieved 12/23</a:t>
            </a:r>
          </a:p>
          <a:p>
            <a:endParaRPr lang="en-US" sz="1500" dirty="0"/>
          </a:p>
        </p:txBody>
      </p:sp>
    </p:spTree>
    <p:extLst>
      <p:ext uri="{BB962C8B-B14F-4D97-AF65-F5344CB8AC3E}">
        <p14:creationId xmlns:p14="http://schemas.microsoft.com/office/powerpoint/2010/main" val="75213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635000" y="973138"/>
            <a:ext cx="8636000" cy="4857750"/>
          </a:xfrm>
        </p:spPr>
      </p:sp>
      <p:sp>
        <p:nvSpPr>
          <p:cNvPr id="3" name="Notes Placeholder 2"/>
          <p:cNvSpPr>
            <a:spLocks noGrp="1"/>
          </p:cNvSpPr>
          <p:nvPr>
            <p:ph type="body" idx="1"/>
          </p:nvPr>
        </p:nvSpPr>
        <p:spPr/>
        <p:txBody>
          <a:bodyPr vert="horz" wrap="square" numCol="1" compatLnSpc="1">
            <a:prstTxWarp prst="textNoShape">
              <a:avLst/>
            </a:prstTxWarp>
          </a:bodyPr>
          <a:lstStyle/>
          <a:p>
            <a:pPr>
              <a:spcBef>
                <a:spcPct val="0"/>
              </a:spcBef>
            </a:pPr>
            <a:r>
              <a:rPr lang="en-US" altLang="en-US" sz="1400" dirty="0"/>
              <a:t>Since retirement assets like pensions and 401(k)s may be taxed much higher than Social Security, you might consider using other sources for retirement income. Distributions from Roth IRAs and Roth 401(k)s </a:t>
            </a:r>
            <a:r>
              <a:rPr lang="en-US" sz="1400" dirty="0"/>
              <a:t>may not be taxable and so may not be included in combined income.</a:t>
            </a:r>
            <a:r>
              <a:rPr lang="en-US" sz="1400" baseline="30000" dirty="0"/>
              <a:t> </a:t>
            </a:r>
          </a:p>
          <a:p>
            <a:pPr>
              <a:spcBef>
                <a:spcPct val="0"/>
              </a:spcBef>
            </a:pPr>
            <a:endParaRPr lang="en-US" altLang="en-US" sz="1400" dirty="0"/>
          </a:p>
          <a:p>
            <a:pPr>
              <a:spcBef>
                <a:spcPct val="0"/>
              </a:spcBef>
            </a:pPr>
            <a:r>
              <a:rPr lang="en-US" altLang="en-US" sz="1400" dirty="0"/>
              <a:t>For example, suppose you determined a monthly target dollar amount you needed, but your Social Security benefits were $200 short of that amount.</a:t>
            </a:r>
          </a:p>
          <a:p>
            <a:pPr>
              <a:spcBef>
                <a:spcPct val="0"/>
              </a:spcBef>
            </a:pPr>
            <a:endParaRPr lang="en-US" altLang="en-US" sz="1400" dirty="0"/>
          </a:p>
          <a:p>
            <a:pPr>
              <a:spcBef>
                <a:spcPct val="0"/>
              </a:spcBef>
            </a:pPr>
            <a:r>
              <a:rPr lang="en-US" altLang="en-US" sz="1400" dirty="0"/>
              <a:t>You could close that gap by drawing on some nontaxable interest, but you’d have to include that combined income amount to determine if your benefits are subject to taxes. But what if you owned a Roth IRA for at least 5 years and you’re at least age 59½, and you took $200 from that account? That amount would not be included in the combined income calculation.</a:t>
            </a:r>
          </a:p>
          <a:p>
            <a:pPr>
              <a:spcBef>
                <a:spcPct val="0"/>
              </a:spcBef>
            </a:pPr>
            <a:endParaRPr lang="en-US" altLang="en-US" sz="1400" dirty="0"/>
          </a:p>
          <a:p>
            <a:pPr>
              <a:spcBef>
                <a:spcPct val="0"/>
              </a:spcBef>
              <a:defRPr/>
            </a:pPr>
            <a:r>
              <a:rPr lang="en-US" altLang="en-US" sz="1400" dirty="0"/>
              <a:t>The way it works today is, if you take a qualified distribution from a Roth IRA or Roth 401(k)</a:t>
            </a:r>
            <a:r>
              <a:rPr lang="en-US" altLang="en-US" sz="1400" baseline="30000" dirty="0"/>
              <a:t> </a:t>
            </a:r>
            <a:r>
              <a:rPr lang="en-US" altLang="en-US" sz="1400" dirty="0"/>
              <a:t>it doesn’t have to be included in that calculation. </a:t>
            </a:r>
            <a:r>
              <a:rPr lang="en-US" sz="1400" dirty="0"/>
              <a:t>A qualified distribution is generally any distribution from a Roth account which occurs after you have reached age 59½ if you’ve satisfied the 5-year period of participation required under IRS rules.</a:t>
            </a:r>
          </a:p>
          <a:p>
            <a:pPr>
              <a:spcBef>
                <a:spcPct val="0"/>
              </a:spcBef>
            </a:pPr>
            <a:endParaRPr lang="en-US" altLang="en-US" sz="1400" dirty="0"/>
          </a:p>
          <a:p>
            <a:pPr>
              <a:spcBef>
                <a:spcPct val="0"/>
              </a:spcBef>
            </a:pPr>
            <a:r>
              <a:rPr lang="en-US" altLang="en-US" sz="1400" dirty="0"/>
              <a:t>Again, I encourage you to talk to a tax or financial professional and see what your options are. It may even be an opportunity to discuss either contributing to a Roth IRA or doing a Roth conversion prior to taking your Social Security benefit. </a:t>
            </a:r>
          </a:p>
          <a:p>
            <a:pPr>
              <a:spcBef>
                <a:spcPct val="0"/>
              </a:spcBef>
            </a:pPr>
            <a:endParaRPr lang="en-US" altLang="en-US" sz="1400" dirty="0"/>
          </a:p>
          <a:p>
            <a:pPr>
              <a:spcBef>
                <a:spcPct val="0"/>
              </a:spcBef>
              <a:defRPr/>
            </a:pPr>
            <a:r>
              <a:rPr lang="en-US" sz="1400" dirty="0"/>
              <a:t>Remember that distributions from a converted Roth IRA may be subject to taxation and subject to a 10% additional penalty tax if the distribution is taken within five years of conversion. We encourage you to seek advice from your tax professional concerning your situation and whether a Roth IRA contribution or Roth conversion is right for you.</a:t>
            </a:r>
          </a:p>
        </p:txBody>
      </p:sp>
      <p:sp>
        <p:nvSpPr>
          <p:cNvPr id="4" name="Rectangle 7"/>
          <p:cNvSpPr>
            <a:spLocks noGrp="1" noChangeArrowheads="1"/>
          </p:cNvSpPr>
          <p:nvPr>
            <p:ph type="sldNum" sz="quarter" idx="5"/>
          </p:nvPr>
        </p:nvSpPr>
        <p:spPr>
          <a:xfrm>
            <a:off x="5610831" y="12305018"/>
            <a:ext cx="4293029" cy="646842"/>
          </a:xfrm>
          <a:noFill/>
        </p:spPr>
        <p:txBody>
          <a:bodyPr/>
          <a:lstStyle/>
          <a:p>
            <a:pPr defTabSz="1301938"/>
            <a:fld id="{2C91167D-A5AC-49BE-B67E-35F86D1CCE41}" type="slidenum">
              <a:rPr lang="en-US">
                <a:solidFill>
                  <a:prstClr val="black"/>
                </a:solidFill>
              </a:rPr>
              <a:pPr defTabSz="1301938"/>
              <a:t>15</a:t>
            </a:fld>
            <a:endParaRPr lang="en-US" dirty="0">
              <a:solidFill>
                <a:prstClr val="black"/>
              </a:solidFill>
            </a:endParaRPr>
          </a:p>
        </p:txBody>
      </p:sp>
    </p:spTree>
    <p:extLst>
      <p:ext uri="{BB962C8B-B14F-4D97-AF65-F5344CB8AC3E}">
        <p14:creationId xmlns:p14="http://schemas.microsoft.com/office/powerpoint/2010/main" val="3750341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B733045B-0189-4506-8DC5-75677127A4C3}" type="slidenum">
              <a:rPr lang="en-US" smtClean="0">
                <a:solidFill>
                  <a:prstClr val="black"/>
                </a:solidFill>
              </a:rPr>
              <a:pPr/>
              <a:t>16</a:t>
            </a:fld>
            <a:endParaRPr lang="en-US" dirty="0">
              <a:solidFill>
                <a:prstClr val="black"/>
              </a:solidFill>
            </a:endParaRPr>
          </a:p>
        </p:txBody>
      </p:sp>
      <p:sp>
        <p:nvSpPr>
          <p:cNvPr id="39938" name="Rectangle 2"/>
          <p:cNvSpPr>
            <a:spLocks noGrp="1" noRot="1" noChangeAspect="1" noChangeArrowheads="1" noTextEdit="1"/>
          </p:cNvSpPr>
          <p:nvPr>
            <p:ph type="sldImg"/>
          </p:nvPr>
        </p:nvSpPr>
        <p:spPr>
          <a:xfrm>
            <a:off x="635000" y="973138"/>
            <a:ext cx="8636000" cy="4857750"/>
          </a:xfrm>
          <a:ln/>
        </p:spPr>
      </p:sp>
      <p:sp>
        <p:nvSpPr>
          <p:cNvPr id="39939" name="Rectangle 3"/>
          <p:cNvSpPr>
            <a:spLocks noGrp="1" noChangeArrowheads="1"/>
          </p:cNvSpPr>
          <p:nvPr>
            <p:ph type="body" idx="1"/>
          </p:nvPr>
        </p:nvSpPr>
        <p:spPr>
          <a:xfrm>
            <a:off x="1319953" y="6190011"/>
            <a:ext cx="7266121" cy="5795887"/>
          </a:xfrm>
          <a:noFill/>
          <a:ln/>
        </p:spPr>
        <p:txBody>
          <a:bodyPr/>
          <a:lstStyle/>
          <a:p>
            <a:pPr>
              <a:buFontTx/>
              <a:buNone/>
            </a:pPr>
            <a:r>
              <a:rPr lang="en-US" sz="1500" dirty="0"/>
              <a:t>We’ve been talking about areas in which you have some level of flexibility. Now let’s take some other aspects that should be considered as you weigh your options.</a:t>
            </a:r>
          </a:p>
          <a:p>
            <a:pPr>
              <a:buFontTx/>
              <a:buNone/>
            </a:pPr>
            <a:endParaRPr lang="en-US" dirty="0"/>
          </a:p>
        </p:txBody>
      </p:sp>
    </p:spTree>
    <p:extLst>
      <p:ext uri="{BB962C8B-B14F-4D97-AF65-F5344CB8AC3E}">
        <p14:creationId xmlns:p14="http://schemas.microsoft.com/office/powerpoint/2010/main" val="3677300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248AB4D2-795F-49B0-9A60-FFF8BC9FBA1B}" type="slidenum">
              <a:rPr lang="en-US" smtClean="0">
                <a:solidFill>
                  <a:prstClr val="black"/>
                </a:solidFill>
              </a:rPr>
              <a:pPr/>
              <a:t>17</a:t>
            </a:fld>
            <a:endParaRPr lang="en-US" dirty="0">
              <a:solidFill>
                <a:prstClr val="black"/>
              </a:solidFill>
            </a:endParaRPr>
          </a:p>
        </p:txBody>
      </p:sp>
      <p:sp>
        <p:nvSpPr>
          <p:cNvPr id="48130" name="Rectangle 2"/>
          <p:cNvSpPr>
            <a:spLocks noGrp="1" noRot="1" noChangeAspect="1" noChangeArrowheads="1" noTextEdit="1"/>
          </p:cNvSpPr>
          <p:nvPr>
            <p:ph type="sldImg"/>
          </p:nvPr>
        </p:nvSpPr>
        <p:spPr>
          <a:xfrm>
            <a:off x="635000" y="973138"/>
            <a:ext cx="8636000" cy="4857750"/>
          </a:xfrm>
          <a:ln/>
        </p:spPr>
      </p:sp>
      <p:sp>
        <p:nvSpPr>
          <p:cNvPr id="48131" name="Rectangle 3"/>
          <p:cNvSpPr>
            <a:spLocks noGrp="1" noChangeArrowheads="1"/>
          </p:cNvSpPr>
          <p:nvPr>
            <p:ph type="body" idx="1"/>
          </p:nvPr>
        </p:nvSpPr>
        <p:spPr>
          <a:xfrm>
            <a:off x="991031" y="6153585"/>
            <a:ext cx="7923941" cy="5828014"/>
          </a:xfrm>
          <a:noFill/>
          <a:ln/>
        </p:spPr>
        <p:txBody>
          <a:bodyPr/>
          <a:lstStyle/>
          <a:p>
            <a:r>
              <a:rPr lang="en-US" sz="1500" dirty="0"/>
              <a:t>The question people seem to be most curious about is, “What am I entitled to?” </a:t>
            </a:r>
          </a:p>
          <a:p>
            <a:r>
              <a:rPr lang="en-US" sz="1500" dirty="0"/>
              <a:t>As you can see on the slide, it’s… [read slide.] I’ll show you a few basic examples to give you an idea of how these scenarios can potentially play out.</a:t>
            </a:r>
          </a:p>
          <a:p>
            <a:endParaRPr lang="en-US" sz="1500" dirty="0"/>
          </a:p>
          <a:p>
            <a:endParaRPr lang="en-US" sz="1500" dirty="0"/>
          </a:p>
          <a:p>
            <a:endParaRPr lang="en-US" sz="1500" dirty="0"/>
          </a:p>
          <a:p>
            <a:endParaRPr lang="en-US" sz="1500" b="1" dirty="0"/>
          </a:p>
        </p:txBody>
      </p:sp>
    </p:spTree>
    <p:extLst>
      <p:ext uri="{BB962C8B-B14F-4D97-AF65-F5344CB8AC3E}">
        <p14:creationId xmlns:p14="http://schemas.microsoft.com/office/powerpoint/2010/main" val="775281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248AB4D2-795F-49B0-9A60-FFF8BC9FBA1B}" type="slidenum">
              <a:rPr lang="en-US" smtClean="0">
                <a:solidFill>
                  <a:prstClr val="black"/>
                </a:solidFill>
              </a:rPr>
              <a:pPr/>
              <a:t>18</a:t>
            </a:fld>
            <a:endParaRPr lang="en-US" dirty="0">
              <a:solidFill>
                <a:prstClr val="black"/>
              </a:solidFill>
            </a:endParaRPr>
          </a:p>
        </p:txBody>
      </p:sp>
      <p:sp>
        <p:nvSpPr>
          <p:cNvPr id="48130" name="Rectangle 2"/>
          <p:cNvSpPr>
            <a:spLocks noGrp="1" noRot="1" noChangeAspect="1" noChangeArrowheads="1" noTextEdit="1"/>
          </p:cNvSpPr>
          <p:nvPr>
            <p:ph type="sldImg"/>
          </p:nvPr>
        </p:nvSpPr>
        <p:spPr>
          <a:xfrm>
            <a:off x="635000" y="973138"/>
            <a:ext cx="8636000" cy="4857750"/>
          </a:xfrm>
          <a:ln/>
        </p:spPr>
      </p:sp>
      <p:sp>
        <p:nvSpPr>
          <p:cNvPr id="48131" name="Rectangle 3"/>
          <p:cNvSpPr>
            <a:spLocks noGrp="1" noChangeArrowheads="1"/>
          </p:cNvSpPr>
          <p:nvPr>
            <p:ph type="body" idx="1"/>
          </p:nvPr>
        </p:nvSpPr>
        <p:spPr>
          <a:noFill/>
          <a:ln/>
        </p:spPr>
        <p:txBody>
          <a:bodyPr/>
          <a:lstStyle/>
          <a:p>
            <a:r>
              <a:rPr lang="en-US" sz="1500" dirty="0"/>
              <a:t>Here’s an overview of how spousal benefits are determined. In addition to being married for at least one year, the guidelines are… [read slide]. </a:t>
            </a:r>
          </a:p>
          <a:p>
            <a:r>
              <a:rPr lang="en-US" sz="1500" dirty="0"/>
              <a:t>Again, this is high-level information. We always encourage people to call visit ssa.gov or place a call to the Social Security administration to ensure you’re getting all the information you need.</a:t>
            </a:r>
          </a:p>
          <a:p>
            <a:endParaRPr lang="en-US" sz="1500" dirty="0"/>
          </a:p>
          <a:p>
            <a:endParaRPr lang="en-US" sz="1500" dirty="0"/>
          </a:p>
          <a:p>
            <a:endParaRPr lang="en-US" sz="1500" b="1" dirty="0"/>
          </a:p>
        </p:txBody>
      </p:sp>
    </p:spTree>
    <p:extLst>
      <p:ext uri="{BB962C8B-B14F-4D97-AF65-F5344CB8AC3E}">
        <p14:creationId xmlns:p14="http://schemas.microsoft.com/office/powerpoint/2010/main" val="2752002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248AB4D2-795F-49B0-9A60-FFF8BC9FBA1B}" type="slidenum">
              <a:rPr lang="en-US" smtClean="0">
                <a:solidFill>
                  <a:prstClr val="black"/>
                </a:solidFill>
              </a:rPr>
              <a:pPr/>
              <a:t>19</a:t>
            </a:fld>
            <a:endParaRPr lang="en-US">
              <a:solidFill>
                <a:prstClr val="black"/>
              </a:solidFill>
            </a:endParaRPr>
          </a:p>
        </p:txBody>
      </p:sp>
      <p:sp>
        <p:nvSpPr>
          <p:cNvPr id="48130" name="Rectangle 2"/>
          <p:cNvSpPr>
            <a:spLocks noGrp="1" noRot="1" noChangeAspect="1" noChangeArrowheads="1" noTextEdit="1"/>
          </p:cNvSpPr>
          <p:nvPr>
            <p:ph type="sldImg"/>
          </p:nvPr>
        </p:nvSpPr>
        <p:spPr>
          <a:xfrm>
            <a:off x="635000" y="973138"/>
            <a:ext cx="8636000" cy="4857750"/>
          </a:xfrm>
          <a:ln/>
        </p:spPr>
      </p:sp>
      <p:sp>
        <p:nvSpPr>
          <p:cNvPr id="3" name="Notes Placeholder 2"/>
          <p:cNvSpPr>
            <a:spLocks noGrp="1"/>
          </p:cNvSpPr>
          <p:nvPr>
            <p:ph type="body" sz="quarter" idx="10"/>
          </p:nvPr>
        </p:nvSpPr>
        <p:spPr/>
        <p:txBody>
          <a:bodyPr/>
          <a:lstStyle/>
          <a:p>
            <a:pPr>
              <a:spcBef>
                <a:spcPts val="0"/>
              </a:spcBef>
            </a:pPr>
            <a:r>
              <a:rPr lang="en-US" sz="1500" dirty="0"/>
              <a:t>Let’s look at how this would work for a couple who’ve been married for 10 years, John and Angela. </a:t>
            </a:r>
          </a:p>
          <a:p>
            <a:pPr>
              <a:spcBef>
                <a:spcPts val="0"/>
              </a:spcBef>
            </a:pPr>
            <a:endParaRPr lang="en-US" sz="1500" dirty="0"/>
          </a:p>
          <a:p>
            <a:pPr>
              <a:spcBef>
                <a:spcPts val="0"/>
              </a:spcBef>
            </a:pPr>
            <a:r>
              <a:rPr lang="en-US" sz="1500" dirty="0"/>
              <a:t>Assume John has, at full retirement age, a Social Security benefit of $2,945. Angela’s benefit is $947.</a:t>
            </a:r>
          </a:p>
          <a:p>
            <a:pPr>
              <a:spcBef>
                <a:spcPts val="0"/>
              </a:spcBef>
            </a:pPr>
            <a:endParaRPr lang="en-US" sz="1500" dirty="0"/>
          </a:p>
          <a:p>
            <a:pPr>
              <a:spcBef>
                <a:spcPts val="0"/>
              </a:spcBef>
            </a:pPr>
            <a:r>
              <a:rPr lang="en-US" sz="1500" dirty="0"/>
              <a:t>As long as she has also reached full retirement age, Angela is entitled to the greater of</a:t>
            </a:r>
            <a:r>
              <a:rPr lang="en-US" sz="1500" baseline="30000" dirty="0"/>
              <a:t> 1 </a:t>
            </a:r>
            <a:r>
              <a:rPr lang="en-US" sz="1500" dirty="0"/>
              <a:t>:</a:t>
            </a:r>
            <a:endParaRPr lang="en-US" sz="1500" baseline="30000" dirty="0"/>
          </a:p>
          <a:p>
            <a:pPr marL="231620" indent="-231620">
              <a:spcBef>
                <a:spcPts val="0"/>
              </a:spcBef>
              <a:buFont typeface="Arial" panose="020B0604020202020204" pitchFamily="34" charset="0"/>
              <a:buChar char="•"/>
            </a:pPr>
            <a:r>
              <a:rPr lang="en-US" sz="1500" dirty="0"/>
              <a:t>50% of John’s benefit: $1,472.50</a:t>
            </a:r>
          </a:p>
          <a:p>
            <a:pPr marL="231620" indent="-231620">
              <a:spcBef>
                <a:spcPts val="0"/>
              </a:spcBef>
              <a:buFont typeface="Arial" panose="020B0604020202020204" pitchFamily="34" charset="0"/>
              <a:buChar char="•"/>
            </a:pPr>
            <a:r>
              <a:rPr lang="en-US" sz="1500" dirty="0"/>
              <a:t>Angela’s own benefit: $947</a:t>
            </a:r>
          </a:p>
          <a:p>
            <a:pPr>
              <a:spcBef>
                <a:spcPts val="0"/>
              </a:spcBef>
            </a:pPr>
            <a:endParaRPr lang="en-US" sz="1500" dirty="0"/>
          </a:p>
          <a:p>
            <a:pPr>
              <a:spcBef>
                <a:spcPts val="0"/>
              </a:spcBef>
            </a:pPr>
            <a:r>
              <a:rPr lang="en-US" sz="1500" dirty="0"/>
              <a:t>By filing for spousal benefits, Angela’s benefit payment has increased from $947 to $1,472 monthly—or $6,300 more a year.</a:t>
            </a:r>
          </a:p>
          <a:p>
            <a:pPr>
              <a:spcBef>
                <a:spcPts val="0"/>
              </a:spcBef>
            </a:pPr>
            <a:endParaRPr lang="en-US" sz="1500" dirty="0"/>
          </a:p>
          <a:p>
            <a:pPr>
              <a:spcBef>
                <a:spcPts val="0"/>
              </a:spcBef>
            </a:pPr>
            <a:r>
              <a:rPr lang="en-US" sz="1500" dirty="0"/>
              <a:t>This is a very straightforward example, but many situations can be quite complicated. We strongly urge you to consult the Social Security administration with any questions you may have. </a:t>
            </a:r>
          </a:p>
          <a:p>
            <a:endParaRPr lang="en-US" dirty="0"/>
          </a:p>
          <a:p>
            <a:pPr>
              <a:spcBef>
                <a:spcPts val="0"/>
              </a:spcBef>
            </a:pPr>
            <a:r>
              <a:rPr lang="en-US" baseline="30000" dirty="0"/>
              <a:t>1</a:t>
            </a:r>
            <a:r>
              <a:rPr lang="en-US" dirty="0"/>
              <a:t>Benefits For Your Family/Benefits For Your Spouse, ssa.gov/benefits/retirement/planner/applying7.html, 1/24</a:t>
            </a:r>
          </a:p>
          <a:p>
            <a:pPr>
              <a:spcBef>
                <a:spcPts val="0"/>
              </a:spcBef>
            </a:pPr>
            <a:endParaRPr lang="en-US" dirty="0"/>
          </a:p>
          <a:p>
            <a:endParaRPr lang="en-US" dirty="0"/>
          </a:p>
        </p:txBody>
      </p:sp>
    </p:spTree>
    <p:extLst>
      <p:ext uri="{BB962C8B-B14F-4D97-AF65-F5344CB8AC3E}">
        <p14:creationId xmlns:p14="http://schemas.microsoft.com/office/powerpoint/2010/main" val="3229173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C38A2D7E-C728-473F-A6E1-DCD62DAE7EBB}" type="slidenum">
              <a:rPr lang="en-US" smtClean="0">
                <a:solidFill>
                  <a:prstClr val="black"/>
                </a:solidFill>
              </a:rPr>
              <a:pPr/>
              <a:t>2</a:t>
            </a:fld>
            <a:endParaRPr lang="en-US" dirty="0">
              <a:solidFill>
                <a:prstClr val="black"/>
              </a:solidFill>
            </a:endParaRPr>
          </a:p>
        </p:txBody>
      </p:sp>
      <p:sp>
        <p:nvSpPr>
          <p:cNvPr id="17410" name="Rectangle 2"/>
          <p:cNvSpPr>
            <a:spLocks noGrp="1" noRot="1" noChangeAspect="1" noChangeArrowheads="1" noTextEdit="1"/>
          </p:cNvSpPr>
          <p:nvPr>
            <p:ph type="sldImg"/>
          </p:nvPr>
        </p:nvSpPr>
        <p:spPr>
          <a:xfrm>
            <a:off x="635000" y="973138"/>
            <a:ext cx="8636000" cy="4857750"/>
          </a:xfrm>
          <a:ln/>
        </p:spPr>
      </p:sp>
      <p:sp>
        <p:nvSpPr>
          <p:cNvPr id="17411" name="Rectangle 3"/>
          <p:cNvSpPr>
            <a:spLocks noGrp="1" noChangeArrowheads="1"/>
          </p:cNvSpPr>
          <p:nvPr>
            <p:ph type="body" idx="1"/>
          </p:nvPr>
        </p:nvSpPr>
        <p:spPr>
          <a:xfrm>
            <a:off x="1319953" y="6190011"/>
            <a:ext cx="7266121" cy="5795887"/>
          </a:xfrm>
          <a:noFill/>
          <a:ln/>
        </p:spPr>
        <p:txBody>
          <a:bodyPr/>
          <a:lstStyle/>
          <a:p>
            <a:r>
              <a:rPr lang="en-US" sz="1500" dirty="0"/>
              <a:t>Mr. Ernest Ackerman was officially the first recipient of Social Security retirement benefits. How much did he receive? </a:t>
            </a:r>
          </a:p>
          <a:p>
            <a:r>
              <a:rPr lang="en-US" sz="1500" dirty="0"/>
              <a:t>Seventeen cents! </a:t>
            </a:r>
          </a:p>
          <a:p>
            <a:r>
              <a:rPr lang="en-US" sz="1500" dirty="0"/>
              <a:t>In January 1937, Mr. Ackerman, who contributed to the Social Security program for one day and paid five cents in Social Security taxes, was presented with a check for $0.17 as a one-time only lump-sum payment, covering the time between the establishment of Social Security and his retirement. It is not known what Mr. Ackerman did with his $0.17. </a:t>
            </a:r>
          </a:p>
          <a:p>
            <a:r>
              <a:rPr lang="en-US" sz="1500" dirty="0"/>
              <a:t>Ida May Fuller, on the other hand, fared much better.  Based on her age and time frame, she paid into Social Security $24.75. She then went on to collect Social Security benefits until she died—at age 100! Over her life expectancy, she collected $22,888.92 in Social Security. That’s a pretty good investment of her $24.75 contributions.</a:t>
            </a:r>
          </a:p>
          <a:p>
            <a:r>
              <a:rPr lang="en-US" sz="1500" dirty="0"/>
              <a:t>Now again, living to age 100 was rare in those days, but how many folks do we now know who are living into their 80s, 90s, and even 100s? Therein lies the challenge.</a:t>
            </a:r>
          </a:p>
          <a:p>
            <a:r>
              <a:rPr lang="en-US" sz="1500" dirty="0"/>
              <a:t>If Social Security isn’t intended to be the sole source of retirees’ income, what else is there?</a:t>
            </a:r>
          </a:p>
          <a:p>
            <a:endParaRPr lang="en-US" sz="1500" dirty="0"/>
          </a:p>
          <a:p>
            <a:r>
              <a:rPr lang="en-US" dirty="0"/>
              <a:t>Source: </a:t>
            </a:r>
            <a:r>
              <a:rPr lang="en-US" i="1" dirty="0"/>
              <a:t>Historical Background And Development Of Social Security</a:t>
            </a:r>
            <a:r>
              <a:rPr lang="en-US" dirty="0"/>
              <a:t>, www.ssa.gov/history</a:t>
            </a:r>
          </a:p>
        </p:txBody>
      </p:sp>
    </p:spTree>
    <p:extLst>
      <p:ext uri="{BB962C8B-B14F-4D97-AF65-F5344CB8AC3E}">
        <p14:creationId xmlns:p14="http://schemas.microsoft.com/office/powerpoint/2010/main" val="2310744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248AB4D2-795F-49B0-9A60-FFF8BC9FBA1B}" type="slidenum">
              <a:rPr lang="en-US" smtClean="0">
                <a:solidFill>
                  <a:prstClr val="black"/>
                </a:solidFill>
              </a:rPr>
              <a:pPr/>
              <a:t>20</a:t>
            </a:fld>
            <a:endParaRPr lang="en-US">
              <a:solidFill>
                <a:prstClr val="black"/>
              </a:solidFill>
            </a:endParaRPr>
          </a:p>
        </p:txBody>
      </p:sp>
      <p:sp>
        <p:nvSpPr>
          <p:cNvPr id="48130" name="Rectangle 2"/>
          <p:cNvSpPr>
            <a:spLocks noGrp="1" noRot="1" noChangeAspect="1" noChangeArrowheads="1" noTextEdit="1"/>
          </p:cNvSpPr>
          <p:nvPr>
            <p:ph type="sldImg"/>
          </p:nvPr>
        </p:nvSpPr>
        <p:spPr>
          <a:xfrm>
            <a:off x="635000" y="973138"/>
            <a:ext cx="8636000" cy="4857750"/>
          </a:xfrm>
          <a:ln/>
        </p:spPr>
      </p:sp>
      <p:sp>
        <p:nvSpPr>
          <p:cNvPr id="3" name="Notes Placeholder 2"/>
          <p:cNvSpPr>
            <a:spLocks noGrp="1"/>
          </p:cNvSpPr>
          <p:nvPr>
            <p:ph type="body" sz="quarter" idx="10"/>
          </p:nvPr>
        </p:nvSpPr>
        <p:spPr/>
        <p:txBody>
          <a:bodyPr/>
          <a:lstStyle/>
          <a:p>
            <a:pPr>
              <a:spcBef>
                <a:spcPct val="0"/>
              </a:spcBef>
            </a:pPr>
            <a:r>
              <a:rPr lang="en-US" altLang="en-US" sz="1500" dirty="0"/>
              <a:t>If John passes away, Angela can stop her own benefit and begin collecting the survivor benefit.</a:t>
            </a:r>
          </a:p>
          <a:p>
            <a:pPr>
              <a:spcBef>
                <a:spcPct val="0"/>
              </a:spcBef>
            </a:pPr>
            <a:endParaRPr lang="en-US" altLang="en-US" sz="1500" dirty="0"/>
          </a:p>
          <a:p>
            <a:pPr>
              <a:spcBef>
                <a:spcPct val="0"/>
              </a:spcBef>
            </a:pPr>
            <a:r>
              <a:rPr lang="en-US" altLang="en-US" sz="1500" dirty="0"/>
              <a:t>This is an illustration based on historical numbers and cost of living adjustments, so we’re estimating that $3,600 is the amount Angela would continue to receive as a death benefit, or survivor benefit, for the rest of her life—subject to cost-of-living increases.</a:t>
            </a:r>
            <a:r>
              <a:rPr lang="en-US" altLang="en-US" sz="1500" baseline="30000" dirty="0"/>
              <a:t>1</a:t>
            </a:r>
          </a:p>
          <a:p>
            <a:pPr>
              <a:spcBef>
                <a:spcPct val="0"/>
              </a:spcBef>
            </a:pPr>
            <a:endParaRPr lang="en-US" altLang="en-US" sz="1500" dirty="0"/>
          </a:p>
          <a:p>
            <a:pPr>
              <a:spcBef>
                <a:spcPct val="0"/>
              </a:spcBef>
            </a:pPr>
            <a:r>
              <a:rPr lang="en-US" altLang="en-US" sz="1500" b="1" dirty="0"/>
              <a:t>Note: </a:t>
            </a:r>
            <a:r>
              <a:rPr lang="en-US" altLang="en-US" sz="1500" dirty="0"/>
              <a:t>The benefit amounts shown on this slide are higher than those on the previous slide. This is because they each assume COLA increases over the last five years (2019-2024).</a:t>
            </a:r>
            <a:r>
              <a:rPr lang="en-US" altLang="en-US" sz="1500" baseline="30000" dirty="0"/>
              <a:t>2</a:t>
            </a:r>
          </a:p>
          <a:p>
            <a:pPr>
              <a:spcBef>
                <a:spcPct val="0"/>
              </a:spcBef>
            </a:pPr>
            <a:endParaRPr lang="en-US" sz="1500" dirty="0"/>
          </a:p>
          <a:p>
            <a:pPr>
              <a:spcBef>
                <a:spcPts val="0"/>
              </a:spcBef>
            </a:pPr>
            <a:r>
              <a:rPr lang="en-US" sz="1500" dirty="0"/>
              <a:t>Again, this is a very basic example. Please consult the Social Security administration with any questions you may have. </a:t>
            </a:r>
          </a:p>
          <a:p>
            <a:pPr>
              <a:spcBef>
                <a:spcPts val="0"/>
              </a:spcBef>
            </a:pPr>
            <a:endParaRPr lang="en-US" sz="1500" dirty="0"/>
          </a:p>
          <a:p>
            <a:endParaRPr lang="en-US" dirty="0">
              <a:latin typeface="+mn-lt"/>
            </a:endParaRPr>
          </a:p>
          <a:p>
            <a:pPr>
              <a:spcBef>
                <a:spcPts val="0"/>
              </a:spcBef>
            </a:pPr>
            <a:r>
              <a:rPr lang="en-US" baseline="30000" dirty="0">
                <a:latin typeface="+mn-lt"/>
              </a:rPr>
              <a:t>1</a:t>
            </a:r>
            <a:r>
              <a:rPr lang="en-US" dirty="0">
                <a:latin typeface="+mn-lt"/>
              </a:rPr>
              <a:t>Source: Benefits For Your Family/Benefits For Your Spouse, ssa.gov/benefits/retirement/planner/applying7.html, 1/24</a:t>
            </a:r>
          </a:p>
          <a:p>
            <a:pPr>
              <a:spcBef>
                <a:spcPts val="0"/>
              </a:spcBef>
            </a:pPr>
            <a:r>
              <a:rPr lang="en-US" baseline="30000" dirty="0">
                <a:latin typeface="+mn-lt"/>
              </a:rPr>
              <a:t>2</a:t>
            </a:r>
            <a:r>
              <a:rPr lang="en-US" dirty="0">
                <a:solidFill>
                  <a:srgbClr val="000000"/>
                </a:solidFill>
                <a:latin typeface="+mn-lt"/>
                <a:hlinkClick r:id="rId3"/>
              </a:rPr>
              <a:t>2025 </a:t>
            </a:r>
            <a:r>
              <a:rPr lang="en-US" dirty="0">
                <a:solidFill>
                  <a:srgbClr val="000000"/>
                </a:solidFill>
                <a:latin typeface="+mn-lt"/>
                <a:cs typeface="Calibri" panose="020F0502020204030204" pitchFamily="34" charset="0"/>
                <a:hlinkClick r:id="rId3"/>
              </a:rPr>
              <a:t>Social Security Changes - COLA Fact Sheet,</a:t>
            </a:r>
            <a:r>
              <a:rPr lang="en-US" dirty="0">
                <a:solidFill>
                  <a:srgbClr val="000000"/>
                </a:solidFill>
                <a:latin typeface="+mn-lt"/>
                <a:cs typeface="Calibri" panose="020F0502020204030204" pitchFamily="34" charset="0"/>
              </a:rPr>
              <a:t> </a:t>
            </a:r>
            <a:r>
              <a:rPr lang="en-US" dirty="0">
                <a:latin typeface="+mn-lt"/>
              </a:rPr>
              <a:t>12/24 </a:t>
            </a:r>
          </a:p>
          <a:p>
            <a:endParaRPr lang="en-US" dirty="0"/>
          </a:p>
        </p:txBody>
      </p:sp>
    </p:spTree>
    <p:extLst>
      <p:ext uri="{BB962C8B-B14F-4D97-AF65-F5344CB8AC3E}">
        <p14:creationId xmlns:p14="http://schemas.microsoft.com/office/powerpoint/2010/main" val="2375400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248AB4D2-795F-49B0-9A60-FFF8BC9FBA1B}" type="slidenum">
              <a:rPr lang="en-US" smtClean="0">
                <a:solidFill>
                  <a:prstClr val="black"/>
                </a:solidFill>
              </a:rPr>
              <a:pPr/>
              <a:t>21</a:t>
            </a:fld>
            <a:endParaRPr lang="en-US" dirty="0">
              <a:solidFill>
                <a:prstClr val="black"/>
              </a:solidFill>
            </a:endParaRPr>
          </a:p>
        </p:txBody>
      </p:sp>
      <p:sp>
        <p:nvSpPr>
          <p:cNvPr id="48130" name="Rectangle 2"/>
          <p:cNvSpPr>
            <a:spLocks noGrp="1" noRot="1" noChangeAspect="1" noChangeArrowheads="1" noTextEdit="1"/>
          </p:cNvSpPr>
          <p:nvPr>
            <p:ph type="sldImg"/>
          </p:nvPr>
        </p:nvSpPr>
        <p:spPr>
          <a:xfrm>
            <a:off x="635000" y="973138"/>
            <a:ext cx="8636000" cy="4857750"/>
          </a:xfrm>
          <a:ln/>
        </p:spPr>
      </p:sp>
      <p:sp>
        <p:nvSpPr>
          <p:cNvPr id="48131" name="Rectangle 3"/>
          <p:cNvSpPr>
            <a:spLocks noGrp="1" noChangeArrowheads="1"/>
          </p:cNvSpPr>
          <p:nvPr>
            <p:ph type="body" idx="1"/>
          </p:nvPr>
        </p:nvSpPr>
        <p:spPr>
          <a:noFill/>
          <a:ln/>
        </p:spPr>
        <p:txBody>
          <a:bodyPr/>
          <a:lstStyle/>
          <a:p>
            <a:r>
              <a:rPr lang="en-US" sz="1500" dirty="0"/>
              <a:t>For instance, when do you plan to stop working? Will you </a:t>
            </a:r>
            <a:r>
              <a:rPr lang="en-US" sz="1500" i="1" dirty="0"/>
              <a:t>need</a:t>
            </a:r>
            <a:r>
              <a:rPr lang="en-US" sz="1500" dirty="0"/>
              <a:t> extra income? </a:t>
            </a:r>
          </a:p>
          <a:p>
            <a:endParaRPr lang="en-US" sz="1500" dirty="0"/>
          </a:p>
          <a:p>
            <a:r>
              <a:rPr lang="en-US" sz="1500" dirty="0"/>
              <a:t>If you’re married…</a:t>
            </a:r>
          </a:p>
          <a:p>
            <a:pPr marL="239049" indent="-239049">
              <a:buFont typeface="Arial" panose="020B0604020202020204" pitchFamily="34" charset="0"/>
              <a:buChar char="•"/>
            </a:pPr>
            <a:r>
              <a:rPr lang="en-US" sz="1500" dirty="0"/>
              <a:t>Will your spouse be receiving his or her own benefit or a percentage of your benefit? </a:t>
            </a:r>
          </a:p>
          <a:p>
            <a:pPr marL="239049" indent="-239049">
              <a:buFont typeface="Arial" panose="020B0604020202020204" pitchFamily="34" charset="0"/>
              <a:buChar char="•"/>
            </a:pPr>
            <a:r>
              <a:rPr lang="en-US" sz="1500" dirty="0"/>
              <a:t>When will Social Security payments begin? Remember the scenarios we discussed earlier. </a:t>
            </a:r>
          </a:p>
          <a:p>
            <a:pPr marL="239049" indent="-239049">
              <a:buFont typeface="Arial" panose="020B0604020202020204" pitchFamily="34" charset="0"/>
              <a:buChar char="•"/>
            </a:pPr>
            <a:r>
              <a:rPr lang="en-US" sz="1500" dirty="0">
                <a:solidFill>
                  <a:srgbClr val="000000"/>
                </a:solidFill>
              </a:rPr>
              <a:t>Longevity may come into play in this decision as well. </a:t>
            </a:r>
          </a:p>
          <a:p>
            <a:pPr marL="239049" indent="-239049">
              <a:buFont typeface="Arial" panose="020B0604020202020204" pitchFamily="34" charset="0"/>
              <a:buChar char="•"/>
            </a:pPr>
            <a:r>
              <a:rPr lang="en-US" sz="1500" dirty="0"/>
              <a:t>Do you or your spouse anticipate a shorter or longer life expectancy? It’s important to incorporate this into your decision. Is there a family history of disease, or do you or your spouse currently have any health issues? This can help decide whether it’s better to receive smaller payments for a longer period of time or larger payments for a shorter period of time. </a:t>
            </a:r>
            <a:br>
              <a:rPr lang="en-US" sz="1500" dirty="0"/>
            </a:br>
            <a:endParaRPr lang="en-US" sz="1500" dirty="0"/>
          </a:p>
          <a:p>
            <a:pPr lvl="0"/>
            <a:r>
              <a:rPr lang="en-US" sz="1500" dirty="0">
                <a:solidFill>
                  <a:srgbClr val="000000"/>
                </a:solidFill>
              </a:rPr>
              <a:t>Whether or not you’ll have to pay taxes on benefits is  something to consider when deciding when to begin taking benefits. Your income is subject to taxes, what can you do to reduce your combined income, and thus, reduce your taxes? Think about some of the strategies we discussed and if they can help.</a:t>
            </a:r>
            <a:br>
              <a:rPr lang="en-US" sz="1500" dirty="0">
                <a:solidFill>
                  <a:srgbClr val="000000"/>
                </a:solidFill>
              </a:rPr>
            </a:br>
            <a:endParaRPr lang="en-US" sz="1500" dirty="0"/>
          </a:p>
          <a:p>
            <a:r>
              <a:rPr lang="en-US" sz="1500" dirty="0"/>
              <a:t>You should determine your break-even point, or the point at which you’ve collected the same amount of benefits under each option to determine which option makes sense. You also have to consider how you will generate income if you delay benefits.</a:t>
            </a:r>
          </a:p>
          <a:p>
            <a:endParaRPr lang="en-US" sz="1500" dirty="0"/>
          </a:p>
          <a:p>
            <a:endParaRPr lang="en-US" sz="1500" dirty="0">
              <a:solidFill>
                <a:srgbClr val="FF0000"/>
              </a:solidFill>
            </a:endParaRPr>
          </a:p>
        </p:txBody>
      </p:sp>
    </p:spTree>
    <p:extLst>
      <p:ext uri="{BB962C8B-B14F-4D97-AF65-F5344CB8AC3E}">
        <p14:creationId xmlns:p14="http://schemas.microsoft.com/office/powerpoint/2010/main" val="3114020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CB1B8BC1-6CFB-4FC2-BD9C-A825BC7909A2}" type="slidenum">
              <a:rPr lang="en-US" smtClean="0">
                <a:solidFill>
                  <a:prstClr val="black"/>
                </a:solidFill>
              </a:rPr>
              <a:pPr/>
              <a:t>22</a:t>
            </a:fld>
            <a:endParaRPr lang="en-US" dirty="0">
              <a:solidFill>
                <a:prstClr val="black"/>
              </a:solidFill>
            </a:endParaRPr>
          </a:p>
        </p:txBody>
      </p:sp>
      <p:sp>
        <p:nvSpPr>
          <p:cNvPr id="54274" name="Rectangle 2"/>
          <p:cNvSpPr>
            <a:spLocks noGrp="1" noRot="1" noChangeAspect="1" noChangeArrowheads="1" noTextEdit="1"/>
          </p:cNvSpPr>
          <p:nvPr>
            <p:ph type="sldImg"/>
          </p:nvPr>
        </p:nvSpPr>
        <p:spPr>
          <a:xfrm>
            <a:off x="635000" y="973138"/>
            <a:ext cx="8636000" cy="4857750"/>
          </a:xfrm>
          <a:ln/>
        </p:spPr>
      </p:sp>
      <p:sp>
        <p:nvSpPr>
          <p:cNvPr id="54275" name="Rectangle 3"/>
          <p:cNvSpPr>
            <a:spLocks noGrp="1" noChangeArrowheads="1"/>
          </p:cNvSpPr>
          <p:nvPr>
            <p:ph type="body" idx="1"/>
          </p:nvPr>
        </p:nvSpPr>
        <p:spPr>
          <a:xfrm>
            <a:off x="1319953" y="6190011"/>
            <a:ext cx="7266121" cy="5795887"/>
          </a:xfrm>
          <a:noFill/>
          <a:ln/>
        </p:spPr>
        <p:txBody>
          <a:bodyPr/>
          <a:lstStyle/>
          <a:p>
            <a:r>
              <a:rPr lang="en-US" sz="1500" dirty="0"/>
              <a:t>It would be easy if there was a simple manual for collecting Social Security benefits, or a magic age or income amount that worked for everyone. But of course, that’s not the case―every person’s or couples’ situation and needs are unique, and there are unknowns that we aren’t able to factor into our decision-making. </a:t>
            </a:r>
          </a:p>
          <a:p>
            <a:r>
              <a:rPr lang="en-US" sz="1500" dirty="0"/>
              <a:t>But by taking a look at the big picture instead of narrowing our focus on one aspect of it, we’re better equipped to make our decisions and do the best we can to provide for ourselves and our families.</a:t>
            </a:r>
          </a:p>
          <a:p>
            <a:endParaRPr lang="en-US" dirty="0"/>
          </a:p>
        </p:txBody>
      </p:sp>
    </p:spTree>
    <p:extLst>
      <p:ext uri="{BB962C8B-B14F-4D97-AF65-F5344CB8AC3E}">
        <p14:creationId xmlns:p14="http://schemas.microsoft.com/office/powerpoint/2010/main" val="1105346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CB1B8BC1-6CFB-4FC2-BD9C-A825BC7909A2}" type="slidenum">
              <a:rPr lang="en-US" smtClean="0"/>
              <a:pPr/>
              <a:t>23</a:t>
            </a:fld>
            <a:endParaRPr lang="en-US" dirty="0"/>
          </a:p>
        </p:txBody>
      </p:sp>
      <p:sp>
        <p:nvSpPr>
          <p:cNvPr id="54274" name="Rectangle 2"/>
          <p:cNvSpPr>
            <a:spLocks noGrp="1" noRot="1" noChangeAspect="1" noChangeArrowheads="1" noTextEdit="1"/>
          </p:cNvSpPr>
          <p:nvPr>
            <p:ph type="sldImg"/>
          </p:nvPr>
        </p:nvSpPr>
        <p:spPr>
          <a:xfrm>
            <a:off x="635000" y="973138"/>
            <a:ext cx="8636000" cy="4857750"/>
          </a:xfrm>
          <a:ln/>
        </p:spPr>
      </p:sp>
      <p:sp>
        <p:nvSpPr>
          <p:cNvPr id="54275" name="Rectangle 3"/>
          <p:cNvSpPr>
            <a:spLocks noGrp="1" noChangeArrowheads="1"/>
          </p:cNvSpPr>
          <p:nvPr>
            <p:ph type="body" idx="1"/>
          </p:nvPr>
        </p:nvSpPr>
        <p:spPr>
          <a:xfrm>
            <a:off x="1319953" y="6190011"/>
            <a:ext cx="7266121" cy="5795887"/>
          </a:xfrm>
          <a:noFill/>
          <a:ln/>
        </p:spPr>
        <p:txBody>
          <a:bodyPr/>
          <a:lstStyle/>
          <a:p>
            <a:endParaRPr lang="en-US" dirty="0"/>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
        <p:nvSpPr>
          <p:cNvPr id="5" name="Rectangle 3"/>
          <p:cNvSpPr txBox="1">
            <a:spLocks noChangeArrowheads="1"/>
          </p:cNvSpPr>
          <p:nvPr/>
        </p:nvSpPr>
        <p:spPr bwMode="auto">
          <a:xfrm>
            <a:off x="991508" y="6141302"/>
            <a:ext cx="7923008" cy="5842903"/>
          </a:xfrm>
          <a:prstGeom prst="rect">
            <a:avLst/>
          </a:prstGeom>
          <a:noFill/>
          <a:ln w="9525">
            <a:noFill/>
            <a:miter lim="800000"/>
            <a:headEnd/>
            <a:tailEnd/>
          </a:ln>
          <a:effectLst/>
        </p:spPr>
        <p:txBody>
          <a:bodyPr vert="horz" wrap="square" lIns="130395" tIns="65199" rIns="130395" bIns="65199" numCol="1"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Aft>
                <a:spcPts val="0"/>
              </a:spcAft>
            </a:pPr>
            <a:r>
              <a:rPr lang="en-US" altLang="en-US" sz="1500" dirty="0">
                <a:latin typeface="Calibri" panose="020F0502020204030204" pitchFamily="34" charset="0"/>
                <a:cs typeface="Arial" panose="020B0604020202020204" pitchFamily="34" charset="0"/>
              </a:rPr>
              <a:t>And here again are the main things that make up that big picture as you assess your own situation and navigate the decision-making process.</a:t>
            </a:r>
          </a:p>
          <a:p>
            <a:pPr fontAlgn="auto">
              <a:spcAft>
                <a:spcPts val="0"/>
              </a:spcAft>
            </a:pPr>
            <a:endParaRPr lang="en-US" altLang="en-US" sz="1500" b="1" dirty="0">
              <a:solidFill>
                <a:srgbClr val="FF0000"/>
              </a:solidFill>
              <a:latin typeface="Calibri" panose="020F0502020204030204" pitchFamily="34" charset="0"/>
              <a:cs typeface="Arial" panose="020B0604020202020204" pitchFamily="34" charset="0"/>
            </a:endParaRPr>
          </a:p>
          <a:p>
            <a:pPr fontAlgn="auto">
              <a:spcAft>
                <a:spcPts val="0"/>
              </a:spcAft>
            </a:pPr>
            <a:r>
              <a:rPr lang="en-US" altLang="en-US" sz="1500" dirty="0">
                <a:latin typeface="Calibri" panose="020F0502020204030204" pitchFamily="34" charset="0"/>
                <a:cs typeface="Arial" panose="020B0604020202020204" pitchFamily="34" charset="0"/>
              </a:rPr>
              <a:t>What can you do to get started and play a more active role in this area of retirement planning? I’ll give you three simple next steps.</a:t>
            </a:r>
          </a:p>
        </p:txBody>
      </p:sp>
    </p:spTree>
    <p:extLst>
      <p:ext uri="{BB962C8B-B14F-4D97-AF65-F5344CB8AC3E}">
        <p14:creationId xmlns:p14="http://schemas.microsoft.com/office/powerpoint/2010/main" val="3551307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CB1B8BC1-6CFB-4FC2-BD9C-A825BC7909A2}" type="slidenum">
              <a:rPr lang="en-US" smtClean="0">
                <a:solidFill>
                  <a:prstClr val="black"/>
                </a:solidFill>
              </a:rPr>
              <a:pPr/>
              <a:t>24</a:t>
            </a:fld>
            <a:endParaRPr lang="en-US" dirty="0">
              <a:solidFill>
                <a:prstClr val="black"/>
              </a:solidFill>
            </a:endParaRPr>
          </a:p>
        </p:txBody>
      </p:sp>
      <p:sp>
        <p:nvSpPr>
          <p:cNvPr id="54274" name="Rectangle 2"/>
          <p:cNvSpPr>
            <a:spLocks noGrp="1" noRot="1" noChangeAspect="1" noChangeArrowheads="1" noTextEdit="1"/>
          </p:cNvSpPr>
          <p:nvPr>
            <p:ph type="sldImg"/>
          </p:nvPr>
        </p:nvSpPr>
        <p:spPr>
          <a:xfrm>
            <a:off x="635000" y="973138"/>
            <a:ext cx="8636000" cy="4857750"/>
          </a:xfrm>
          <a:ln/>
        </p:spPr>
      </p:sp>
      <p:sp>
        <p:nvSpPr>
          <p:cNvPr id="54275" name="Rectangle 3"/>
          <p:cNvSpPr>
            <a:spLocks noGrp="1" noChangeArrowheads="1"/>
          </p:cNvSpPr>
          <p:nvPr>
            <p:ph type="body" idx="1"/>
          </p:nvPr>
        </p:nvSpPr>
        <p:spPr>
          <a:xfrm>
            <a:off x="1319953" y="6190011"/>
            <a:ext cx="7266121" cy="5795887"/>
          </a:xfrm>
          <a:noFill/>
          <a:ln/>
        </p:spPr>
        <p:txBody>
          <a:bodyPr/>
          <a:lstStyle/>
          <a:p>
            <a:r>
              <a:rPr lang="en-US" sz="1500" dirty="0"/>
              <a:t>What are next steps? </a:t>
            </a:r>
          </a:p>
          <a:p>
            <a:r>
              <a:rPr lang="en-US" sz="1500" b="1" dirty="0"/>
              <a:t>Number 1: </a:t>
            </a:r>
          </a:p>
          <a:p>
            <a:r>
              <a:rPr lang="en-US" sz="1500" dirty="0"/>
              <a:t>As I mentioned earlier, visit ssa.gov and download your Social Security statement. Run an illustration that shows what your benefit is going to be approximately. Review your income during your working years to ensure that information is correct.</a:t>
            </a:r>
          </a:p>
          <a:p>
            <a:r>
              <a:rPr lang="en-US" sz="1500" b="1" dirty="0"/>
              <a:t>Number 2:</a:t>
            </a:r>
          </a:p>
          <a:p>
            <a:r>
              <a:rPr lang="en-US" sz="1500" dirty="0"/>
              <a:t>Among other things,  estimate what your monthly expenses are going to be. It’s very difficult to determine </a:t>
            </a:r>
            <a:r>
              <a:rPr lang="en-US" sz="1500" i="1" dirty="0"/>
              <a:t>when</a:t>
            </a:r>
            <a:r>
              <a:rPr lang="en-US" sz="1500" dirty="0"/>
              <a:t> to take the benefit if you don’t know the level of income you’ll need. Knowing your expenses can help you fill in the blank with a reasonable answer.</a:t>
            </a:r>
          </a:p>
          <a:p>
            <a:r>
              <a:rPr lang="en-US" sz="1500" b="1" dirty="0"/>
              <a:t>Number 3:</a:t>
            </a:r>
          </a:p>
          <a:p>
            <a:r>
              <a:rPr lang="en-US" sz="1500" dirty="0"/>
              <a:t>I can’t stress this enough. It’s third but I’d also make it number one. Meet with your financial professional and tax professional for more guidance.  </a:t>
            </a:r>
          </a:p>
          <a:p>
            <a:r>
              <a:rPr lang="en-US" sz="1500" dirty="0"/>
              <a:t>A final point to emphasize is that the information presented is based on the rules that are in place today. The program will likely continue changing; it needs to change in order to stay in existence.</a:t>
            </a:r>
          </a:p>
          <a:p>
            <a:r>
              <a:rPr lang="en-US" sz="1500" dirty="0"/>
              <a:t>Down the road, changes might be gradual or they might be rapid. That’s why I strongly recommend meeting with your financial and tax professionals to be sure you’re aware of and fully understand what those rules are, and if there are changes, how those changes may affect you.</a:t>
            </a:r>
          </a:p>
          <a:p>
            <a:r>
              <a:rPr lang="en-US" sz="1500" dirty="0"/>
              <a:t>I hope I shed some light on what can be a complex subject. Thanks again for your time.</a:t>
            </a:r>
          </a:p>
        </p:txBody>
      </p:sp>
    </p:spTree>
    <p:extLst>
      <p:ext uri="{BB962C8B-B14F-4D97-AF65-F5344CB8AC3E}">
        <p14:creationId xmlns:p14="http://schemas.microsoft.com/office/powerpoint/2010/main" val="2807392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004888"/>
            <a:ext cx="8918575" cy="5016500"/>
          </a:xfrm>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pPr>
              <a:defRPr/>
            </a:pPr>
            <a:fld id="{AAD35BB8-3102-442E-A33C-BDE2C32ACD5B}" type="slidenum">
              <a:rPr lang="en-US" smtClean="0"/>
              <a:pPr>
                <a:defRPr/>
              </a:pPr>
              <a:t>25</a:t>
            </a:fld>
            <a:endParaRPr lang="en-US" dirty="0"/>
          </a:p>
        </p:txBody>
      </p:sp>
    </p:spTree>
    <p:extLst>
      <p:ext uri="{BB962C8B-B14F-4D97-AF65-F5344CB8AC3E}">
        <p14:creationId xmlns:p14="http://schemas.microsoft.com/office/powerpoint/2010/main" val="236033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973138"/>
            <a:ext cx="8636000" cy="4857750"/>
          </a:xfrm>
        </p:spPr>
      </p:sp>
      <p:sp>
        <p:nvSpPr>
          <p:cNvPr id="3" name="Notes Placeholder 2"/>
          <p:cNvSpPr>
            <a:spLocks noGrp="1"/>
          </p:cNvSpPr>
          <p:nvPr>
            <p:ph type="body" idx="1"/>
          </p:nvPr>
        </p:nvSpPr>
        <p:spPr/>
        <p:txBody>
          <a:bodyPr/>
          <a:lstStyle/>
          <a:p>
            <a:pPr eaLnBrk="1" hangingPunct="1">
              <a:lnSpc>
                <a:spcPct val="90000"/>
              </a:lnSpc>
            </a:pPr>
            <a:r>
              <a:rPr lang="en-US" sz="1300" dirty="0">
                <a:latin typeface="+mn-lt"/>
              </a:rPr>
              <a:t>The “three-legged stool” used to be how financial planners described the three most common sources of retirement income: Social Security, employee pensions, and personal savings. Years ago, the combination of income from these three sources was expected to provide a solid financial foundation for retirement. </a:t>
            </a:r>
          </a:p>
          <a:p>
            <a:pPr eaLnBrk="1" hangingPunct="1">
              <a:lnSpc>
                <a:spcPct val="90000"/>
              </a:lnSpc>
            </a:pPr>
            <a:r>
              <a:rPr lang="en-US" sz="1300" dirty="0">
                <a:latin typeface="+mn-lt"/>
              </a:rPr>
              <a:t>But times have changed and so has the three-legged stool.</a:t>
            </a:r>
          </a:p>
          <a:p>
            <a:pPr eaLnBrk="1" hangingPunct="1">
              <a:lnSpc>
                <a:spcPct val="90000"/>
              </a:lnSpc>
            </a:pPr>
            <a:r>
              <a:rPr lang="en-US" sz="1300" dirty="0">
                <a:solidFill>
                  <a:srgbClr val="000000"/>
                </a:solidFill>
                <a:latin typeface="+mn-lt"/>
              </a:rPr>
              <a:t>Traditionally, a commonly accepted rule was that an income replacement rate of roughly 70%, from all sources, is adequate in retirement. Social Security benefits typically account for roughly 30%. However, the 70% replacement rate is generally measured relative to earnings immediately preceding retirement, while Social Security replacement rates are measured relative to a wage-indexed average of lifetime earnings</a:t>
            </a:r>
            <a:r>
              <a:rPr lang="en-US" sz="1300" dirty="0">
                <a:latin typeface="+mn-lt"/>
              </a:rPr>
              <a:t>.</a:t>
            </a:r>
            <a:r>
              <a:rPr lang="en-US" sz="1300" baseline="30000" dirty="0">
                <a:latin typeface="+mn-lt"/>
              </a:rPr>
              <a:t>2</a:t>
            </a:r>
            <a:r>
              <a:rPr lang="en-US" sz="1300" dirty="0">
                <a:latin typeface="+mn-lt"/>
              </a:rPr>
              <a:t> </a:t>
            </a:r>
          </a:p>
          <a:p>
            <a:pPr eaLnBrk="1" hangingPunct="1">
              <a:lnSpc>
                <a:spcPct val="90000"/>
              </a:lnSpc>
            </a:pPr>
            <a:r>
              <a:rPr lang="en-US" sz="1300" dirty="0">
                <a:latin typeface="+mn-lt"/>
              </a:rPr>
              <a:t>Today, many financial professionals are scaling that back and plan for less retirement income to come from Social Security. That way, they’ve already prepared for potential changes. </a:t>
            </a:r>
          </a:p>
          <a:p>
            <a:pPr eaLnBrk="1" hangingPunct="1">
              <a:lnSpc>
                <a:spcPct val="90000"/>
              </a:lnSpc>
            </a:pPr>
            <a:r>
              <a:rPr lang="en-US" sz="1300" dirty="0">
                <a:latin typeface="+mn-lt"/>
              </a:rPr>
              <a:t>Five, 10, 15 years ago, when I’d ask how many folks in the crowd receive a pension, many hands went up. But nowadays, it’s just a few. Sometimes individuals are under the assumption that they’ll receive a pension when they really won’t. It’s a good idea to check with your employer and ensure that you understand your benefits and what you can expect to receive from them. </a:t>
            </a:r>
          </a:p>
          <a:p>
            <a:pPr eaLnBrk="1" hangingPunct="1">
              <a:lnSpc>
                <a:spcPct val="90000"/>
              </a:lnSpc>
            </a:pPr>
            <a:r>
              <a:rPr lang="en-US" sz="1300" dirty="0">
                <a:latin typeface="+mn-lt"/>
              </a:rPr>
              <a:t>Since most companies have pulled back on those options, you need to think about another piece of the pie, which is asset income. It’s a small piece, but it’s the slice that we fully control. It’s the one that we need to build and grow, making sure we’re taking advantage of IRA contributions, Roth IRAs, maxing out our 401(k)s, and doing everything we can to create a financially sound retirement. The responsibility is ours and ours alone. </a:t>
            </a:r>
          </a:p>
          <a:p>
            <a:pPr eaLnBrk="1" hangingPunct="1">
              <a:lnSpc>
                <a:spcPct val="90000"/>
              </a:lnSpc>
            </a:pPr>
            <a:r>
              <a:rPr lang="en-US" sz="1300" dirty="0">
                <a:latin typeface="+mn-lt"/>
              </a:rPr>
              <a:t>I encourage you to visit the Social Security Administration’s website, ssa.gov. They’ve done a phenomenal job with it. One of the most helpful things the site offers is the calculator, or estimator tool. You can do a calculation for yourself and your spouse to see your projected benefit. Remember, it’s an illustration, so it’s approximate―but still gives you a very good idea of what your Social Security benefit is going to be.</a:t>
            </a:r>
          </a:p>
          <a:p>
            <a:pPr eaLnBrk="1" hangingPunct="1">
              <a:lnSpc>
                <a:spcPct val="90000"/>
              </a:lnSpc>
            </a:pPr>
            <a:r>
              <a:rPr lang="en-US" sz="1300" dirty="0">
                <a:latin typeface="+mn-lt"/>
              </a:rPr>
              <a:t>Also, make sure there’s no misinformation, or that it’s correct to the best of your knowledge. If not, contact the Social Security Administration because misinformation or unreportable earnings may affect your Social Security benefit.</a:t>
            </a:r>
          </a:p>
          <a:p>
            <a:pPr eaLnBrk="1" hangingPunct="1">
              <a:lnSpc>
                <a:spcPct val="90000"/>
              </a:lnSpc>
            </a:pPr>
            <a:r>
              <a:rPr lang="en-US" sz="1300" dirty="0">
                <a:latin typeface="+mn-lt"/>
              </a:rPr>
              <a:t>As we go through the agenda today, we’ll address three main questions that most people ask when they come to this presentation.</a:t>
            </a:r>
            <a:br>
              <a:rPr lang="en-US" sz="1300" dirty="0">
                <a:latin typeface="+mn-lt"/>
              </a:rPr>
            </a:br>
            <a:endParaRPr lang="en-US" sz="1500" dirty="0">
              <a:latin typeface="+mj-lt"/>
            </a:endParaRPr>
          </a:p>
          <a:p>
            <a:r>
              <a:rPr lang="en-US" baseline="30000" dirty="0">
                <a:latin typeface="+mn-lt"/>
                <a:cs typeface="Calibri" panose="020F0502020204030204" pitchFamily="34" charset="0"/>
              </a:rPr>
              <a:t>2</a:t>
            </a:r>
            <a:r>
              <a:rPr lang="en-US" dirty="0">
                <a:latin typeface="+mn-lt"/>
                <a:cs typeface="Calibri" panose="020F0502020204030204" pitchFamily="34" charset="0"/>
                <a:hlinkClick r:id="rId3"/>
              </a:rPr>
              <a:t>Social Security Basic Facts</a:t>
            </a:r>
            <a:r>
              <a:rPr lang="en-US" dirty="0">
                <a:latin typeface="+mn-lt"/>
              </a:rPr>
              <a:t>, </a:t>
            </a:r>
            <a:r>
              <a:rPr lang="en-US" i="1" dirty="0">
                <a:latin typeface="+mn-lt"/>
              </a:rPr>
              <a:t>Snapshot of a Month: June 2024 Beneficiary Data</a:t>
            </a:r>
            <a:r>
              <a:rPr lang="en-US" dirty="0">
                <a:latin typeface="+mn-lt"/>
              </a:rPr>
              <a:t>, ssa.gov, 2024</a:t>
            </a:r>
          </a:p>
        </p:txBody>
      </p:sp>
      <p:sp>
        <p:nvSpPr>
          <p:cNvPr id="6" name="Slide Number Placeholder 5"/>
          <p:cNvSpPr>
            <a:spLocks noGrp="1"/>
          </p:cNvSpPr>
          <p:nvPr>
            <p:ph type="sldNum" sz="quarter" idx="12"/>
          </p:nvPr>
        </p:nvSpPr>
        <p:spPr/>
        <p:txBody>
          <a:bodyPr/>
          <a:lstStyle/>
          <a:p>
            <a:pPr>
              <a:defRPr/>
            </a:pPr>
            <a:fld id="{AAD35BB8-3102-442E-A33C-BDE2C32ACD5B}" type="slidenum">
              <a:rPr lang="en-US" smtClean="0"/>
              <a:pPr>
                <a:defRPr/>
              </a:pPr>
              <a:t>3</a:t>
            </a:fld>
            <a:endParaRPr lang="en-US" dirty="0"/>
          </a:p>
        </p:txBody>
      </p:sp>
    </p:spTree>
    <p:extLst>
      <p:ext uri="{BB962C8B-B14F-4D97-AF65-F5344CB8AC3E}">
        <p14:creationId xmlns:p14="http://schemas.microsoft.com/office/powerpoint/2010/main" val="4235455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C38A2D7E-C728-473F-A6E1-DCD62DAE7EBB}" type="slidenum">
              <a:rPr lang="en-US" smtClean="0">
                <a:solidFill>
                  <a:prstClr val="black"/>
                </a:solidFill>
              </a:rPr>
              <a:pPr/>
              <a:t>4</a:t>
            </a:fld>
            <a:endParaRPr lang="en-US" dirty="0">
              <a:solidFill>
                <a:prstClr val="black"/>
              </a:solidFill>
            </a:endParaRPr>
          </a:p>
        </p:txBody>
      </p:sp>
      <p:sp>
        <p:nvSpPr>
          <p:cNvPr id="17410" name="Rectangle 2"/>
          <p:cNvSpPr>
            <a:spLocks noGrp="1" noRot="1" noChangeAspect="1" noChangeArrowheads="1" noTextEdit="1"/>
          </p:cNvSpPr>
          <p:nvPr>
            <p:ph type="sldImg"/>
          </p:nvPr>
        </p:nvSpPr>
        <p:spPr>
          <a:xfrm>
            <a:off x="635000" y="973138"/>
            <a:ext cx="8636000" cy="4857750"/>
          </a:xfrm>
          <a:ln/>
        </p:spPr>
      </p:sp>
      <p:sp>
        <p:nvSpPr>
          <p:cNvPr id="17411" name="Rectangle 3"/>
          <p:cNvSpPr>
            <a:spLocks noGrp="1" noChangeArrowheads="1"/>
          </p:cNvSpPr>
          <p:nvPr>
            <p:ph type="body" idx="1"/>
          </p:nvPr>
        </p:nvSpPr>
        <p:spPr>
          <a:xfrm>
            <a:off x="1319953" y="6190011"/>
            <a:ext cx="7266121" cy="5795887"/>
          </a:xfrm>
          <a:noFill/>
          <a:ln/>
        </p:spPr>
        <p:txBody>
          <a:bodyPr/>
          <a:lstStyle/>
          <a:p>
            <a:r>
              <a:rPr lang="en-US" sz="1500" dirty="0"/>
              <a:t>The first question is about the </a:t>
            </a:r>
            <a:r>
              <a:rPr lang="en-US" sz="1500" b="1" dirty="0"/>
              <a:t>Timing</a:t>
            </a:r>
            <a:r>
              <a:rPr lang="en-US" sz="1500" dirty="0"/>
              <a:t> of the benefit―</a:t>
            </a:r>
            <a:r>
              <a:rPr lang="en-US" sz="1500" i="1" dirty="0"/>
              <a:t>When should I take my benefit? </a:t>
            </a:r>
          </a:p>
          <a:p>
            <a:r>
              <a:rPr lang="en-US" sz="1500" dirty="0"/>
              <a:t>The second is </a:t>
            </a:r>
            <a:r>
              <a:rPr lang="en-US" sz="1500" b="1" dirty="0"/>
              <a:t>Work</a:t>
            </a:r>
            <a:r>
              <a:rPr lang="en-US" sz="1500" dirty="0"/>
              <a:t>―</a:t>
            </a:r>
            <a:r>
              <a:rPr lang="en-US" sz="1500" i="1" dirty="0"/>
              <a:t>What happens if I continue to work? </a:t>
            </a:r>
          </a:p>
          <a:p>
            <a:r>
              <a:rPr lang="en-US" sz="1500" dirty="0"/>
              <a:t>Third is </a:t>
            </a:r>
            <a:r>
              <a:rPr lang="en-US" sz="1500" b="1" dirty="0"/>
              <a:t>Taxes</a:t>
            </a:r>
            <a:r>
              <a:rPr lang="en-US" sz="1500" dirty="0"/>
              <a:t>―</a:t>
            </a:r>
            <a:r>
              <a:rPr lang="en-US" sz="1500" i="1" dirty="0"/>
              <a:t>How do taxes come into play?</a:t>
            </a:r>
          </a:p>
          <a:p>
            <a:r>
              <a:rPr lang="en-US" sz="1500" dirty="0"/>
              <a:t>And finally, we’ll talk about the importance of </a:t>
            </a:r>
            <a:r>
              <a:rPr lang="en-US" sz="1500" b="1" dirty="0"/>
              <a:t>Awareness </a:t>
            </a:r>
            <a:r>
              <a:rPr lang="en-US" sz="1500" dirty="0"/>
              <a:t>when making decisions about Social Security.</a:t>
            </a:r>
            <a:endParaRPr lang="en-US" dirty="0"/>
          </a:p>
          <a:p>
            <a:r>
              <a:rPr lang="en-US" dirty="0"/>
              <a:t>	</a:t>
            </a:r>
          </a:p>
          <a:p>
            <a:pPr>
              <a:buFontTx/>
              <a:buChar char="•"/>
            </a:pPr>
            <a:endParaRPr lang="en-US" dirty="0"/>
          </a:p>
        </p:txBody>
      </p:sp>
    </p:spTree>
    <p:extLst>
      <p:ext uri="{BB962C8B-B14F-4D97-AF65-F5344CB8AC3E}">
        <p14:creationId xmlns:p14="http://schemas.microsoft.com/office/powerpoint/2010/main" val="92758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D10CCF4C-9949-4143-B5EB-D3B72F62EF76}" type="slidenum">
              <a:rPr lang="en-US" smtClean="0">
                <a:solidFill>
                  <a:prstClr val="black"/>
                </a:solidFill>
              </a:rPr>
              <a:pPr/>
              <a:t>5</a:t>
            </a:fld>
            <a:endParaRPr lang="en-US" dirty="0">
              <a:solidFill>
                <a:prstClr val="black"/>
              </a:solidFill>
            </a:endParaRPr>
          </a:p>
        </p:txBody>
      </p:sp>
      <p:sp>
        <p:nvSpPr>
          <p:cNvPr id="19458" name="Rectangle 2"/>
          <p:cNvSpPr>
            <a:spLocks noGrp="1" noRot="1" noChangeAspect="1" noChangeArrowheads="1" noTextEdit="1"/>
          </p:cNvSpPr>
          <p:nvPr>
            <p:ph type="sldImg"/>
          </p:nvPr>
        </p:nvSpPr>
        <p:spPr>
          <a:xfrm>
            <a:off x="635000" y="973138"/>
            <a:ext cx="8636000" cy="4857750"/>
          </a:xfrm>
          <a:ln/>
        </p:spPr>
      </p:sp>
      <p:sp>
        <p:nvSpPr>
          <p:cNvPr id="19459" name="Rectangle 3"/>
          <p:cNvSpPr>
            <a:spLocks noGrp="1" noChangeArrowheads="1"/>
          </p:cNvSpPr>
          <p:nvPr>
            <p:ph type="body" idx="1"/>
          </p:nvPr>
        </p:nvSpPr>
        <p:spPr>
          <a:xfrm>
            <a:off x="1319953" y="6190011"/>
            <a:ext cx="7266121" cy="5795887"/>
          </a:xfrm>
          <a:noFill/>
          <a:ln/>
        </p:spPr>
        <p:txBody>
          <a:bodyPr/>
          <a:lstStyle/>
          <a:p>
            <a:endParaRPr lang="en-US" dirty="0"/>
          </a:p>
          <a:p>
            <a:endParaRPr lang="en-US" dirty="0"/>
          </a:p>
        </p:txBody>
      </p:sp>
      <p:sp>
        <p:nvSpPr>
          <p:cNvPr id="5" name="Rectangle 3"/>
          <p:cNvSpPr txBox="1">
            <a:spLocks noChangeArrowheads="1"/>
          </p:cNvSpPr>
          <p:nvPr/>
        </p:nvSpPr>
        <p:spPr bwMode="auto">
          <a:xfrm>
            <a:off x="1526328" y="6395629"/>
            <a:ext cx="7266121" cy="5795887"/>
          </a:xfrm>
          <a:prstGeom prst="rect">
            <a:avLst/>
          </a:prstGeom>
          <a:noFill/>
          <a:ln w="9525">
            <a:noFill/>
            <a:miter lim="800000"/>
            <a:headEnd/>
            <a:tailEnd/>
          </a:ln>
          <a:effectLst/>
        </p:spPr>
        <p:txBody>
          <a:bodyPr vert="horz" wrap="square" lIns="130395" tIns="65199" rIns="130395" bIns="65199" numCol="1" anchor="t" anchorCtr="0" compatLnSpc="1">
            <a:prstTxWarp prst="textNoShape">
              <a:avLst/>
            </a:prstTxWarp>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sz="1500" dirty="0">
                <a:latin typeface="Calibri" panose="020F0502020204030204" pitchFamily="34" charset="0"/>
                <a:cs typeface="Arial" panose="020B0604020202020204" pitchFamily="34" charset="0"/>
              </a:rPr>
              <a:t>We’ll start by talking about </a:t>
            </a:r>
            <a:r>
              <a:rPr lang="en-US" sz="1500" b="1" dirty="0">
                <a:latin typeface="Calibri" panose="020F0502020204030204" pitchFamily="34" charset="0"/>
                <a:cs typeface="Arial" panose="020B0604020202020204" pitchFamily="34" charset="0"/>
              </a:rPr>
              <a:t>Timing</a:t>
            </a:r>
            <a:r>
              <a:rPr lang="en-US" sz="1500" dirty="0">
                <a:latin typeface="Calibri" panose="020F0502020204030204" pitchFamily="34" charset="0"/>
                <a:cs typeface="Arial" panose="020B0604020202020204" pitchFamily="34" charset="0"/>
              </a:rPr>
              <a:t>.</a:t>
            </a:r>
            <a:endParaRPr lang="en-US" sz="1500" i="1" dirty="0">
              <a:latin typeface="Calibri" panose="020F0502020204030204" pitchFamily="34" charset="0"/>
              <a:cs typeface="Arial" panose="020B0604020202020204" pitchFamily="34" charset="0"/>
            </a:endParaRPr>
          </a:p>
          <a:p>
            <a:pPr fontAlgn="auto">
              <a:spcBef>
                <a:spcPts val="0"/>
              </a:spcBef>
              <a:spcAft>
                <a:spcPts val="0"/>
              </a:spcAft>
            </a:pPr>
            <a:r>
              <a:rPr lang="en-US" sz="1500" dirty="0">
                <a:latin typeface="Calibri" panose="020F0502020204030204" pitchFamily="34" charset="0"/>
                <a:cs typeface="Arial" panose="020B0604020202020204" pitchFamily="34" charset="0"/>
              </a:rPr>
              <a:t> </a:t>
            </a:r>
          </a:p>
          <a:p>
            <a:pPr fontAlgn="auto">
              <a:spcBef>
                <a:spcPts val="0"/>
              </a:spcBef>
              <a:spcAft>
                <a:spcPts val="0"/>
              </a:spcAft>
              <a:buFontTx/>
              <a:buChar char="•"/>
            </a:pPr>
            <a:endParaRPr lang="en-US" dirty="0"/>
          </a:p>
        </p:txBody>
      </p:sp>
    </p:spTree>
    <p:extLst>
      <p:ext uri="{BB962C8B-B14F-4D97-AF65-F5344CB8AC3E}">
        <p14:creationId xmlns:p14="http://schemas.microsoft.com/office/powerpoint/2010/main" val="166504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defTabSz="1301938"/>
            <a:fld id="{2C91167D-A5AC-49BE-B67E-35F86D1CCE41}" type="slidenum">
              <a:rPr lang="en-US">
                <a:solidFill>
                  <a:prstClr val="black"/>
                </a:solidFill>
              </a:rPr>
              <a:pPr defTabSz="1301938"/>
              <a:t>6</a:t>
            </a:fld>
            <a:endParaRPr lang="en-US" dirty="0">
              <a:solidFill>
                <a:prstClr val="black"/>
              </a:solidFill>
            </a:endParaRPr>
          </a:p>
        </p:txBody>
      </p:sp>
      <p:sp>
        <p:nvSpPr>
          <p:cNvPr id="32771" name="Rectangle 2"/>
          <p:cNvSpPr>
            <a:spLocks noGrp="1" noRot="1" noChangeAspect="1" noChangeArrowheads="1" noTextEdit="1"/>
          </p:cNvSpPr>
          <p:nvPr>
            <p:ph type="sldImg"/>
          </p:nvPr>
        </p:nvSpPr>
        <p:spPr>
          <a:xfrm>
            <a:off x="635000" y="973138"/>
            <a:ext cx="8636000" cy="4857750"/>
          </a:xfrm>
          <a:ln/>
        </p:spPr>
      </p:sp>
      <p:sp>
        <p:nvSpPr>
          <p:cNvPr id="32772" name="Rectangle 3"/>
          <p:cNvSpPr>
            <a:spLocks noGrp="1" noChangeArrowheads="1"/>
          </p:cNvSpPr>
          <p:nvPr>
            <p:ph type="body" idx="1"/>
          </p:nvPr>
        </p:nvSpPr>
        <p:spPr>
          <a:noFill/>
          <a:ln/>
        </p:spPr>
        <p:txBody>
          <a:bodyPr/>
          <a:lstStyle/>
          <a:p>
            <a:pPr>
              <a:lnSpc>
                <a:spcPct val="80000"/>
              </a:lnSpc>
            </a:pPr>
            <a:r>
              <a:rPr lang="en-US" sz="1500" dirty="0"/>
              <a:t>We’re entitled to begin receiving Social Security retirement benefits at age 62, or we can wait until our full retirement age, or FRA. Certainly, there are pros and cons to taking them early or waiting, and we can delay taking benefits all the way to age 70. From a timing perspective we have a lot of flexibility.  </a:t>
            </a:r>
          </a:p>
          <a:p>
            <a:pPr>
              <a:lnSpc>
                <a:spcPct val="80000"/>
              </a:lnSpc>
            </a:pPr>
            <a:r>
              <a:rPr lang="en-US" sz="1500" dirty="0"/>
              <a:t>Based on their current age, most of the folks I talk to today have a full retirement age between age 66 and 67.</a:t>
            </a:r>
          </a:p>
          <a:p>
            <a:pPr>
              <a:lnSpc>
                <a:spcPct val="80000"/>
              </a:lnSpc>
            </a:pPr>
            <a:r>
              <a:rPr lang="en-US" sz="1500" dirty="0"/>
              <a:t>Everyone here probably has a different full retirement age, whether it’s 66 and two months or 66 and eight months, but you do also have the option of filing as early as age 62―or delaying filing as late as age 70.  </a:t>
            </a:r>
          </a:p>
          <a:p>
            <a:pPr>
              <a:lnSpc>
                <a:spcPct val="80000"/>
              </a:lnSpc>
            </a:pPr>
            <a:r>
              <a:rPr lang="en-US" sz="1500" dirty="0"/>
              <a:t>Please keep in mind that filing early generally provides the lowest benefit payment possible, as shown on the next slide.</a:t>
            </a:r>
            <a:endParaRPr lang="en-US" sz="1500" b="1" dirty="0">
              <a:solidFill>
                <a:srgbClr val="FF0000"/>
              </a:solidFill>
            </a:endParaRPr>
          </a:p>
          <a:p>
            <a:pPr eaLnBrk="1" hangingPunct="1">
              <a:lnSpc>
                <a:spcPct val="80000"/>
              </a:lnSpc>
            </a:pPr>
            <a:endParaRPr lang="en-US" sz="1500" dirty="0"/>
          </a:p>
          <a:p>
            <a:pPr eaLnBrk="1" hangingPunct="1">
              <a:lnSpc>
                <a:spcPct val="80000"/>
              </a:lnSpc>
            </a:pPr>
            <a:r>
              <a:rPr lang="en-US" dirty="0"/>
              <a:t>Source: Retirement Planner: Full Retirement Age, ssa.gov/planners/retire/agereduction.html, retrieved 12/24</a:t>
            </a:r>
          </a:p>
          <a:p>
            <a:pPr eaLnBrk="1" hangingPunct="1">
              <a:lnSpc>
                <a:spcPct val="80000"/>
              </a:lnSpc>
            </a:pPr>
            <a:endParaRPr lang="en-US" dirty="0"/>
          </a:p>
        </p:txBody>
      </p:sp>
    </p:spTree>
    <p:extLst>
      <p:ext uri="{BB962C8B-B14F-4D97-AF65-F5344CB8AC3E}">
        <p14:creationId xmlns:p14="http://schemas.microsoft.com/office/powerpoint/2010/main" val="1685194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defTabSz="1301938"/>
            <a:fld id="{2C91167D-A5AC-49BE-B67E-35F86D1CCE41}" type="slidenum">
              <a:rPr lang="en-US">
                <a:solidFill>
                  <a:prstClr val="black"/>
                </a:solidFill>
              </a:rPr>
              <a:pPr defTabSz="1301938"/>
              <a:t>7</a:t>
            </a:fld>
            <a:endParaRPr lang="en-US" dirty="0">
              <a:solidFill>
                <a:prstClr val="black"/>
              </a:solidFill>
            </a:endParaRPr>
          </a:p>
        </p:txBody>
      </p:sp>
      <p:sp>
        <p:nvSpPr>
          <p:cNvPr id="32771" name="Rectangle 2"/>
          <p:cNvSpPr>
            <a:spLocks noGrp="1" noRot="1" noChangeAspect="1" noChangeArrowheads="1" noTextEdit="1"/>
          </p:cNvSpPr>
          <p:nvPr>
            <p:ph type="sldImg"/>
          </p:nvPr>
        </p:nvSpPr>
        <p:spPr>
          <a:xfrm>
            <a:off x="635000" y="973138"/>
            <a:ext cx="8636000" cy="4857750"/>
          </a:xfrm>
          <a:ln/>
        </p:spPr>
      </p:sp>
      <p:sp>
        <p:nvSpPr>
          <p:cNvPr id="32772" name="Rectangle 3"/>
          <p:cNvSpPr>
            <a:spLocks noGrp="1" noChangeArrowheads="1"/>
          </p:cNvSpPr>
          <p:nvPr>
            <p:ph type="body" idx="1"/>
          </p:nvPr>
        </p:nvSpPr>
        <p:spPr>
          <a:noFill/>
          <a:ln/>
        </p:spPr>
        <p:txBody>
          <a:bodyPr/>
          <a:lstStyle/>
          <a:p>
            <a:pPr>
              <a:lnSpc>
                <a:spcPct val="80000"/>
              </a:lnSpc>
            </a:pPr>
            <a:r>
              <a:rPr lang="en-US" sz="1500" dirty="0"/>
              <a:t>As you can see from the bar chart, filing early results in a reduced benefit. Age 67 is full retirement age in this example, but the longer it’s deferred, the greater the benefit. You can defer your benefit until age 70. In essence, the Social Security Administration will credit your benefit by 8%—that’s 8% back from the U.S government. With life expectancies increasing, it might make sense to defer. </a:t>
            </a:r>
            <a:br>
              <a:rPr lang="en-US" sz="1500" dirty="0"/>
            </a:br>
            <a:br>
              <a:rPr lang="en-US" sz="1500" dirty="0"/>
            </a:br>
            <a:r>
              <a:rPr lang="en-US" sz="1500" dirty="0"/>
              <a:t>Also, the longer you defer, the greater potential for the death benefit for the spouse. For example, if I choose to defer until age 68 but unfortunately die at age 68, my spouse will receive $2,160 as a death benefit, as opposed to $1,000.</a:t>
            </a:r>
            <a:br>
              <a:rPr lang="en-US" sz="1500" dirty="0"/>
            </a:br>
            <a:br>
              <a:rPr lang="en-US" sz="1500" dirty="0"/>
            </a:br>
            <a:r>
              <a:rPr lang="en-US" sz="1500" dirty="0"/>
              <a:t>So instead of asking “When should I take my benefit?,” it may be more helpful to ask yourself, “What income do I need?”</a:t>
            </a:r>
          </a:p>
          <a:p>
            <a:pPr>
              <a:lnSpc>
                <a:spcPct val="80000"/>
              </a:lnSpc>
            </a:pPr>
            <a:br>
              <a:rPr lang="en-US" sz="1500" dirty="0"/>
            </a:br>
            <a:r>
              <a:rPr lang="en-US" sz="1500" dirty="0"/>
              <a:t>	</a:t>
            </a:r>
          </a:p>
          <a:p>
            <a:pPr>
              <a:lnSpc>
                <a:spcPct val="80000"/>
              </a:lnSpc>
            </a:pPr>
            <a:r>
              <a:rPr lang="en-US" sz="1500" dirty="0"/>
              <a:t>	</a:t>
            </a:r>
          </a:p>
        </p:txBody>
      </p:sp>
    </p:spTree>
    <p:extLst>
      <p:ext uri="{BB962C8B-B14F-4D97-AF65-F5344CB8AC3E}">
        <p14:creationId xmlns:p14="http://schemas.microsoft.com/office/powerpoint/2010/main" val="2609117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635000" y="973138"/>
            <a:ext cx="8636000" cy="4857750"/>
          </a:xfrm>
        </p:spPr>
      </p:sp>
      <p:sp>
        <p:nvSpPr>
          <p:cNvPr id="79875"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nSpc>
                <a:spcPct val="80000"/>
              </a:lnSpc>
            </a:pPr>
            <a:r>
              <a:rPr lang="en-US" sz="1500" dirty="0"/>
              <a:t>Once you determine the “what” a reasonable “when” answer is filled in. </a:t>
            </a:r>
            <a:br>
              <a:rPr lang="en-US" sz="1500" dirty="0"/>
            </a:br>
            <a:endParaRPr lang="en-US" sz="1500" dirty="0"/>
          </a:p>
          <a:p>
            <a:pPr>
              <a:lnSpc>
                <a:spcPct val="80000"/>
              </a:lnSpc>
            </a:pPr>
            <a:r>
              <a:rPr lang="en-US" sz="1500" dirty="0"/>
              <a:t>As you consider the </a:t>
            </a:r>
            <a:r>
              <a:rPr lang="en-US" sz="1500" i="1" dirty="0"/>
              <a:t>what</a:t>
            </a:r>
            <a:r>
              <a:rPr lang="en-US" sz="1500" dirty="0"/>
              <a:t>:</a:t>
            </a:r>
          </a:p>
          <a:p>
            <a:pPr marL="231620" indent="-231620">
              <a:spcBef>
                <a:spcPct val="0"/>
              </a:spcBef>
              <a:buFont typeface="Arial" panose="020B0604020202020204" pitchFamily="34" charset="0"/>
              <a:buChar char="•"/>
            </a:pPr>
            <a:r>
              <a:rPr lang="en-US" sz="1500" dirty="0"/>
              <a:t>Have you sat down and thought about any income you might receive from maybe a pension, from your personal savings? </a:t>
            </a:r>
          </a:p>
          <a:p>
            <a:pPr marL="231620" indent="-231620">
              <a:spcBef>
                <a:spcPct val="0"/>
              </a:spcBef>
              <a:buFont typeface="Arial" panose="020B0604020202020204" pitchFamily="34" charset="0"/>
              <a:buChar char="•"/>
            </a:pPr>
            <a:r>
              <a:rPr lang="en-US" sz="1500" dirty="0"/>
              <a:t>What’s your target income? </a:t>
            </a:r>
          </a:p>
          <a:p>
            <a:pPr lvl="0">
              <a:spcBef>
                <a:spcPct val="0"/>
              </a:spcBef>
            </a:pPr>
            <a:endParaRPr lang="en-US" sz="1500" dirty="0"/>
          </a:p>
          <a:p>
            <a:pPr lvl="0">
              <a:spcBef>
                <a:spcPct val="0"/>
              </a:spcBef>
            </a:pPr>
            <a:r>
              <a:rPr lang="en-US" sz="1500" dirty="0"/>
              <a:t>If you haven’t thought about the income you’ll need in retirement, that’s the first step. And then step back and say, “What are my other sources of income in addition to Social Security?”</a:t>
            </a:r>
          </a:p>
          <a:p>
            <a:pPr lvl="0">
              <a:spcBef>
                <a:spcPct val="0"/>
              </a:spcBef>
            </a:pPr>
            <a:endParaRPr lang="en-US" sz="1500" dirty="0"/>
          </a:p>
          <a:p>
            <a:pPr lvl="0">
              <a:spcBef>
                <a:spcPct val="0"/>
              </a:spcBef>
            </a:pPr>
            <a:r>
              <a:rPr lang="en-US" sz="1500" dirty="0"/>
              <a:t>If you ask, “Should I file at 64 or 65?,” that’s tough to answer. But if you tell your financial professional, “I really need about $1,000 a month from Social Security,” you can evaluate your situation. Your financial professional may say, “Well, according to your information, it means you’ll  need to wait until age 67 to file. That may not be good news, or it may be great news if you’re not in a hurry. Again, if you determine </a:t>
            </a:r>
            <a:r>
              <a:rPr lang="en-US" sz="1500" i="1" dirty="0"/>
              <a:t>what</a:t>
            </a:r>
            <a:r>
              <a:rPr lang="en-US" sz="1500" dirty="0"/>
              <a:t> income you really need, it can be much easier to answer the question of when to begin taking your benefits.</a:t>
            </a:r>
          </a:p>
          <a:p>
            <a:pPr lvl="0">
              <a:spcBef>
                <a:spcPct val="0"/>
              </a:spcBef>
            </a:pPr>
            <a:endParaRPr lang="en-US" altLang="en-US" sz="1500" dirty="0">
              <a:solidFill>
                <a:srgbClr val="FF0000"/>
              </a:solidFill>
            </a:endParaRPr>
          </a:p>
          <a:p>
            <a:pPr>
              <a:spcBef>
                <a:spcPct val="0"/>
              </a:spcBef>
            </a:pPr>
            <a:r>
              <a:rPr lang="en-US" altLang="en-US" sz="1500" dirty="0"/>
              <a:t>As you can see on the slide (from L-R) the benefit amounts, which reflect ages 62, 67, and 70, increase if you wait.</a:t>
            </a:r>
            <a:r>
              <a:rPr lang="en-US" altLang="en-US" sz="1500" baseline="30000" dirty="0"/>
              <a:t>1</a:t>
            </a:r>
          </a:p>
          <a:p>
            <a:pPr>
              <a:spcBef>
                <a:spcPct val="0"/>
              </a:spcBef>
            </a:pPr>
            <a:endParaRPr lang="en-US" altLang="en-US" sz="1500" dirty="0"/>
          </a:p>
          <a:p>
            <a:r>
              <a:rPr lang="en-US" baseline="30000" dirty="0"/>
              <a:t>1</a:t>
            </a:r>
            <a:r>
              <a:rPr lang="en-US" dirty="0"/>
              <a:t>When to Start Receiving Retirement Benefits, ssa.gov/pubs/EN-05-10147.pdf, 2024</a:t>
            </a:r>
          </a:p>
          <a:p>
            <a:pPr>
              <a:spcBef>
                <a:spcPct val="0"/>
              </a:spcBef>
            </a:pPr>
            <a:endParaRPr lang="en-US" altLang="en-US" sz="1500" dirty="0"/>
          </a:p>
        </p:txBody>
      </p:sp>
      <p:sp>
        <p:nvSpPr>
          <p:cNvPr id="4" name="Rectangle 7"/>
          <p:cNvSpPr>
            <a:spLocks noGrp="1" noChangeArrowheads="1"/>
          </p:cNvSpPr>
          <p:nvPr>
            <p:ph type="sldNum" sz="quarter" idx="5"/>
          </p:nvPr>
        </p:nvSpPr>
        <p:spPr>
          <a:xfrm>
            <a:off x="5610833" y="12305020"/>
            <a:ext cx="4293029" cy="646842"/>
          </a:xfrm>
          <a:noFill/>
        </p:spPr>
        <p:txBody>
          <a:bodyPr/>
          <a:lstStyle/>
          <a:p>
            <a:pPr defTabSz="1301822"/>
            <a:fld id="{2C91167D-A5AC-49BE-B67E-35F86D1CCE41}" type="slidenum">
              <a:rPr lang="en-US">
                <a:solidFill>
                  <a:prstClr val="black"/>
                </a:solidFill>
              </a:rPr>
              <a:pPr defTabSz="1301822"/>
              <a:t>8</a:t>
            </a:fld>
            <a:endParaRPr lang="en-US" dirty="0">
              <a:solidFill>
                <a:prstClr val="black"/>
              </a:solidFill>
            </a:endParaRPr>
          </a:p>
        </p:txBody>
      </p:sp>
    </p:spTree>
    <p:extLst>
      <p:ext uri="{BB962C8B-B14F-4D97-AF65-F5344CB8AC3E}">
        <p14:creationId xmlns:p14="http://schemas.microsoft.com/office/powerpoint/2010/main" val="195091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7D80C1BD-BC3C-42FD-8337-45D861BF9B35}" type="slidenum">
              <a:rPr lang="en-US" smtClean="0">
                <a:solidFill>
                  <a:prstClr val="black"/>
                </a:solidFill>
              </a:rPr>
              <a:pPr/>
              <a:t>9</a:t>
            </a:fld>
            <a:endParaRPr lang="en-US" dirty="0">
              <a:solidFill>
                <a:prstClr val="black"/>
              </a:solidFill>
            </a:endParaRPr>
          </a:p>
        </p:txBody>
      </p:sp>
      <p:sp>
        <p:nvSpPr>
          <p:cNvPr id="31746" name="Rectangle 2"/>
          <p:cNvSpPr>
            <a:spLocks noGrp="1" noRot="1" noChangeAspect="1" noChangeArrowheads="1" noTextEdit="1"/>
          </p:cNvSpPr>
          <p:nvPr>
            <p:ph type="sldImg"/>
          </p:nvPr>
        </p:nvSpPr>
        <p:spPr>
          <a:xfrm>
            <a:off x="635000" y="973138"/>
            <a:ext cx="8636000" cy="4857750"/>
          </a:xfrm>
          <a:ln/>
        </p:spPr>
      </p:sp>
      <p:sp>
        <p:nvSpPr>
          <p:cNvPr id="31747" name="Rectangle 3"/>
          <p:cNvSpPr>
            <a:spLocks noGrp="1" noChangeArrowheads="1"/>
          </p:cNvSpPr>
          <p:nvPr>
            <p:ph type="body" idx="1"/>
          </p:nvPr>
        </p:nvSpPr>
        <p:spPr>
          <a:xfrm>
            <a:off x="1319953" y="6190011"/>
            <a:ext cx="7266121" cy="5795887"/>
          </a:xfrm>
          <a:noFill/>
          <a:ln/>
        </p:spPr>
        <p:txBody>
          <a:bodyPr/>
          <a:lstStyle/>
          <a:p>
            <a:r>
              <a:rPr lang="en-US" sz="1500" dirty="0"/>
              <a:t>Now the second question―</a:t>
            </a:r>
            <a:r>
              <a:rPr lang="en-US" sz="1500" i="1" dirty="0"/>
              <a:t>What happens if I continue to work? </a:t>
            </a:r>
            <a:endParaRPr lang="en-US" sz="1500" dirty="0"/>
          </a:p>
          <a:p>
            <a:r>
              <a:rPr lang="en-US" sz="1500" dirty="0"/>
              <a:t>So many people plan to file early yet might still need or want to work. But they need to be aware that, prior to full retirement age, their benefit may be affected by working.</a:t>
            </a:r>
          </a:p>
          <a:p>
            <a:endParaRPr lang="en-US" baseline="0" dirty="0"/>
          </a:p>
        </p:txBody>
      </p:sp>
    </p:spTree>
    <p:extLst>
      <p:ext uri="{BB962C8B-B14F-4D97-AF65-F5344CB8AC3E}">
        <p14:creationId xmlns:p14="http://schemas.microsoft.com/office/powerpoint/2010/main" val="2639593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xfrm>
            <a:off x="609599" y="6455263"/>
            <a:ext cx="11059961" cy="266212"/>
          </a:xfrm>
          <a:prstGeom prst="rect">
            <a:avLst/>
          </a:prstGeom>
          <a:ln/>
        </p:spPr>
        <p:txBody>
          <a:bodyPr/>
          <a:lstStyle>
            <a:lvl1pPr>
              <a:defRPr/>
            </a:lvl1pPr>
          </a:lstStyle>
          <a:p>
            <a:pPr>
              <a:defRPr/>
            </a:pPr>
            <a:endParaRPr lang="en-US" dirty="0">
              <a:solidFill>
                <a:srgbClr val="000000"/>
              </a:solidFill>
            </a:endParaRPr>
          </a:p>
        </p:txBody>
      </p:sp>
      <p:sp>
        <p:nvSpPr>
          <p:cNvPr id="8" name="Footer Placeholder 1">
            <a:extLst>
              <a:ext uri="{FF2B5EF4-FFF2-40B4-BE49-F238E27FC236}">
                <a16:creationId xmlns:a16="http://schemas.microsoft.com/office/drawing/2014/main" id="{3839BD64-4E10-272E-35C2-0B0367977BA6}"/>
              </a:ext>
            </a:extLst>
          </p:cNvPr>
          <p:cNvSpPr>
            <a:spLocks noGrp="1"/>
          </p:cNvSpPr>
          <p:nvPr>
            <p:ph type="ftr" sz="quarter" idx="3"/>
          </p:nvPr>
        </p:nvSpPr>
        <p:spPr>
          <a:xfrm>
            <a:off x="4038600" y="65239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98789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982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a:noFill/>
          <a:ln>
            <a:noFill/>
          </a:ln>
        </p:spPr>
        <p:txBody>
          <a:bodyPr lIns="0" tIns="0" rIns="0" bIns="0" anchor="ctr"/>
          <a:lstStyle>
            <a:lvl1pPr indent="0" algn="l" rtl="0">
              <a:spcBef>
                <a:spcPts val="0"/>
              </a:spcBef>
              <a:buSzPct val="100000"/>
              <a:buFont typeface="Arial"/>
              <a:buNone/>
              <a:defRPr sz="3000" b="1">
                <a:solidFill>
                  <a:srgbClr val="002A49"/>
                </a:solidFill>
                <a:latin typeface="Calibri" panose="020F0502020204030204" pitchFamily="34" charset="0"/>
                <a:ea typeface="Calibri" panose="020F0502020204030204" pitchFamily="34" charset="0"/>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609600" y="1600200"/>
            <a:ext cx="10972800" cy="4967574"/>
          </a:xfrm>
          <a:prstGeom prst="rect">
            <a:avLst/>
          </a:prstGeom>
          <a:noFill/>
          <a:ln>
            <a:noFill/>
          </a:ln>
        </p:spPr>
        <p:txBody>
          <a:bodyPr lIns="0" tIns="0" rIns="0" bIns="0"/>
          <a:lstStyle>
            <a:lvl1pPr rtl="0">
              <a:buSzPct val="100000"/>
              <a:defRPr sz="2600"/>
            </a:lvl1pPr>
            <a:lvl2pPr marL="649224" indent="-285750" rtl="0">
              <a:buFont typeface="Lucida Grande"/>
              <a:buChar char="–"/>
              <a:defRPr/>
            </a:lvl2pPr>
            <a:lvl3pPr marL="1143000" indent="-228600" rtl="0">
              <a:buFont typeface="Arial"/>
              <a:buChar char="•"/>
              <a:defRPr sz="2200"/>
            </a:lvl3pPr>
            <a:lvl4pPr marL="1600200" indent="-228600" rtl="0">
              <a:buSzPct val="100000"/>
              <a:buFont typeface="Lucida Grande"/>
              <a:buChar char="–"/>
              <a:defRPr sz="2000"/>
            </a:lvl4pPr>
            <a:lvl5pPr marL="2057400" indent="-228600" rtl="0">
              <a:buFont typeface="Lucida Grande"/>
              <a:buChar char="»"/>
              <a:defRPr sz="1800"/>
            </a:lvl5pPr>
            <a:lvl6pPr rtl="0">
              <a:defRPr sz="1800"/>
            </a:lvl6pPr>
            <a:lvl7pPr rtl="0">
              <a:defRPr sz="1800"/>
            </a:lvl7pPr>
            <a:lvl8pPr rtl="0">
              <a:defRPr sz="1800"/>
            </a:lvl8pPr>
            <a:lvl9pPr rtl="0">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5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7"/>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solidFill>
                <a:srgbClr val="000000"/>
              </a:solidFill>
            </a:endParaRPr>
          </a:p>
        </p:txBody>
      </p:sp>
      <p:sp>
        <p:nvSpPr>
          <p:cNvPr id="10" name="Slide Number Placeholder 5"/>
          <p:cNvSpPr>
            <a:spLocks noGrp="1"/>
          </p:cNvSpPr>
          <p:nvPr>
            <p:ph type="sldNum" sz="quarter" idx="12"/>
          </p:nvPr>
        </p:nvSpPr>
        <p:spPr>
          <a:xfrm>
            <a:off x="9023351" y="6427789"/>
            <a:ext cx="28448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tint val="75000"/>
                  </a:schemeClr>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solidFill>
                  <a:prstClr val="black">
                    <a:tint val="75000"/>
                  </a:prstClr>
                </a:solidFill>
              </a:rPr>
              <a:pPr>
                <a:defRPr/>
              </a:pPr>
              <a:t>‹#›</a:t>
            </a:fld>
            <a:endParaRPr lang="en-US" dirty="0">
              <a:solidFill>
                <a:prstClr val="black">
                  <a:tint val="75000"/>
                </a:prstClr>
              </a:solidFill>
            </a:endParaRPr>
          </a:p>
        </p:txBody>
      </p:sp>
      <p:sp>
        <p:nvSpPr>
          <p:cNvPr id="9" name="Footer Placeholder 3">
            <a:extLst>
              <a:ext uri="{FF2B5EF4-FFF2-40B4-BE49-F238E27FC236}">
                <a16:creationId xmlns:a16="http://schemas.microsoft.com/office/drawing/2014/main" id="{CD998E0D-0399-FC3A-071B-9F44C6D7AC09}"/>
              </a:ext>
            </a:extLst>
          </p:cNvPr>
          <p:cNvSpPr>
            <a:spLocks noGrp="1"/>
          </p:cNvSpPr>
          <p:nvPr>
            <p:ph type="ftr" sz="quarter" idx="3"/>
          </p:nvPr>
        </p:nvSpPr>
        <p:spPr>
          <a:xfrm>
            <a:off x="4038600" y="649351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745946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solidFill>
                <a:srgbClr val="000000"/>
              </a:solidFill>
            </a:endParaRPr>
          </a:p>
        </p:txBody>
      </p:sp>
      <p:sp>
        <p:nvSpPr>
          <p:cNvPr id="6" name="Title 5"/>
          <p:cNvSpPr>
            <a:spLocks noGrp="1"/>
          </p:cNvSpPr>
          <p:nvPr>
            <p:ph type="title"/>
          </p:nvPr>
        </p:nvSpPr>
        <p:spPr/>
        <p:txBody>
          <a:bodyPr anchor="t" anchorCtr="0"/>
          <a:lstStyle/>
          <a:p>
            <a:r>
              <a:rPr lang="en-US"/>
              <a:t>Click to edit Master title style</a:t>
            </a:r>
          </a:p>
        </p:txBody>
      </p:sp>
      <p:sp>
        <p:nvSpPr>
          <p:cNvPr id="10" name="Slide Number Placeholder 5"/>
          <p:cNvSpPr>
            <a:spLocks noGrp="1"/>
          </p:cNvSpPr>
          <p:nvPr>
            <p:ph type="sldNum" sz="quarter" idx="12"/>
          </p:nvPr>
        </p:nvSpPr>
        <p:spPr>
          <a:xfrm>
            <a:off x="9023351" y="6427789"/>
            <a:ext cx="2844800" cy="365125"/>
          </a:xfrm>
          <a:prstGeom prst="rect">
            <a:avLst/>
          </a:prstGeom>
        </p:spPr>
        <p:txBody>
          <a:bodyPr vert="horz" lIns="0" tIns="0" rIns="0" bIns="0" rtlCol="0" anchor="b" anchorCtr="0"/>
          <a:lstStyle>
            <a:lvl1pPr algn="r" fontAlgn="auto">
              <a:spcBef>
                <a:spcPts val="0"/>
              </a:spcBef>
              <a:spcAft>
                <a:spcPts val="0"/>
              </a:spcAft>
              <a:defRPr sz="800" kern="0" smtClean="0">
                <a:solidFill>
                  <a:schemeClr val="tx1"/>
                </a:solidFill>
                <a:latin typeface="Calibri" panose="020F0502020204030204" pitchFamily="34" charset="0"/>
                <a:ea typeface="Calibri" panose="020F0502020204030204" pitchFamily="34" charset="0"/>
                <a:cs typeface="Arial"/>
                <a:sym typeface="Arial"/>
              </a:defRPr>
            </a:lvl1pPr>
          </a:lstStyle>
          <a:p>
            <a:pPr>
              <a:defRPr/>
            </a:pPr>
            <a:fld id="{AC64CF7D-A3EA-42BB-82DE-349C60788F77}" type="slidenum">
              <a:rPr lang="en-US" smtClean="0"/>
              <a:pPr>
                <a:defRPr/>
              </a:pPr>
              <a:t>‹#›</a:t>
            </a:fld>
            <a:endParaRPr lang="en-US" dirty="0"/>
          </a:p>
        </p:txBody>
      </p:sp>
      <p:sp>
        <p:nvSpPr>
          <p:cNvPr id="2" name="Footer Placeholder 2">
            <a:extLst>
              <a:ext uri="{FF2B5EF4-FFF2-40B4-BE49-F238E27FC236}">
                <a16:creationId xmlns:a16="http://schemas.microsoft.com/office/drawing/2014/main" id="{A03C6CC8-B2BE-F661-9495-D4B5059AE356}"/>
              </a:ext>
            </a:extLst>
          </p:cNvPr>
          <p:cNvSpPr>
            <a:spLocks noGrp="1"/>
          </p:cNvSpPr>
          <p:nvPr>
            <p:ph type="ftr" sz="quarter" idx="3"/>
          </p:nvPr>
        </p:nvSpPr>
        <p:spPr>
          <a:xfrm>
            <a:off x="4038600" y="64477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984589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2" name="Slide Number Placeholder 6">
            <a:extLst>
              <a:ext uri="{FF2B5EF4-FFF2-40B4-BE49-F238E27FC236}">
                <a16:creationId xmlns:a16="http://schemas.microsoft.com/office/drawing/2014/main" id="{E716AA36-4AE4-DBA6-AAC1-A5049D5E644C}"/>
              </a:ext>
            </a:extLst>
          </p:cNvPr>
          <p:cNvSpPr>
            <a:spLocks noGrp="1" noChangeArrowheads="1"/>
          </p:cNvSpPr>
          <p:nvPr>
            <p:ph type="sldNum" sz="quarter" idx="4"/>
          </p:nvPr>
        </p:nvSpPr>
        <p:spPr bwMode="auto">
          <a:xfrm>
            <a:off x="9181559" y="6261027"/>
            <a:ext cx="2844800" cy="581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dirty="0"/>
          </a:p>
        </p:txBody>
      </p:sp>
    </p:spTree>
    <p:extLst>
      <p:ext uri="{BB962C8B-B14F-4D97-AF65-F5344CB8AC3E}">
        <p14:creationId xmlns:p14="http://schemas.microsoft.com/office/powerpoint/2010/main" val="311118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2" name="Slide Number Placeholder 6">
            <a:extLst>
              <a:ext uri="{FF2B5EF4-FFF2-40B4-BE49-F238E27FC236}">
                <a16:creationId xmlns:a16="http://schemas.microsoft.com/office/drawing/2014/main" id="{063AA029-B594-285D-08A1-8045404DCA7B}"/>
              </a:ext>
            </a:extLst>
          </p:cNvPr>
          <p:cNvSpPr>
            <a:spLocks noGrp="1" noChangeArrowheads="1"/>
          </p:cNvSpPr>
          <p:nvPr>
            <p:ph type="sldNum" sz="quarter" idx="4"/>
          </p:nvPr>
        </p:nvSpPr>
        <p:spPr bwMode="auto">
          <a:xfrm>
            <a:off x="9181559" y="6261027"/>
            <a:ext cx="2844800" cy="581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dirty="0"/>
          </a:p>
        </p:txBody>
      </p:sp>
    </p:spTree>
    <p:extLst>
      <p:ext uri="{BB962C8B-B14F-4D97-AF65-F5344CB8AC3E}">
        <p14:creationId xmlns:p14="http://schemas.microsoft.com/office/powerpoint/2010/main" val="760880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64223F6E-2160-4D02-ACA9-BB73F9F408B7}" type="slidenum">
              <a:rPr lang="en-US" smtClean="0"/>
              <a:t>‹#›</a:t>
            </a:fld>
            <a:endParaRPr lang="en-US" dirty="0"/>
          </a:p>
        </p:txBody>
      </p:sp>
    </p:spTree>
    <p:extLst>
      <p:ext uri="{BB962C8B-B14F-4D97-AF65-F5344CB8AC3E}">
        <p14:creationId xmlns:p14="http://schemas.microsoft.com/office/powerpoint/2010/main" val="11691780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5"/>
          <p:cNvSpPr>
            <a:spLocks noGrp="1" noChangeArrowheads="1"/>
          </p:cNvSpPr>
          <p:nvPr>
            <p:ph type="title"/>
          </p:nvPr>
        </p:nvSpPr>
        <p:spPr bwMode="auto">
          <a:xfrm>
            <a:off x="457200" y="0"/>
            <a:ext cx="7359651" cy="54864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a:t>SLIDE TITLE</a:t>
            </a:r>
          </a:p>
        </p:txBody>
      </p:sp>
      <p:sp>
        <p:nvSpPr>
          <p:cNvPr id="1029" name="Rectangle 6"/>
          <p:cNvSpPr>
            <a:spLocks noGrp="1" noChangeArrowheads="1"/>
          </p:cNvSpPr>
          <p:nvPr>
            <p:ph type="body" idx="1"/>
          </p:nvPr>
        </p:nvSpPr>
        <p:spPr bwMode="auto">
          <a:xfrm>
            <a:off x="594784"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86D642D3-4369-16F7-E78F-E41F3A9283CC}"/>
              </a:ext>
            </a:extLst>
          </p:cNvPr>
          <p:cNvSpPr txBox="1"/>
          <p:nvPr userDrawn="1"/>
        </p:nvSpPr>
        <p:spPr>
          <a:xfrm>
            <a:off x="1146627" y="6261735"/>
            <a:ext cx="9927772" cy="581750"/>
          </a:xfrm>
          <a:prstGeom prst="rect">
            <a:avLst/>
          </a:prstGeom>
          <a:noFill/>
        </p:spPr>
        <p:txBody>
          <a:bodyPr wrap="square" anchor="ctr">
            <a:noAutofit/>
          </a:bodyPr>
          <a:lstStyle/>
          <a:p>
            <a:pPr algn="ctr"/>
            <a:r>
              <a:rPr lang="en-US" sz="800" b="0" dirty="0">
                <a:latin typeface="Calibri" panose="020F0502020204030204" pitchFamily="34" charset="0"/>
                <a:cs typeface="Calibri" panose="020F0502020204030204" pitchFamily="34" charset="0"/>
              </a:rPr>
              <a:t>© 2025 by Hartford Funds</a:t>
            </a:r>
          </a:p>
        </p:txBody>
      </p:sp>
      <p:pic>
        <p:nvPicPr>
          <p:cNvPr id="5" name="Picture 4" descr="A blue and black logo&#10;&#10;Description automatically generated">
            <a:extLst>
              <a:ext uri="{FF2B5EF4-FFF2-40B4-BE49-F238E27FC236}">
                <a16:creationId xmlns:a16="http://schemas.microsoft.com/office/drawing/2014/main" id="{CE514374-756A-56C2-C914-60800F361901}"/>
              </a:ext>
            </a:extLst>
          </p:cNvPr>
          <p:cNvPicPr>
            <a:picLocks noChangeAspect="1"/>
          </p:cNvPicPr>
          <p:nvPr userDrawn="1"/>
        </p:nvPicPr>
        <p:blipFill>
          <a:blip r:embed="rId5"/>
          <a:stretch>
            <a:fillRect/>
          </a:stretch>
        </p:blipFill>
        <p:spPr>
          <a:xfrm>
            <a:off x="457200" y="6448319"/>
            <a:ext cx="202232" cy="195513"/>
          </a:xfrm>
          <a:prstGeom prst="rect">
            <a:avLst/>
          </a:prstGeom>
        </p:spPr>
      </p:pic>
      <p:sp>
        <p:nvSpPr>
          <p:cNvPr id="6" name="Slide Number Placeholder 6">
            <a:extLst>
              <a:ext uri="{FF2B5EF4-FFF2-40B4-BE49-F238E27FC236}">
                <a16:creationId xmlns:a16="http://schemas.microsoft.com/office/drawing/2014/main" id="{E2696A2C-5F16-0B6C-EFE0-394CFE86E7F5}"/>
              </a:ext>
            </a:extLst>
          </p:cNvPr>
          <p:cNvSpPr txBox="1">
            <a:spLocks noChangeArrowheads="1"/>
          </p:cNvSpPr>
          <p:nvPr userDrawn="1"/>
        </p:nvSpPr>
        <p:spPr bwMode="auto">
          <a:xfrm>
            <a:off x="9181559" y="6261027"/>
            <a:ext cx="2844800" cy="581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000" b="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8F27AE-F8A1-453E-8C2F-3FD5FC6AA2AE}" type="slidenum">
              <a:rPr lang="en-US" smtClean="0"/>
              <a:pPr>
                <a:defRPr/>
              </a:pPr>
              <a:t>‹#›</a:t>
            </a:fld>
            <a:endParaRPr lang="en-US" dirty="0"/>
          </a:p>
        </p:txBody>
      </p:sp>
    </p:spTree>
    <p:extLst>
      <p:ext uri="{BB962C8B-B14F-4D97-AF65-F5344CB8AC3E}">
        <p14:creationId xmlns:p14="http://schemas.microsoft.com/office/powerpoint/2010/main" val="2078856998"/>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705" r:id="rId3"/>
  </p:sldLayoutIdLst>
  <p:hf hdr="0" ftr="0" dt="0"/>
  <p:txStyles>
    <p:titleStyle>
      <a:lvl1pPr algn="l" rtl="0" eaLnBrk="0" fontAlgn="base" hangingPunct="0">
        <a:spcBef>
          <a:spcPct val="0"/>
        </a:spcBef>
        <a:spcAft>
          <a:spcPct val="0"/>
        </a:spcAft>
        <a:defRPr sz="1600" b="1">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CF365B-0F98-89E2-C70C-D30B827748EB}"/>
              </a:ext>
            </a:extLst>
          </p:cNvPr>
          <p:cNvSpPr/>
          <p:nvPr userDrawn="1"/>
        </p:nvSpPr>
        <p:spPr bwMode="auto">
          <a:xfrm>
            <a:off x="0" y="1"/>
            <a:ext cx="12192000" cy="548640"/>
          </a:xfrm>
          <a:prstGeom prst="rect">
            <a:avLst/>
          </a:prstGeom>
          <a:solidFill>
            <a:srgbClr val="598F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29" name="Rectangle 6"/>
          <p:cNvSpPr>
            <a:spLocks noGrp="1" noChangeArrowheads="1"/>
          </p:cNvSpPr>
          <p:nvPr>
            <p:ph type="body" idx="1"/>
          </p:nvPr>
        </p:nvSpPr>
        <p:spPr bwMode="auto">
          <a:xfrm>
            <a:off x="594784"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2">
            <a:extLst>
              <a:ext uri="{FF2B5EF4-FFF2-40B4-BE49-F238E27FC236}">
                <a16:creationId xmlns:a16="http://schemas.microsoft.com/office/drawing/2014/main" id="{CEF49FBE-4DA3-5388-E003-8C4070553895}"/>
              </a:ext>
            </a:extLst>
          </p:cNvPr>
          <p:cNvSpPr txBox="1">
            <a:spLocks noChangeArrowheads="1"/>
          </p:cNvSpPr>
          <p:nvPr userDrawn="1"/>
        </p:nvSpPr>
        <p:spPr>
          <a:xfrm>
            <a:off x="457200" y="0"/>
            <a:ext cx="7359651" cy="548640"/>
          </a:xfrm>
          <a:prstGeom prst="rect">
            <a:avLst/>
          </a:prstGeom>
        </p:spPr>
        <p:txBody>
          <a:bodyPr lIns="0" tIns="0" rIns="0" bIns="0" anchor="ctr" anchorCtr="0"/>
          <a:lst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eaLnBrk="1" hangingPunct="1"/>
            <a:r>
              <a:rPr lang="en-US" sz="1600" kern="0" dirty="0"/>
              <a:t>TIMING</a:t>
            </a:r>
          </a:p>
        </p:txBody>
      </p:sp>
      <p:sp>
        <p:nvSpPr>
          <p:cNvPr id="5" name="TextBox 4">
            <a:extLst>
              <a:ext uri="{FF2B5EF4-FFF2-40B4-BE49-F238E27FC236}">
                <a16:creationId xmlns:a16="http://schemas.microsoft.com/office/drawing/2014/main" id="{57C009A1-98DB-BC5A-0390-94EA78BBF142}"/>
              </a:ext>
            </a:extLst>
          </p:cNvPr>
          <p:cNvSpPr txBox="1"/>
          <p:nvPr userDrawn="1"/>
        </p:nvSpPr>
        <p:spPr>
          <a:xfrm>
            <a:off x="1146627" y="6261735"/>
            <a:ext cx="9927772" cy="581750"/>
          </a:xfrm>
          <a:prstGeom prst="rect">
            <a:avLst/>
          </a:prstGeom>
          <a:noFill/>
        </p:spPr>
        <p:txBody>
          <a:bodyPr wrap="square" anchor="ctr">
            <a:noAutofit/>
          </a:bodyPr>
          <a:lstStyle/>
          <a:p>
            <a:pPr algn="ctr"/>
            <a:r>
              <a:rPr lang="en-US" sz="800" b="0" dirty="0">
                <a:latin typeface="Calibri" panose="020F0502020204030204" pitchFamily="34" charset="0"/>
                <a:cs typeface="Calibri" panose="020F0502020204030204" pitchFamily="34" charset="0"/>
              </a:rPr>
              <a:t>© 2025 by Hartford Funds</a:t>
            </a:r>
          </a:p>
        </p:txBody>
      </p:sp>
      <p:sp>
        <p:nvSpPr>
          <p:cNvPr id="6" name="Slide Number Placeholder 6">
            <a:extLst>
              <a:ext uri="{FF2B5EF4-FFF2-40B4-BE49-F238E27FC236}">
                <a16:creationId xmlns:a16="http://schemas.microsoft.com/office/drawing/2014/main" id="{CA760872-58B8-C858-012A-66AB6DA7D27F}"/>
              </a:ext>
            </a:extLst>
          </p:cNvPr>
          <p:cNvSpPr>
            <a:spLocks noGrp="1" noChangeArrowheads="1"/>
          </p:cNvSpPr>
          <p:nvPr>
            <p:ph type="sldNum" sz="quarter" idx="4"/>
          </p:nvPr>
        </p:nvSpPr>
        <p:spPr bwMode="auto">
          <a:xfrm>
            <a:off x="9181559" y="6261027"/>
            <a:ext cx="2844800" cy="581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dirty="0"/>
          </a:p>
        </p:txBody>
      </p:sp>
      <p:pic>
        <p:nvPicPr>
          <p:cNvPr id="7" name="Picture 6" descr="A blue and black logo&#10;&#10;Description automatically generated">
            <a:extLst>
              <a:ext uri="{FF2B5EF4-FFF2-40B4-BE49-F238E27FC236}">
                <a16:creationId xmlns:a16="http://schemas.microsoft.com/office/drawing/2014/main" id="{0277C7EC-8A7C-86E7-A4CB-99600CD99E40}"/>
              </a:ext>
            </a:extLst>
          </p:cNvPr>
          <p:cNvPicPr>
            <a:picLocks noChangeAspect="1"/>
          </p:cNvPicPr>
          <p:nvPr userDrawn="1"/>
        </p:nvPicPr>
        <p:blipFill>
          <a:blip r:embed="rId3"/>
          <a:stretch>
            <a:fillRect/>
          </a:stretch>
        </p:blipFill>
        <p:spPr>
          <a:xfrm>
            <a:off x="457200" y="6448319"/>
            <a:ext cx="202232" cy="195513"/>
          </a:xfrm>
          <a:prstGeom prst="rect">
            <a:avLst/>
          </a:prstGeom>
        </p:spPr>
      </p:pic>
    </p:spTree>
    <p:extLst>
      <p:ext uri="{BB962C8B-B14F-4D97-AF65-F5344CB8AC3E}">
        <p14:creationId xmlns:p14="http://schemas.microsoft.com/office/powerpoint/2010/main" val="3700836571"/>
      </p:ext>
    </p:extLst>
  </p:cSld>
  <p:clrMap bg1="lt1" tx1="dk1" bg2="lt2" tx2="dk2" accent1="accent1" accent2="accent2" accent3="accent3" accent4="accent4" accent5="accent5" accent6="accent6" hlink="hlink" folHlink="folHlink"/>
  <p:sldLayoutIdLst>
    <p:sldLayoutId id="2147483715" r:id="rId1"/>
  </p:sldLayoutIdLst>
  <p:hf hdr="0" ft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39F722-405C-AB16-6DA2-76135B0EF06E}"/>
              </a:ext>
            </a:extLst>
          </p:cNvPr>
          <p:cNvSpPr/>
          <p:nvPr userDrawn="1"/>
        </p:nvSpPr>
        <p:spPr bwMode="auto">
          <a:xfrm>
            <a:off x="0" y="1"/>
            <a:ext cx="12192000" cy="548640"/>
          </a:xfrm>
          <a:prstGeom prst="rect">
            <a:avLst/>
          </a:prstGeom>
          <a:solidFill>
            <a:srgbClr val="9849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28" name="Rectangle 5"/>
          <p:cNvSpPr>
            <a:spLocks noGrp="1" noChangeArrowheads="1"/>
          </p:cNvSpPr>
          <p:nvPr>
            <p:ph type="title"/>
          </p:nvPr>
        </p:nvSpPr>
        <p:spPr bwMode="auto">
          <a:xfrm>
            <a:off x="666749" y="859245"/>
            <a:ext cx="7359651" cy="7298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Slide Title</a:t>
            </a:r>
          </a:p>
        </p:txBody>
      </p:sp>
      <p:sp>
        <p:nvSpPr>
          <p:cNvPr id="1029" name="Rectangle 6"/>
          <p:cNvSpPr>
            <a:spLocks noGrp="1" noChangeArrowheads="1"/>
          </p:cNvSpPr>
          <p:nvPr>
            <p:ph type="body" idx="1"/>
          </p:nvPr>
        </p:nvSpPr>
        <p:spPr bwMode="auto">
          <a:xfrm>
            <a:off x="594784" y="2253794"/>
            <a:ext cx="10972800" cy="38723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2">
            <a:extLst>
              <a:ext uri="{FF2B5EF4-FFF2-40B4-BE49-F238E27FC236}">
                <a16:creationId xmlns:a16="http://schemas.microsoft.com/office/drawing/2014/main" id="{3B333A86-2293-756C-505F-406515E9CA73}"/>
              </a:ext>
            </a:extLst>
          </p:cNvPr>
          <p:cNvSpPr txBox="1">
            <a:spLocks noChangeArrowheads="1"/>
          </p:cNvSpPr>
          <p:nvPr userDrawn="1"/>
        </p:nvSpPr>
        <p:spPr bwMode="auto">
          <a:xfrm>
            <a:off x="457200" y="0"/>
            <a:ext cx="2836334" cy="54864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eaLnBrk="1" hangingPunct="1"/>
            <a:r>
              <a:rPr lang="en-US" sz="1600" kern="0" dirty="0">
                <a:solidFill>
                  <a:srgbClr val="FFFFFF"/>
                </a:solidFill>
                <a:latin typeface="Calibri" panose="020F0502020204030204" pitchFamily="34" charset="0"/>
              </a:rPr>
              <a:t>TAXES</a:t>
            </a:r>
          </a:p>
        </p:txBody>
      </p:sp>
      <p:sp>
        <p:nvSpPr>
          <p:cNvPr id="7" name="TextBox 6">
            <a:extLst>
              <a:ext uri="{FF2B5EF4-FFF2-40B4-BE49-F238E27FC236}">
                <a16:creationId xmlns:a16="http://schemas.microsoft.com/office/drawing/2014/main" id="{15930817-67FB-7D41-6559-0D455FF9EAA4}"/>
              </a:ext>
            </a:extLst>
          </p:cNvPr>
          <p:cNvSpPr txBox="1"/>
          <p:nvPr userDrawn="1"/>
        </p:nvSpPr>
        <p:spPr>
          <a:xfrm>
            <a:off x="1146627" y="6261735"/>
            <a:ext cx="9927772" cy="581750"/>
          </a:xfrm>
          <a:prstGeom prst="rect">
            <a:avLst/>
          </a:prstGeom>
          <a:noFill/>
        </p:spPr>
        <p:txBody>
          <a:bodyPr wrap="square" anchor="ctr">
            <a:noAutofit/>
          </a:bodyPr>
          <a:lstStyle/>
          <a:p>
            <a:pPr algn="ctr"/>
            <a:r>
              <a:rPr lang="en-US" sz="800" b="0" dirty="0">
                <a:latin typeface="Calibri" panose="020F0502020204030204" pitchFamily="34" charset="0"/>
                <a:cs typeface="Calibri" panose="020F0502020204030204" pitchFamily="34" charset="0"/>
              </a:rPr>
              <a:t>© 2025 by Hartford Funds</a:t>
            </a:r>
          </a:p>
        </p:txBody>
      </p:sp>
      <p:sp>
        <p:nvSpPr>
          <p:cNvPr id="8" name="Slide Number Placeholder 6">
            <a:extLst>
              <a:ext uri="{FF2B5EF4-FFF2-40B4-BE49-F238E27FC236}">
                <a16:creationId xmlns:a16="http://schemas.microsoft.com/office/drawing/2014/main" id="{A8479A6C-6539-6CE8-D92F-582B440D6610}"/>
              </a:ext>
            </a:extLst>
          </p:cNvPr>
          <p:cNvSpPr>
            <a:spLocks noGrp="1" noChangeArrowheads="1"/>
          </p:cNvSpPr>
          <p:nvPr>
            <p:ph type="sldNum" sz="quarter" idx="4"/>
          </p:nvPr>
        </p:nvSpPr>
        <p:spPr bwMode="auto">
          <a:xfrm>
            <a:off x="9181559" y="6261027"/>
            <a:ext cx="2844800" cy="581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dirty="0"/>
          </a:p>
        </p:txBody>
      </p:sp>
      <p:pic>
        <p:nvPicPr>
          <p:cNvPr id="10" name="Picture 9" descr="A blue and black logo&#10;&#10;Description automatically generated">
            <a:extLst>
              <a:ext uri="{FF2B5EF4-FFF2-40B4-BE49-F238E27FC236}">
                <a16:creationId xmlns:a16="http://schemas.microsoft.com/office/drawing/2014/main" id="{7418D5FE-48F2-174B-2A63-C72C43285551}"/>
              </a:ext>
            </a:extLst>
          </p:cNvPr>
          <p:cNvPicPr>
            <a:picLocks noChangeAspect="1"/>
          </p:cNvPicPr>
          <p:nvPr userDrawn="1"/>
        </p:nvPicPr>
        <p:blipFill>
          <a:blip r:embed="rId3"/>
          <a:stretch>
            <a:fillRect/>
          </a:stretch>
        </p:blipFill>
        <p:spPr>
          <a:xfrm>
            <a:off x="457200" y="6448319"/>
            <a:ext cx="202232" cy="195513"/>
          </a:xfrm>
          <a:prstGeom prst="rect">
            <a:avLst/>
          </a:prstGeom>
        </p:spPr>
      </p:pic>
    </p:spTree>
    <p:extLst>
      <p:ext uri="{BB962C8B-B14F-4D97-AF65-F5344CB8AC3E}">
        <p14:creationId xmlns:p14="http://schemas.microsoft.com/office/powerpoint/2010/main" val="203426042"/>
      </p:ext>
    </p:extLst>
  </p:cSld>
  <p:clrMap bg1="lt1" tx1="dk1" bg2="lt2" tx2="dk2" accent1="accent1" accent2="accent2" accent3="accent3" accent4="accent4" accent5="accent5" accent6="accent6" hlink="hlink" folHlink="folHlink"/>
  <p:sldLayoutIdLst>
    <p:sldLayoutId id="2147483709" r:id="rId1"/>
  </p:sldLayoutIdLst>
  <p:hf hdr="0" ftr="0" dt="0"/>
  <p:txStyles>
    <p:titleStyle>
      <a:lvl1pPr algn="l" rtl="0" eaLnBrk="0" fontAlgn="base" hangingPunct="0">
        <a:spcBef>
          <a:spcPct val="0"/>
        </a:spcBef>
        <a:spcAft>
          <a:spcPct val="0"/>
        </a:spcAft>
        <a:defRPr sz="3000" b="1">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8E290E-E42E-4A8B-7D6E-FDE8B5B9CBDF}"/>
              </a:ext>
            </a:extLst>
          </p:cNvPr>
          <p:cNvSpPr/>
          <p:nvPr userDrawn="1"/>
        </p:nvSpPr>
        <p:spPr bwMode="auto">
          <a:xfrm>
            <a:off x="0" y="1"/>
            <a:ext cx="12192000" cy="548640"/>
          </a:xfrm>
          <a:prstGeom prst="rect">
            <a:avLst/>
          </a:prstGeom>
          <a:solidFill>
            <a:srgbClr val="00857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29" name="Rectangle 6"/>
          <p:cNvSpPr>
            <a:spLocks noGrp="1" noChangeArrowheads="1"/>
          </p:cNvSpPr>
          <p:nvPr>
            <p:ph type="body" idx="1"/>
          </p:nvPr>
        </p:nvSpPr>
        <p:spPr bwMode="auto">
          <a:xfrm>
            <a:off x="594784"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D5D36CB-A177-9C2A-D0C4-F4546E8FECB1}"/>
              </a:ext>
            </a:extLst>
          </p:cNvPr>
          <p:cNvSpPr txBox="1"/>
          <p:nvPr userDrawn="1"/>
        </p:nvSpPr>
        <p:spPr>
          <a:xfrm>
            <a:off x="1146627" y="6261735"/>
            <a:ext cx="9927772" cy="581750"/>
          </a:xfrm>
          <a:prstGeom prst="rect">
            <a:avLst/>
          </a:prstGeom>
          <a:noFill/>
        </p:spPr>
        <p:txBody>
          <a:bodyPr wrap="square" anchor="ctr">
            <a:noAutofit/>
          </a:bodyPr>
          <a:lstStyle/>
          <a:p>
            <a:pPr algn="ctr"/>
            <a:r>
              <a:rPr lang="en-US" sz="800" b="0" dirty="0">
                <a:latin typeface="Calibri" panose="020F0502020204030204" pitchFamily="34" charset="0"/>
                <a:cs typeface="Calibri" panose="020F0502020204030204" pitchFamily="34" charset="0"/>
              </a:rPr>
              <a:t>© 2025 by Hartford Funds</a:t>
            </a:r>
          </a:p>
        </p:txBody>
      </p:sp>
      <p:sp>
        <p:nvSpPr>
          <p:cNvPr id="5" name="Slide Number Placeholder 6">
            <a:extLst>
              <a:ext uri="{FF2B5EF4-FFF2-40B4-BE49-F238E27FC236}">
                <a16:creationId xmlns:a16="http://schemas.microsoft.com/office/drawing/2014/main" id="{19C057DF-F4D7-5DEA-2B93-E63CE87A75CB}"/>
              </a:ext>
            </a:extLst>
          </p:cNvPr>
          <p:cNvSpPr>
            <a:spLocks noGrp="1" noChangeArrowheads="1"/>
          </p:cNvSpPr>
          <p:nvPr>
            <p:ph type="sldNum" sz="quarter" idx="4"/>
          </p:nvPr>
        </p:nvSpPr>
        <p:spPr bwMode="auto">
          <a:xfrm>
            <a:off x="9181559" y="6261027"/>
            <a:ext cx="2844800" cy="581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dirty="0"/>
          </a:p>
        </p:txBody>
      </p:sp>
      <p:pic>
        <p:nvPicPr>
          <p:cNvPr id="6" name="Picture 5" descr="A blue and black logo&#10;&#10;Description automatically generated">
            <a:extLst>
              <a:ext uri="{FF2B5EF4-FFF2-40B4-BE49-F238E27FC236}">
                <a16:creationId xmlns:a16="http://schemas.microsoft.com/office/drawing/2014/main" id="{B80FBCBC-334F-0491-36A0-3577F1A435B2}"/>
              </a:ext>
            </a:extLst>
          </p:cNvPr>
          <p:cNvPicPr>
            <a:picLocks noChangeAspect="1"/>
          </p:cNvPicPr>
          <p:nvPr userDrawn="1"/>
        </p:nvPicPr>
        <p:blipFill>
          <a:blip r:embed="rId3"/>
          <a:stretch>
            <a:fillRect/>
          </a:stretch>
        </p:blipFill>
        <p:spPr>
          <a:xfrm>
            <a:off x="457200" y="6448319"/>
            <a:ext cx="202232" cy="195513"/>
          </a:xfrm>
          <a:prstGeom prst="rect">
            <a:avLst/>
          </a:prstGeom>
        </p:spPr>
      </p:pic>
      <p:sp>
        <p:nvSpPr>
          <p:cNvPr id="7" name="Rectangle 6"/>
          <p:cNvSpPr/>
          <p:nvPr userDrawn="1"/>
        </p:nvSpPr>
        <p:spPr>
          <a:xfrm>
            <a:off x="457200" y="0"/>
            <a:ext cx="769763" cy="548640"/>
          </a:xfrm>
          <a:prstGeom prst="rect">
            <a:avLst/>
          </a:prstGeom>
        </p:spPr>
        <p:txBody>
          <a:bodyPr wrap="none" lIns="0" tIns="0" rIns="0" bIns="0" anchor="ctr" anchorCtr="0">
            <a:noAutofit/>
          </a:bodyPr>
          <a:lstStyle/>
          <a:p>
            <a:r>
              <a:rPr lang="en-US" sz="1600" b="1" kern="0" dirty="0">
                <a:solidFill>
                  <a:srgbClr val="FFFFFF"/>
                </a:solidFill>
                <a:latin typeface="Calibri" panose="020F0502020204030204" pitchFamily="34" charset="0"/>
                <a:ea typeface="Geneva"/>
                <a:cs typeface="Geneva"/>
              </a:rPr>
              <a:t>WORK</a:t>
            </a:r>
            <a:endParaRPr lang="en-US" sz="16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530849013"/>
      </p:ext>
    </p:extLst>
  </p:cSld>
  <p:clrMap bg1="lt1" tx1="dk1" bg2="lt2" tx2="dk2" accent1="accent1" accent2="accent2" accent3="accent3" accent4="accent4" accent5="accent5" accent6="accent6" hlink="hlink" folHlink="folHlink"/>
  <p:sldLayoutIdLst>
    <p:sldLayoutId id="2147483721" r:id="rId1"/>
  </p:sldLayoutIdLst>
  <p:hf hdr="0" ft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B2E62A-0B80-DF6F-9DE4-26E8EE1A9DA8}"/>
              </a:ext>
            </a:extLst>
          </p:cNvPr>
          <p:cNvSpPr/>
          <p:nvPr userDrawn="1"/>
        </p:nvSpPr>
        <p:spPr bwMode="auto">
          <a:xfrm>
            <a:off x="0" y="1"/>
            <a:ext cx="12192000" cy="548640"/>
          </a:xfrm>
          <a:prstGeom prst="rect">
            <a:avLst/>
          </a:prstGeom>
          <a:solidFill>
            <a:srgbClr val="562A7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29" name="Rectangle 6"/>
          <p:cNvSpPr>
            <a:spLocks noGrp="1" noChangeArrowheads="1"/>
          </p:cNvSpPr>
          <p:nvPr>
            <p:ph type="body" idx="1"/>
          </p:nvPr>
        </p:nvSpPr>
        <p:spPr bwMode="auto">
          <a:xfrm>
            <a:off x="594784"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2">
            <a:extLst>
              <a:ext uri="{FF2B5EF4-FFF2-40B4-BE49-F238E27FC236}">
                <a16:creationId xmlns:a16="http://schemas.microsoft.com/office/drawing/2014/main" id="{37B5EB1C-73DF-63BC-DB79-8C75F0CC2154}"/>
              </a:ext>
            </a:extLst>
          </p:cNvPr>
          <p:cNvSpPr txBox="1">
            <a:spLocks noChangeArrowheads="1"/>
          </p:cNvSpPr>
          <p:nvPr userDrawn="1"/>
        </p:nvSpPr>
        <p:spPr>
          <a:xfrm>
            <a:off x="457200" y="0"/>
            <a:ext cx="7359651" cy="548640"/>
          </a:xfrm>
          <a:prstGeom prst="rect">
            <a:avLst/>
          </a:prstGeom>
        </p:spPr>
        <p:txBody>
          <a:bodyPr lIns="0" tIns="0" rIns="0" bIns="0" anchor="ctr" anchorCtr="0"/>
          <a:lst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eaLnBrk="1" hangingPunct="1"/>
            <a:r>
              <a:rPr lang="en-US" sz="1600" kern="0" dirty="0"/>
              <a:t>AWARENESS</a:t>
            </a:r>
          </a:p>
        </p:txBody>
      </p:sp>
      <p:sp>
        <p:nvSpPr>
          <p:cNvPr id="5" name="TextBox 4">
            <a:extLst>
              <a:ext uri="{FF2B5EF4-FFF2-40B4-BE49-F238E27FC236}">
                <a16:creationId xmlns:a16="http://schemas.microsoft.com/office/drawing/2014/main" id="{3ADD975B-E520-B397-14BF-E28E40BB7645}"/>
              </a:ext>
            </a:extLst>
          </p:cNvPr>
          <p:cNvSpPr txBox="1"/>
          <p:nvPr userDrawn="1"/>
        </p:nvSpPr>
        <p:spPr>
          <a:xfrm>
            <a:off x="1146627" y="6261735"/>
            <a:ext cx="9927772" cy="581750"/>
          </a:xfrm>
          <a:prstGeom prst="rect">
            <a:avLst/>
          </a:prstGeom>
          <a:noFill/>
        </p:spPr>
        <p:txBody>
          <a:bodyPr wrap="square" anchor="ctr">
            <a:noAutofit/>
          </a:bodyPr>
          <a:lstStyle/>
          <a:p>
            <a:pPr algn="ctr"/>
            <a:r>
              <a:rPr lang="en-US" sz="800" b="0" dirty="0">
                <a:latin typeface="Calibri" panose="020F0502020204030204" pitchFamily="34" charset="0"/>
                <a:cs typeface="Calibri" panose="020F0502020204030204" pitchFamily="34" charset="0"/>
              </a:rPr>
              <a:t>© 2025 by Hartford Funds</a:t>
            </a:r>
          </a:p>
        </p:txBody>
      </p:sp>
      <p:sp>
        <p:nvSpPr>
          <p:cNvPr id="6" name="Slide Number Placeholder 6">
            <a:extLst>
              <a:ext uri="{FF2B5EF4-FFF2-40B4-BE49-F238E27FC236}">
                <a16:creationId xmlns:a16="http://schemas.microsoft.com/office/drawing/2014/main" id="{B14A6FA0-DA6A-0D71-8918-C2A854D5CE3B}"/>
              </a:ext>
            </a:extLst>
          </p:cNvPr>
          <p:cNvSpPr>
            <a:spLocks noGrp="1" noChangeArrowheads="1"/>
          </p:cNvSpPr>
          <p:nvPr>
            <p:ph type="sldNum" sz="quarter" idx="4"/>
          </p:nvPr>
        </p:nvSpPr>
        <p:spPr bwMode="auto">
          <a:xfrm>
            <a:off x="9181559" y="6261027"/>
            <a:ext cx="2844800" cy="581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000" b="0">
                <a:solidFill>
                  <a:schemeClr val="tx1"/>
                </a:solidFill>
                <a:latin typeface="Calibri" panose="020F0502020204030204" pitchFamily="34" charset="0"/>
                <a:cs typeface="Calibri" panose="020F0502020204030204" pitchFamily="34" charset="0"/>
              </a:defRPr>
            </a:lvl1pPr>
          </a:lstStyle>
          <a:p>
            <a:pPr>
              <a:defRPr/>
            </a:pPr>
            <a:fld id="{098F27AE-F8A1-453E-8C2F-3FD5FC6AA2AE}" type="slidenum">
              <a:rPr lang="en-US" smtClean="0"/>
              <a:pPr>
                <a:defRPr/>
              </a:pPr>
              <a:t>‹#›</a:t>
            </a:fld>
            <a:endParaRPr lang="en-US" dirty="0"/>
          </a:p>
        </p:txBody>
      </p:sp>
      <p:pic>
        <p:nvPicPr>
          <p:cNvPr id="7" name="Picture 6" descr="A blue and black logo&#10;&#10;Description automatically generated">
            <a:extLst>
              <a:ext uri="{FF2B5EF4-FFF2-40B4-BE49-F238E27FC236}">
                <a16:creationId xmlns:a16="http://schemas.microsoft.com/office/drawing/2014/main" id="{49893B58-FF1F-08E5-551A-A41F76D2D3B3}"/>
              </a:ext>
            </a:extLst>
          </p:cNvPr>
          <p:cNvPicPr>
            <a:picLocks noChangeAspect="1"/>
          </p:cNvPicPr>
          <p:nvPr userDrawn="1"/>
        </p:nvPicPr>
        <p:blipFill>
          <a:blip r:embed="rId3"/>
          <a:stretch>
            <a:fillRect/>
          </a:stretch>
        </p:blipFill>
        <p:spPr>
          <a:xfrm>
            <a:off x="457200" y="6448319"/>
            <a:ext cx="202232" cy="195513"/>
          </a:xfrm>
          <a:prstGeom prst="rect">
            <a:avLst/>
          </a:prstGeom>
        </p:spPr>
      </p:pic>
    </p:spTree>
    <p:extLst>
      <p:ext uri="{BB962C8B-B14F-4D97-AF65-F5344CB8AC3E}">
        <p14:creationId xmlns:p14="http://schemas.microsoft.com/office/powerpoint/2010/main" val="277862644"/>
      </p:ext>
    </p:extLst>
  </p:cSld>
  <p:clrMap bg1="lt1" tx1="dk1" bg2="lt2" tx2="dk2" accent1="accent1" accent2="accent2" accent3="accent3" accent4="accent4" accent5="accent5" accent6="accent6" hlink="hlink" folHlink="folHlink"/>
  <p:sldLayoutIdLst>
    <p:sldLayoutId id="2147483727" r:id="rId1"/>
  </p:sldLayoutIdLst>
  <p:hf hdr="0" ftr="0" dt="0"/>
  <p:txStyles>
    <p:title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50000"/>
        </a:spcBef>
        <a:spcAft>
          <a:spcPct val="0"/>
        </a:spcAft>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50000"/>
        </a:spcBef>
        <a:spcAft>
          <a:spcPct val="0"/>
        </a:spcAft>
        <a:buChar char="–"/>
        <a:defRPr>
          <a:solidFill>
            <a:schemeClr val="tx1"/>
          </a:solidFill>
          <a:latin typeface="Calibri" panose="020F0502020204030204" pitchFamily="34" charset="0"/>
        </a:defRPr>
      </a:lvl2pPr>
      <a:lvl3pPr marL="1143000" indent="-228600" algn="l" rtl="0" eaLnBrk="0" fontAlgn="base" hangingPunct="0">
        <a:spcBef>
          <a:spcPct val="50000"/>
        </a:spcBef>
        <a:spcAft>
          <a:spcPct val="0"/>
        </a:spcAft>
        <a:buChar char="•"/>
        <a:defRPr sz="1600">
          <a:solidFill>
            <a:schemeClr val="tx1"/>
          </a:solidFill>
          <a:latin typeface="Calibri" panose="020F0502020204030204" pitchFamily="34" charset="0"/>
        </a:defRPr>
      </a:lvl3pPr>
      <a:lvl4pPr marL="1600200" indent="-228600" algn="l" rtl="0" eaLnBrk="0" fontAlgn="base" hangingPunct="0">
        <a:spcBef>
          <a:spcPct val="50000"/>
        </a:spcBef>
        <a:spcAft>
          <a:spcPct val="0"/>
        </a:spcAft>
        <a:buChar char="–"/>
        <a:defRPr sz="1400">
          <a:solidFill>
            <a:schemeClr val="tx1"/>
          </a:solidFill>
          <a:latin typeface="Calibri" panose="020F0502020204030204" pitchFamily="34" charset="0"/>
        </a:defRPr>
      </a:lvl4pPr>
      <a:lvl5pPr marL="2057400" indent="-228600" algn="l" rtl="0" eaLnBrk="0" fontAlgn="base" hangingPunct="0">
        <a:spcBef>
          <a:spcPct val="50000"/>
        </a:spcBef>
        <a:spcAft>
          <a:spcPct val="0"/>
        </a:spcAft>
        <a:buChar char="»"/>
        <a:defRPr sz="1200">
          <a:solidFill>
            <a:schemeClr val="tx1"/>
          </a:solidFill>
          <a:latin typeface="Calibri" panose="020F0502020204030204" pitchFamily="34" charset="0"/>
        </a:defRPr>
      </a:lvl5pPr>
      <a:lvl6pPr marL="2514600" indent="-228600" algn="l" rtl="0" fontAlgn="base">
        <a:spcBef>
          <a:spcPct val="50000"/>
        </a:spcBef>
        <a:spcAft>
          <a:spcPct val="0"/>
        </a:spcAft>
        <a:buChar char="»"/>
        <a:defRPr sz="1200">
          <a:solidFill>
            <a:schemeClr val="tx1"/>
          </a:solidFill>
          <a:latin typeface="+mn-lt"/>
        </a:defRPr>
      </a:lvl6pPr>
      <a:lvl7pPr marL="2971800" indent="-228600" algn="l" rtl="0" fontAlgn="base">
        <a:spcBef>
          <a:spcPct val="50000"/>
        </a:spcBef>
        <a:spcAft>
          <a:spcPct val="0"/>
        </a:spcAft>
        <a:buChar char="»"/>
        <a:defRPr sz="1200">
          <a:solidFill>
            <a:schemeClr val="tx1"/>
          </a:solidFill>
          <a:latin typeface="+mn-lt"/>
        </a:defRPr>
      </a:lvl7pPr>
      <a:lvl8pPr marL="3429000" indent="-228600" algn="l" rtl="0" fontAlgn="base">
        <a:spcBef>
          <a:spcPct val="50000"/>
        </a:spcBef>
        <a:spcAft>
          <a:spcPct val="0"/>
        </a:spcAft>
        <a:buChar char="»"/>
        <a:defRPr sz="1200">
          <a:solidFill>
            <a:schemeClr val="tx1"/>
          </a:solidFill>
          <a:latin typeface="+mn-lt"/>
        </a:defRPr>
      </a:lvl8pPr>
      <a:lvl9pPr marL="3886200" indent="-228600" algn="l" rtl="0" fontAlgn="base">
        <a:spcBef>
          <a:spcPct val="5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64223F6E-2160-4D02-ACA9-BB73F9F408B7}" type="slidenum">
              <a:rPr lang="en-US" smtClean="0"/>
              <a:pPr/>
              <a:t>‹#›</a:t>
            </a:fld>
            <a:endParaRPr lang="en-US" dirty="0"/>
          </a:p>
        </p:txBody>
      </p:sp>
    </p:spTree>
    <p:extLst>
      <p:ext uri="{BB962C8B-B14F-4D97-AF65-F5344CB8AC3E}">
        <p14:creationId xmlns:p14="http://schemas.microsoft.com/office/powerpoint/2010/main" val="3309180871"/>
      </p:ext>
    </p:extLst>
  </p:cSld>
  <p:clrMap bg1="lt1" tx1="dk1" bg2="lt2" tx2="dk2" accent1="accent1" accent2="accent2" accent3="accent3" accent4="accent4" accent5="accent5" accent6="accent6" hlink="hlink" folHlink="folHlink"/>
  <p:sldLayoutIdLst>
    <p:sldLayoutId id="2147483707"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ssa.gov/news/press/factsheets/colafacts2025.pdf"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www.ssa.gov/news/press/factsheets/colafacts2025.pdf"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ssa.gov/news/press/factsheets/colafacts2025.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2A887-90B2-F50B-823F-1863019982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00" r="5282"/>
          <a:stretch/>
        </p:blipFill>
        <p:spPr>
          <a:xfrm>
            <a:off x="4003573" y="0"/>
            <a:ext cx="8188427" cy="5842309"/>
          </a:xfrm>
          <a:prstGeom prst="rect">
            <a:avLst/>
          </a:prstGeom>
        </p:spPr>
      </p:pic>
      <p:sp>
        <p:nvSpPr>
          <p:cNvPr id="8" name="Rectangle 7">
            <a:extLst>
              <a:ext uri="{FF2B5EF4-FFF2-40B4-BE49-F238E27FC236}">
                <a16:creationId xmlns:a16="http://schemas.microsoft.com/office/drawing/2014/main" id="{0C2D4A48-FEF7-FA46-1D43-E993EA5F1728}"/>
              </a:ext>
            </a:extLst>
          </p:cNvPr>
          <p:cNvSpPr/>
          <p:nvPr/>
        </p:nvSpPr>
        <p:spPr bwMode="auto">
          <a:xfrm>
            <a:off x="0" y="0"/>
            <a:ext cx="6096000" cy="5842200"/>
          </a:xfrm>
          <a:prstGeom prst="rect">
            <a:avLst/>
          </a:prstGeom>
          <a:solidFill>
            <a:srgbClr val="0E20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C3C"/>
              </a:solidFill>
              <a:effectLst/>
              <a:uLnTx/>
              <a:uFillTx/>
            </a:endParaRPr>
          </a:p>
        </p:txBody>
      </p:sp>
      <p:sp>
        <p:nvSpPr>
          <p:cNvPr id="12" name="Rectangle 11">
            <a:extLst>
              <a:ext uri="{FF2B5EF4-FFF2-40B4-BE49-F238E27FC236}">
                <a16:creationId xmlns:a16="http://schemas.microsoft.com/office/drawing/2014/main" id="{FDCAF098-188B-0F1D-4AB6-F74291D85220}"/>
              </a:ext>
            </a:extLst>
          </p:cNvPr>
          <p:cNvSpPr/>
          <p:nvPr/>
        </p:nvSpPr>
        <p:spPr>
          <a:xfrm>
            <a:off x="650590" y="629587"/>
            <a:ext cx="10864079" cy="4617720"/>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3" name="Graphic 12" descr="Hartford Funds Logo&#10;Our benchmark is the investor®">
            <a:extLst>
              <a:ext uri="{FF2B5EF4-FFF2-40B4-BE49-F238E27FC236}">
                <a16:creationId xmlns:a16="http://schemas.microsoft.com/office/drawing/2014/main" id="{6E49843B-27B1-DED9-E917-A61FFAEC39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9970" y="6186536"/>
            <a:ext cx="2044699" cy="384048"/>
          </a:xfrm>
          <a:prstGeom prst="rect">
            <a:avLst/>
          </a:prstGeom>
        </p:spPr>
      </p:pic>
      <p:sp>
        <p:nvSpPr>
          <p:cNvPr id="2" name="Title 1">
            <a:extLst>
              <a:ext uri="{FF2B5EF4-FFF2-40B4-BE49-F238E27FC236}">
                <a16:creationId xmlns:a16="http://schemas.microsoft.com/office/drawing/2014/main" id="{6582A8C9-3ACA-C446-BAFA-A39D43E72E09}"/>
              </a:ext>
            </a:extLst>
          </p:cNvPr>
          <p:cNvSpPr>
            <a:spLocks noGrp="1"/>
          </p:cNvSpPr>
          <p:nvPr>
            <p:ph type="ctrTitle"/>
          </p:nvPr>
        </p:nvSpPr>
        <p:spPr>
          <a:xfrm>
            <a:off x="1501118" y="1856589"/>
            <a:ext cx="2480733" cy="1935766"/>
          </a:xfrm>
        </p:spPr>
        <p:txBody>
          <a:bodyPr/>
          <a:lstStyle/>
          <a:p>
            <a:pPr algn="l" rtl="0" fontAlgn="base"/>
            <a:r>
              <a:rPr lang="en-US" sz="2400" b="1" kern="1200" dirty="0">
                <a:solidFill>
                  <a:srgbClr val="FFFFFF"/>
                </a:solidFill>
                <a:effectLst/>
                <a:ea typeface="+mn-ea"/>
                <a:cs typeface="+mn-cs"/>
              </a:rPr>
              <a:t>Social Security: </a:t>
            </a:r>
            <a:r>
              <a:rPr lang="en-US" sz="4500" kern="1200" dirty="0">
                <a:solidFill>
                  <a:srgbClr val="FFFFFF"/>
                </a:solidFill>
                <a:effectLst/>
                <a:ea typeface="+mn-ea"/>
                <a:cs typeface="+mn-cs"/>
              </a:rPr>
              <a:t>Unlock Its Potential</a:t>
            </a:r>
            <a:endParaRPr lang="en-US" sz="4500" dirty="0">
              <a:effectLst/>
            </a:endParaRPr>
          </a:p>
        </p:txBody>
      </p:sp>
      <p:sp>
        <p:nvSpPr>
          <p:cNvPr id="7" name="Rectangle 6"/>
          <p:cNvSpPr/>
          <p:nvPr/>
        </p:nvSpPr>
        <p:spPr>
          <a:xfrm>
            <a:off x="2990426" y="6446519"/>
            <a:ext cx="6808893" cy="21544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800" i="1" dirty="0">
                <a:solidFill>
                  <a:srgbClr val="000000"/>
                </a:solidFill>
                <a:cs typeface="ＭＳ Ｐゴシック"/>
              </a:rPr>
              <a:t>© 2025 by Hartford Funds</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71093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D763C-F619-1ADA-9C5E-75A8C8CDEC5B}"/>
              </a:ext>
            </a:extLst>
          </p:cNvPr>
          <p:cNvSpPr>
            <a:spLocks noGrp="1"/>
          </p:cNvSpPr>
          <p:nvPr>
            <p:ph type="title" idx="4294967295"/>
          </p:nvPr>
        </p:nvSpPr>
        <p:spPr>
          <a:xfrm>
            <a:off x="675640" y="-1325563"/>
            <a:ext cx="7267980" cy="705803"/>
          </a:xfrm>
          <a:prstGeom prst="rect">
            <a:avLst/>
          </a:prstGeom>
        </p:spPr>
        <p:txBody>
          <a:bodyPr/>
          <a:lstStyle/>
          <a:p>
            <a:pPr rtl="0" eaLnBrk="1" fontAlgn="auto" latinLnBrk="0" hangingPunct="1"/>
            <a:r>
              <a:rPr lang="en-US" sz="3000" b="1" kern="1200" dirty="0">
                <a:solidFill>
                  <a:srgbClr val="000000"/>
                </a:solidFill>
                <a:effectLst/>
                <a:latin typeface="Calibri" panose="020F0502020204030204" pitchFamily="34" charset="0"/>
                <a:ea typeface="+mn-ea"/>
                <a:cs typeface="Calibri" panose="020F0502020204030204" pitchFamily="34" charset="0"/>
              </a:rPr>
              <a:t>How Will Working Impact My Benefit?</a:t>
            </a:r>
            <a:r>
              <a:rPr lang="en-US" sz="3000" b="1" kern="1200" baseline="30000" dirty="0">
                <a:solidFill>
                  <a:srgbClr val="000000"/>
                </a:solidFill>
                <a:effectLst/>
                <a:latin typeface="Calibri" panose="020F0502020204030204" pitchFamily="34" charset="0"/>
                <a:ea typeface="+mn-ea"/>
                <a:cs typeface="Calibri" panose="020F0502020204030204" pitchFamily="34" charset="0"/>
              </a:rPr>
              <a:t>1</a:t>
            </a:r>
            <a:r>
              <a:rPr lang="en-US" sz="3000" b="1" kern="1200" dirty="0">
                <a:solidFill>
                  <a:srgbClr val="000000"/>
                </a:solidFill>
                <a:effectLst/>
                <a:latin typeface="Calibri" panose="020F0502020204030204" pitchFamily="34" charset="0"/>
                <a:ea typeface="+mn-ea"/>
                <a:cs typeface="Calibri" panose="020F0502020204030204" pitchFamily="34" charset="0"/>
              </a:rPr>
              <a:t> </a:t>
            </a:r>
            <a:endParaRPr lang="en-US" dirty="0">
              <a:effectLst/>
            </a:endParaRPr>
          </a:p>
        </p:txBody>
      </p:sp>
      <p:sp>
        <p:nvSpPr>
          <p:cNvPr id="10" name="Oval 9">
            <a:extLst>
              <a:ext uri="{FF2B5EF4-FFF2-40B4-BE49-F238E27FC236}">
                <a16:creationId xmlns:a16="http://schemas.microsoft.com/office/drawing/2014/main" id="{E5A93F6D-E1A2-9D97-533C-17EFDE585D37}"/>
              </a:ext>
              <a:ext uri="{C183D7F6-B498-43B3-948B-1728B52AA6E4}">
                <adec:decorative xmlns:adec="http://schemas.microsoft.com/office/drawing/2017/decorative" val="1"/>
              </a:ext>
            </a:extLst>
          </p:cNvPr>
          <p:cNvSpPr/>
          <p:nvPr/>
        </p:nvSpPr>
        <p:spPr>
          <a:xfrm>
            <a:off x="3330479" y="2269903"/>
            <a:ext cx="548640" cy="5486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81503B5-5925-0BD1-A60C-A22853AAD605}"/>
              </a:ext>
              <a:ext uri="{C183D7F6-B498-43B3-948B-1728B52AA6E4}">
                <adec:decorative xmlns:adec="http://schemas.microsoft.com/office/drawing/2017/decorative" val="1"/>
              </a:ext>
            </a:extLst>
          </p:cNvPr>
          <p:cNvSpPr/>
          <p:nvPr/>
        </p:nvSpPr>
        <p:spPr>
          <a:xfrm>
            <a:off x="3334234" y="3276345"/>
            <a:ext cx="548640" cy="548640"/>
          </a:xfrm>
          <a:prstGeom prst="ellipse">
            <a:avLst/>
          </a:prstGeom>
          <a:solidFill>
            <a:srgbClr val="008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FF80316-465D-5DD8-391D-B5909C8C46EA}"/>
              </a:ext>
              <a:ext uri="{C183D7F6-B498-43B3-948B-1728B52AA6E4}">
                <adec:decorative xmlns:adec="http://schemas.microsoft.com/office/drawing/2017/decorative" val="1"/>
              </a:ext>
            </a:extLst>
          </p:cNvPr>
          <p:cNvSpPr/>
          <p:nvPr/>
        </p:nvSpPr>
        <p:spPr>
          <a:xfrm>
            <a:off x="5153903" y="2269903"/>
            <a:ext cx="548640" cy="5486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A7F7DE-261F-B0CD-7C8A-C1A675B7C0E5}"/>
              </a:ext>
              <a:ext uri="{C183D7F6-B498-43B3-948B-1728B52AA6E4}">
                <adec:decorative xmlns:adec="http://schemas.microsoft.com/office/drawing/2017/decorative" val="1"/>
              </a:ext>
            </a:extLst>
          </p:cNvPr>
          <p:cNvSpPr/>
          <p:nvPr/>
        </p:nvSpPr>
        <p:spPr>
          <a:xfrm>
            <a:off x="5157658" y="3276345"/>
            <a:ext cx="548640" cy="548640"/>
          </a:xfrm>
          <a:prstGeom prst="ellipse">
            <a:avLst/>
          </a:prstGeom>
          <a:solidFill>
            <a:srgbClr val="008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8">
            <a:extLst>
              <a:ext uri="{FF2B5EF4-FFF2-40B4-BE49-F238E27FC236}">
                <a16:creationId xmlns:a16="http://schemas.microsoft.com/office/drawing/2014/main" id="{1780E7CF-2A3D-3D75-EED8-A8730FB2EE74}"/>
              </a:ext>
            </a:extLst>
          </p:cNvPr>
          <p:cNvGraphicFramePr>
            <a:graphicFrameLocks noGrp="1"/>
          </p:cNvGraphicFramePr>
          <p:nvPr>
            <p:extLst>
              <p:ext uri="{D42A27DB-BD31-4B8C-83A1-F6EECF244321}">
                <p14:modId xmlns:p14="http://schemas.microsoft.com/office/powerpoint/2010/main" val="3241802241"/>
              </p:ext>
            </p:extLst>
          </p:nvPr>
        </p:nvGraphicFramePr>
        <p:xfrm>
          <a:off x="12816962" y="1301330"/>
          <a:ext cx="6776186" cy="3749040"/>
        </p:xfrm>
        <a:graphic>
          <a:graphicData uri="http://schemas.openxmlformats.org/drawingml/2006/table">
            <a:tbl>
              <a:tblPr firstRow="1" firstCol="1" bandRow="1">
                <a:tableStyleId>{5C22544A-7EE6-4342-B048-85BDC9FD1C3A}</a:tableStyleId>
              </a:tblPr>
              <a:tblGrid>
                <a:gridCol w="1280160">
                  <a:extLst>
                    <a:ext uri="{9D8B030D-6E8A-4147-A177-3AD203B41FA5}">
                      <a16:colId xmlns:a16="http://schemas.microsoft.com/office/drawing/2014/main" val="21670409"/>
                    </a:ext>
                  </a:extLst>
                </a:gridCol>
                <a:gridCol w="1323474">
                  <a:extLst>
                    <a:ext uri="{9D8B030D-6E8A-4147-A177-3AD203B41FA5}">
                      <a16:colId xmlns:a16="http://schemas.microsoft.com/office/drawing/2014/main" val="404227217"/>
                    </a:ext>
                  </a:extLst>
                </a:gridCol>
                <a:gridCol w="822960">
                  <a:extLst>
                    <a:ext uri="{9D8B030D-6E8A-4147-A177-3AD203B41FA5}">
                      <a16:colId xmlns:a16="http://schemas.microsoft.com/office/drawing/2014/main" val="933292449"/>
                    </a:ext>
                  </a:extLst>
                </a:gridCol>
                <a:gridCol w="914400">
                  <a:extLst>
                    <a:ext uri="{9D8B030D-6E8A-4147-A177-3AD203B41FA5}">
                      <a16:colId xmlns:a16="http://schemas.microsoft.com/office/drawing/2014/main" val="1912081608"/>
                    </a:ext>
                  </a:extLst>
                </a:gridCol>
                <a:gridCol w="1005840">
                  <a:extLst>
                    <a:ext uri="{9D8B030D-6E8A-4147-A177-3AD203B41FA5}">
                      <a16:colId xmlns:a16="http://schemas.microsoft.com/office/drawing/2014/main" val="3911876704"/>
                    </a:ext>
                  </a:extLst>
                </a:gridCol>
                <a:gridCol w="1429352">
                  <a:extLst>
                    <a:ext uri="{9D8B030D-6E8A-4147-A177-3AD203B41FA5}">
                      <a16:colId xmlns:a16="http://schemas.microsoft.com/office/drawing/2014/main" val="2313422254"/>
                    </a:ext>
                  </a:extLst>
                </a:gridCol>
              </a:tblGrid>
              <a:tr h="731520">
                <a:tc gridSpan="6">
                  <a:txBody>
                    <a:bodyPr/>
                    <a:lstStyle/>
                    <a:p>
                      <a:pPr marL="0" marR="0" lvl="0" indent="0" algn="l" defTabSz="914400" rtl="0" eaLnBrk="1" fontAlgn="auto" latinLnBrk="0" hangingPunct="1">
                        <a:lnSpc>
                          <a:spcPts val="2100"/>
                        </a:lnSpc>
                        <a:spcBef>
                          <a:spcPts val="0"/>
                        </a:spcBef>
                        <a:spcAft>
                          <a:spcPts val="0"/>
                        </a:spcAft>
                        <a:buClrTx/>
                        <a:buSzPct val="25000"/>
                        <a:buFontTx/>
                        <a:buNone/>
                        <a:tabLst/>
                        <a:defRPr/>
                      </a:pPr>
                      <a:r>
                        <a:rPr lang="en-US" sz="3000" b="1" kern="1200" dirty="0">
                          <a:solidFill>
                            <a:schemeClr val="tx1"/>
                          </a:solidFill>
                          <a:effectLst/>
                          <a:latin typeface="Calibri" panose="020F0502020204030204" pitchFamily="34" charset="0"/>
                          <a:ea typeface="+mn-ea"/>
                          <a:cs typeface="Calibri" panose="020F0502020204030204" pitchFamily="34" charset="0"/>
                        </a:rPr>
                        <a:t>How Will Working Impact My Benefit?</a:t>
                      </a:r>
                      <a:r>
                        <a:rPr lang="en-US" sz="3000" b="1" kern="1200" baseline="30000" dirty="0">
                          <a:solidFill>
                            <a:schemeClr val="tx1"/>
                          </a:solidFill>
                          <a:effectLst/>
                          <a:latin typeface="Calibri" panose="020F0502020204030204" pitchFamily="34" charset="0"/>
                          <a:ea typeface="+mn-ea"/>
                          <a:cs typeface="Calibri" panose="020F0502020204030204" pitchFamily="34" charset="0"/>
                        </a:rPr>
                        <a:t>1</a:t>
                      </a:r>
                      <a:r>
                        <a:rPr lang="en-US" sz="3000" b="1" kern="1200" dirty="0">
                          <a:solidFill>
                            <a:schemeClr val="tx1"/>
                          </a:solidFill>
                          <a:effectLst/>
                          <a:latin typeface="Calibri" panose="020F0502020204030204" pitchFamily="34" charset="0"/>
                          <a:ea typeface="+mn-ea"/>
                          <a:cs typeface="Calibri" panose="020F0502020204030204" pitchFamily="34" charset="0"/>
                        </a:rPr>
                        <a:t> </a:t>
                      </a:r>
                      <a:endParaRPr kumimoji="0" lang="en" sz="3000" b="1" i="0" u="none" strike="noStrike" kern="0" cap="none" spc="0" normalizeH="0" baseline="0" noProof="0" dirty="0">
                        <a:ln>
                          <a:noFill/>
                        </a:ln>
                        <a:solidFill>
                          <a:srgbClr val="64417C"/>
                        </a:solidFill>
                        <a:effectLst/>
                        <a:uLnTx/>
                        <a:uFillTx/>
                        <a:latin typeface="Calibri" panose="020F0502020204030204" pitchFamily="34" charset="0"/>
                        <a:ea typeface="Arial"/>
                        <a:cs typeface="Calibri" panose="020F0502020204030204" pitchFamily="34" charset="0"/>
                        <a:sym typeface="Calibri"/>
                      </a:endParaRPr>
                    </a:p>
                  </a:txBody>
                  <a:tcPr anchor="ctr">
                    <a:lnB w="12700" cap="flat" cmpd="sng" algn="ctr">
                      <a:solidFill>
                        <a:schemeClr val="tx1"/>
                      </a:solidFill>
                      <a:prstDash val="solid"/>
                      <a:round/>
                      <a:headEnd type="none" w="med" len="med"/>
                      <a:tailEnd type="none" w="med" len="med"/>
                    </a:lnB>
                    <a:noFill/>
                  </a:tcPr>
                </a:tc>
                <a:tc hMerge="1">
                  <a:txBody>
                    <a:bodyPr/>
                    <a:lstStyle/>
                    <a:p>
                      <a:pPr>
                        <a:lnSpc>
                          <a:spcPts val="2000"/>
                        </a:lnSpc>
                      </a:pPr>
                      <a:endParaRPr lang="en-US" sz="2000" b="0" dirty="0">
                        <a:solidFill>
                          <a:srgbClr val="552A77"/>
                        </a:solidFill>
                        <a:latin typeface="Calibri" panose="020F0502020204030204" pitchFamily="34" charset="0"/>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tc hMerge="1">
                  <a:txBody>
                    <a:bodyPr/>
                    <a:lstStyle/>
                    <a:p>
                      <a:pPr algn="ctr"/>
                      <a:endParaRPr lang="en-US" sz="2300" dirty="0">
                        <a:latin typeface="Calibri" panose="020F0502020204030204" pitchFamily="34" charset="0"/>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52A77"/>
                        </a:solidFill>
                        <a:effectLst/>
                        <a:uLnTx/>
                        <a:uFillTx/>
                        <a:latin typeface="Calibri" panose="020F0502020204030204" pitchFamily="34" charset="0"/>
                        <a:ea typeface="+mn-ea"/>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552A77"/>
                        </a:solidFill>
                        <a:effectLst/>
                        <a:uLnTx/>
                        <a:uFillTx/>
                        <a:latin typeface="Calibri" panose="020F0502020204030204" pitchFamily="34" charset="0"/>
                        <a:ea typeface="+mn-ea"/>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7506063"/>
                  </a:ext>
                </a:extLst>
              </a:tr>
              <a:tr h="1005840">
                <a:tc>
                  <a:txBody>
                    <a:bodyPr/>
                    <a:lstStyle/>
                    <a:p>
                      <a:pPr marL="0" marR="0" lvl="0" indent="0" algn="l" defTabSz="914400" rtl="0" eaLnBrk="1" fontAlgn="auto" latinLnBrk="0" hangingPunct="1">
                        <a:lnSpc>
                          <a:spcPts val="21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Before </a:t>
                      </a:r>
                      <a:b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b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FRA</a:t>
                      </a:r>
                      <a:endParaRPr kumimoji="0" lang="en"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000"/>
                        </a:lnSpc>
                      </a:pPr>
                      <a:r>
                        <a:rPr lang="en-US" sz="2000" b="0" dirty="0">
                          <a:solidFill>
                            <a:srgbClr val="0E213F"/>
                          </a:solidFill>
                          <a:latin typeface="Calibri" panose="020F0502020204030204" pitchFamily="34" charset="0"/>
                          <a:cs typeface="Calibri" panose="020F0502020204030204" pitchFamily="34" charset="0"/>
                        </a:rPr>
                        <a:t>BENEFIT</a:t>
                      </a:r>
                      <a:br>
                        <a:rPr lang="en-US" sz="2000" b="0" dirty="0">
                          <a:solidFill>
                            <a:srgbClr val="0E213F"/>
                          </a:solidFill>
                          <a:latin typeface="Calibri" panose="020F0502020204030204" pitchFamily="34" charset="0"/>
                          <a:cs typeface="Calibri" panose="020F0502020204030204" pitchFamily="34" charset="0"/>
                        </a:rPr>
                      </a:br>
                      <a:r>
                        <a:rPr lang="en-US" sz="2000" b="0" dirty="0">
                          <a:solidFill>
                            <a:srgbClr val="0E213F"/>
                          </a:solidFill>
                          <a:latin typeface="Calibri" panose="020F0502020204030204" pitchFamily="34" charset="0"/>
                          <a:cs typeface="Calibri" panose="020F0502020204030204" pitchFamily="34" charset="0"/>
                        </a:rPr>
                        <a:t>REDUCED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1" dirty="0">
                          <a:solidFill>
                            <a:schemeClr val="bg1"/>
                          </a:solidFill>
                          <a:latin typeface="Calibri" panose="020F0502020204030204" pitchFamily="34" charset="0"/>
                          <a:cs typeface="Calibri" panose="020F0502020204030204" pitchFamily="34" charset="0"/>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FOR </a:t>
                      </a:r>
                      <a:b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EVERY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ABOVE </a:t>
                      </a:r>
                      <a:r>
                        <a:rPr kumimoji="0" lang="en-US" sz="1500" b="1"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$22,320 </a:t>
                      </a:r>
                      <a:r>
                        <a:rPr kumimoji="0" lang="en-US" sz="15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IN EARNED ICOME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6871301"/>
                  </a:ext>
                </a:extLst>
              </a:tr>
              <a:tr h="1005840">
                <a:tc>
                  <a:txBody>
                    <a:bodyPr/>
                    <a:lstStyle/>
                    <a:p>
                      <a:pPr marL="0" marR="0" lvl="0" indent="0" algn="l" defTabSz="914400" rtl="0" eaLnBrk="1" fontAlgn="auto" latinLnBrk="0" hangingPunct="1">
                        <a:lnSpc>
                          <a:spcPts val="21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At </a:t>
                      </a:r>
                      <a:b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b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FRA</a:t>
                      </a:r>
                      <a:endParaRPr kumimoji="0" lang="en"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BENEFIT</a:t>
                      </a:r>
                      <a:br>
                        <a:rPr kumimoji="0" lang="en-US" sz="20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br>
                      <a:r>
                        <a:rPr kumimoji="0" lang="en-US" sz="20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REDUCED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FOR </a:t>
                      </a:r>
                      <a:b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EVERY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ABOVE</a:t>
                      </a:r>
                      <a:r>
                        <a:rPr kumimoji="0" lang="en-US" sz="1500" b="1"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 $59,520</a:t>
                      </a:r>
                      <a:r>
                        <a:rPr kumimoji="0" lang="en-US" sz="15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 IN EARNED ICOME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416834"/>
                  </a:ext>
                </a:extLst>
              </a:tr>
              <a:tr h="1005840">
                <a:tc>
                  <a:txBody>
                    <a:bodyPr/>
                    <a:lstStyle/>
                    <a:p>
                      <a:pPr marL="0" marR="0" lvl="0" indent="0" algn="l" defTabSz="914400" rtl="0" eaLnBrk="1" fontAlgn="auto" latinLnBrk="0" hangingPunct="1">
                        <a:lnSpc>
                          <a:spcPts val="21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After </a:t>
                      </a:r>
                      <a:b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b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FRA</a:t>
                      </a:r>
                      <a:endParaRPr kumimoji="0" lang="en"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endParaRPr>
                    </a:p>
                  </a:txBody>
                  <a:tcPr anchor="ctr">
                    <a:lnT w="12700" cap="flat" cmpd="sng" algn="ctr">
                      <a:solidFill>
                        <a:schemeClr val="tx1"/>
                      </a:solidFill>
                      <a:prstDash val="solid"/>
                      <a:round/>
                      <a:headEnd type="none" w="med" len="med"/>
                      <a:tailEnd type="none" w="med" len="med"/>
                    </a:lnT>
                    <a:noFill/>
                  </a:tcPr>
                </a:tc>
                <a:tc gridSpan="5">
                  <a:txBody>
                    <a:bodyPr/>
                    <a:lstStyle/>
                    <a:p>
                      <a:pPr marL="342900" marR="0" lvl="0" indent="-342900" algn="l" defTabSz="914400" rtl="0" eaLnBrk="1" fontAlgn="auto" latinLnBrk="0" hangingPunct="1">
                        <a:lnSpc>
                          <a:spcPts val="2000"/>
                        </a:lnSpc>
                        <a:spcBef>
                          <a:spcPts val="0"/>
                        </a:spcBef>
                        <a:spcAft>
                          <a:spcPts val="0"/>
                        </a:spcAft>
                        <a:buClr>
                          <a:srgbClr val="0068A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NO LIMIT ON EARNINGS</a:t>
                      </a:r>
                    </a:p>
                    <a:p>
                      <a:pPr marL="342900" marR="0" lvl="0" indent="-342900" algn="l" defTabSz="914400" rtl="0" eaLnBrk="1" fontAlgn="auto" latinLnBrk="0" hangingPunct="1">
                        <a:lnSpc>
                          <a:spcPts val="2000"/>
                        </a:lnSpc>
                        <a:spcBef>
                          <a:spcPts val="0"/>
                        </a:spcBef>
                        <a:spcAft>
                          <a:spcPts val="0"/>
                        </a:spcAft>
                        <a:buClr>
                          <a:srgbClr val="0068A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WITHHELD EARNINGS ARE RETURNED</a:t>
                      </a:r>
                    </a:p>
                  </a:txBody>
                  <a:tcPr anchor="ctr">
                    <a:lnT w="12700" cap="flat" cmpd="sng" algn="ctr">
                      <a:solidFill>
                        <a:schemeClr val="tx1"/>
                      </a:solidFill>
                      <a:prstDash val="solid"/>
                      <a:round/>
                      <a:headEnd type="none" w="med" len="med"/>
                      <a:tailEnd type="none" w="med" len="med"/>
                    </a:lnT>
                    <a:noFill/>
                  </a:tcPr>
                </a:tc>
                <a:tc hMerge="1">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00586788"/>
                  </a:ext>
                </a:extLst>
              </a:tr>
            </a:tbl>
          </a:graphicData>
        </a:graphic>
      </p:graphicFrame>
      <p:sp>
        <p:nvSpPr>
          <p:cNvPr id="19" name="TextBox 18"/>
          <p:cNvSpPr txBox="1"/>
          <p:nvPr/>
        </p:nvSpPr>
        <p:spPr>
          <a:xfrm>
            <a:off x="533350" y="5348981"/>
            <a:ext cx="3871790" cy="215444"/>
          </a:xfrm>
          <a:prstGeom prst="rect">
            <a:avLst/>
          </a:prstGeom>
          <a:noFill/>
        </p:spPr>
        <p:txBody>
          <a:bodyPr wrap="square" rtlCol="0">
            <a:spAutoFit/>
          </a:bodyPr>
          <a:lstStyle/>
          <a:p>
            <a:r>
              <a:rPr lang="en-US" sz="800" baseline="30000" dirty="0">
                <a:latin typeface="Calibri Light" panose="020F0302020204030204" pitchFamily="34" charset="0"/>
              </a:rPr>
              <a:t>1</a:t>
            </a:r>
            <a:r>
              <a:rPr kumimoji="0" lang="en-US" sz="800" b="0" i="0" u="none" strike="noStrike" kern="1200" cap="none" spc="0" normalizeH="0" baseline="0" noProof="0" dirty="0">
                <a:ln>
                  <a:noFill/>
                </a:ln>
                <a:effectLst/>
                <a:uLnTx/>
                <a:uFillTx/>
                <a:latin typeface="Calibri Light" panose="020F0302020204030204" pitchFamily="34" charset="0"/>
                <a:ea typeface="+mn-ea"/>
                <a:hlinkClick r:id="rId3">
                  <a:extLst>
                    <a:ext uri="{A12FA001-AC4F-418D-AE19-62706E023703}">
                      <ahyp:hlinkClr xmlns:ahyp="http://schemas.microsoft.com/office/drawing/2018/hyperlinkcolor" val="tx"/>
                    </a:ext>
                  </a:extLst>
                </a:hlinkClick>
              </a:rPr>
              <a:t>2025</a:t>
            </a:r>
            <a:r>
              <a:rPr kumimoji="0" lang="en-US" sz="800" b="0" i="0" u="none" strike="noStrike" kern="1200" cap="none" spc="0" normalizeH="0" baseline="0" noProof="0" dirty="0">
                <a:ln>
                  <a:noFill/>
                </a:ln>
                <a:solidFill>
                  <a:srgbClr val="009999"/>
                </a:solidFill>
                <a:effectLst/>
                <a:uLnTx/>
                <a:uFillTx/>
                <a:latin typeface="Calibri Light" panose="020F0302020204030204" pitchFamily="34" charset="0"/>
                <a:ea typeface="+mn-ea"/>
                <a:hlinkClick r:id="rId3">
                  <a:extLst>
                    <a:ext uri="{A12FA001-AC4F-418D-AE19-62706E023703}">
                      <ahyp:hlinkClr xmlns:ahyp="http://schemas.microsoft.com/office/drawing/2018/hyperlinkcolor" val="tx"/>
                    </a:ext>
                  </a:extLst>
                </a:hlinkClick>
              </a:rPr>
              <a:t> </a:t>
            </a:r>
            <a:r>
              <a:rPr kumimoji="0" lang="en-US" sz="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Social Security Changes - COLA Fact Sheet,</a:t>
            </a:r>
            <a:r>
              <a:rPr kumimoji="0" lang="en-US" sz="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 </a:t>
            </a:r>
            <a:r>
              <a:rPr lang="en-US" sz="800" dirty="0">
                <a:latin typeface="Calibri Light" panose="020F0302020204030204" pitchFamily="34" charset="0"/>
              </a:rPr>
              <a:t>12/24 </a:t>
            </a:r>
          </a:p>
        </p:txBody>
      </p:sp>
      <p:sp>
        <p:nvSpPr>
          <p:cNvPr id="5" name="TextBox 4">
            <a:extLst>
              <a:ext uri="{FF2B5EF4-FFF2-40B4-BE49-F238E27FC236}">
                <a16:creationId xmlns:a16="http://schemas.microsoft.com/office/drawing/2014/main" id="{1E945544-47AA-92D4-8D29-F76A0D6D0214}"/>
              </a:ext>
            </a:extLst>
          </p:cNvPr>
          <p:cNvSpPr txBox="1"/>
          <p:nvPr/>
        </p:nvSpPr>
        <p:spPr>
          <a:xfrm>
            <a:off x="18781918" y="3356403"/>
            <a:ext cx="1379522" cy="830997"/>
          </a:xfrm>
          <a:prstGeom prst="rect">
            <a:avLst/>
          </a:prstGeom>
          <a:solidFill>
            <a:srgbClr val="FF0000"/>
          </a:solidFill>
        </p:spPr>
        <p:txBody>
          <a:bodyPr wrap="square" rtlCol="0">
            <a:spAutoFit/>
          </a:bodyPr>
          <a:lstStyle/>
          <a:p>
            <a:r>
              <a:rPr lang="en-US" sz="1600" dirty="0"/>
              <a:t>Change $56,520 to $59,520</a:t>
            </a:r>
          </a:p>
        </p:txBody>
      </p:sp>
      <p:sp>
        <p:nvSpPr>
          <p:cNvPr id="6" name="TextBox 5">
            <a:extLst>
              <a:ext uri="{FF2B5EF4-FFF2-40B4-BE49-F238E27FC236}">
                <a16:creationId xmlns:a16="http://schemas.microsoft.com/office/drawing/2014/main" id="{2E37CC78-2F4B-64D2-38FE-C91A3B12E031}"/>
              </a:ext>
            </a:extLst>
          </p:cNvPr>
          <p:cNvSpPr txBox="1"/>
          <p:nvPr/>
        </p:nvSpPr>
        <p:spPr>
          <a:xfrm>
            <a:off x="14825533" y="-1035259"/>
            <a:ext cx="1379522" cy="830997"/>
          </a:xfrm>
          <a:prstGeom prst="rect">
            <a:avLst/>
          </a:prstGeom>
          <a:solidFill>
            <a:srgbClr val="FF0000"/>
          </a:solidFill>
        </p:spPr>
        <p:txBody>
          <a:bodyPr wrap="square" rtlCol="0">
            <a:spAutoFit/>
          </a:bodyPr>
          <a:lstStyle/>
          <a:p>
            <a:r>
              <a:rPr lang="en-US" sz="1600" dirty="0"/>
              <a:t>Change $21,240 to $22,320</a:t>
            </a:r>
          </a:p>
        </p:txBody>
      </p:sp>
      <p:sp>
        <p:nvSpPr>
          <p:cNvPr id="3" name="Slide Number Placeholder 2">
            <a:extLst>
              <a:ext uri="{FF2B5EF4-FFF2-40B4-BE49-F238E27FC236}">
                <a16:creationId xmlns:a16="http://schemas.microsoft.com/office/drawing/2014/main" id="{2184FA4C-0758-E211-101F-791395974365}"/>
              </a:ext>
            </a:extLst>
          </p:cNvPr>
          <p:cNvSpPr>
            <a:spLocks noGrp="1"/>
          </p:cNvSpPr>
          <p:nvPr>
            <p:ph type="sldNum" sz="quarter" idx="4"/>
          </p:nvPr>
        </p:nvSpPr>
        <p:spPr>
          <a:xfrm>
            <a:off x="9023351" y="6366829"/>
            <a:ext cx="2844800" cy="365125"/>
          </a:xfrm>
        </p:spPr>
        <p:txBody>
          <a:bodyPr/>
          <a:lstStyle/>
          <a:p>
            <a:pPr>
              <a:defRPr/>
            </a:pPr>
            <a:fld id="{AC64CF7D-A3EA-42BB-82DE-349C60788F77}" type="slidenum">
              <a:rPr lang="en-US" smtClean="0"/>
              <a:pPr>
                <a:defRPr/>
              </a:pPr>
              <a:t>10</a:t>
            </a:fld>
            <a:endParaRPr lang="en-US" dirty="0"/>
          </a:p>
        </p:txBody>
      </p:sp>
      <p:pic>
        <p:nvPicPr>
          <p:cNvPr id="13" name="Picture 12">
            <a:extLst>
              <a:ext uri="{FF2B5EF4-FFF2-40B4-BE49-F238E27FC236}">
                <a16:creationId xmlns:a16="http://schemas.microsoft.com/office/drawing/2014/main" id="{49356C79-962A-79BB-CA6D-B107FF64B7DC}"/>
              </a:ext>
            </a:extLst>
          </p:cNvPr>
          <p:cNvPicPr>
            <a:picLocks noChangeAspect="1"/>
          </p:cNvPicPr>
          <p:nvPr/>
        </p:nvPicPr>
        <p:blipFill rotWithShape="1">
          <a:blip r:embed="rId4"/>
          <a:srcRect l="30613" r="18851"/>
          <a:stretch/>
        </p:blipFill>
        <p:spPr>
          <a:xfrm>
            <a:off x="7834140" y="541867"/>
            <a:ext cx="4357860" cy="5748866"/>
          </a:xfrm>
          <a:prstGeom prst="rect">
            <a:avLst/>
          </a:prstGeom>
        </p:spPr>
      </p:pic>
      <p:graphicFrame>
        <p:nvGraphicFramePr>
          <p:cNvPr id="2" name="Table 8">
            <a:extLst>
              <a:ext uri="{FF2B5EF4-FFF2-40B4-BE49-F238E27FC236}">
                <a16:creationId xmlns:a16="http://schemas.microsoft.com/office/drawing/2014/main" id="{E9228C8E-C8CD-3670-E66B-850CF8B03A25}"/>
              </a:ext>
            </a:extLst>
          </p:cNvPr>
          <p:cNvGraphicFramePr>
            <a:graphicFrameLocks noGrp="1"/>
          </p:cNvGraphicFramePr>
          <p:nvPr>
            <p:extLst>
              <p:ext uri="{D42A27DB-BD31-4B8C-83A1-F6EECF244321}">
                <p14:modId xmlns:p14="http://schemas.microsoft.com/office/powerpoint/2010/main" val="2863647156"/>
              </p:ext>
            </p:extLst>
          </p:nvPr>
        </p:nvGraphicFramePr>
        <p:xfrm>
          <a:off x="597626" y="1301330"/>
          <a:ext cx="6776186" cy="3749040"/>
        </p:xfrm>
        <a:graphic>
          <a:graphicData uri="http://schemas.openxmlformats.org/drawingml/2006/table">
            <a:tbl>
              <a:tblPr firstRow="1" firstCol="1" bandRow="1">
                <a:tableStyleId>{5C22544A-7EE6-4342-B048-85BDC9FD1C3A}</a:tableStyleId>
              </a:tblPr>
              <a:tblGrid>
                <a:gridCol w="1280160">
                  <a:extLst>
                    <a:ext uri="{9D8B030D-6E8A-4147-A177-3AD203B41FA5}">
                      <a16:colId xmlns:a16="http://schemas.microsoft.com/office/drawing/2014/main" val="21670409"/>
                    </a:ext>
                  </a:extLst>
                </a:gridCol>
                <a:gridCol w="1323474">
                  <a:extLst>
                    <a:ext uri="{9D8B030D-6E8A-4147-A177-3AD203B41FA5}">
                      <a16:colId xmlns:a16="http://schemas.microsoft.com/office/drawing/2014/main" val="404227217"/>
                    </a:ext>
                  </a:extLst>
                </a:gridCol>
                <a:gridCol w="822960">
                  <a:extLst>
                    <a:ext uri="{9D8B030D-6E8A-4147-A177-3AD203B41FA5}">
                      <a16:colId xmlns:a16="http://schemas.microsoft.com/office/drawing/2014/main" val="933292449"/>
                    </a:ext>
                  </a:extLst>
                </a:gridCol>
                <a:gridCol w="914400">
                  <a:extLst>
                    <a:ext uri="{9D8B030D-6E8A-4147-A177-3AD203B41FA5}">
                      <a16:colId xmlns:a16="http://schemas.microsoft.com/office/drawing/2014/main" val="1912081608"/>
                    </a:ext>
                  </a:extLst>
                </a:gridCol>
                <a:gridCol w="1005840">
                  <a:extLst>
                    <a:ext uri="{9D8B030D-6E8A-4147-A177-3AD203B41FA5}">
                      <a16:colId xmlns:a16="http://schemas.microsoft.com/office/drawing/2014/main" val="3911876704"/>
                    </a:ext>
                  </a:extLst>
                </a:gridCol>
                <a:gridCol w="1429352">
                  <a:extLst>
                    <a:ext uri="{9D8B030D-6E8A-4147-A177-3AD203B41FA5}">
                      <a16:colId xmlns:a16="http://schemas.microsoft.com/office/drawing/2014/main" val="2313422254"/>
                    </a:ext>
                  </a:extLst>
                </a:gridCol>
              </a:tblGrid>
              <a:tr h="731520">
                <a:tc gridSpan="6">
                  <a:txBody>
                    <a:bodyPr/>
                    <a:lstStyle/>
                    <a:p>
                      <a:pPr marL="0" marR="0" lvl="0" indent="0" algn="l" defTabSz="914400" rtl="0" eaLnBrk="1" fontAlgn="auto" latinLnBrk="0" hangingPunct="1">
                        <a:lnSpc>
                          <a:spcPts val="2100"/>
                        </a:lnSpc>
                        <a:spcBef>
                          <a:spcPts val="0"/>
                        </a:spcBef>
                        <a:spcAft>
                          <a:spcPts val="0"/>
                        </a:spcAft>
                        <a:buClrTx/>
                        <a:buSzPct val="25000"/>
                        <a:buFontTx/>
                        <a:buNone/>
                        <a:tabLst/>
                        <a:defRPr/>
                      </a:pPr>
                      <a:r>
                        <a:rPr lang="en-US" sz="3000" b="1" kern="1200" dirty="0">
                          <a:solidFill>
                            <a:schemeClr val="tx1"/>
                          </a:solidFill>
                          <a:effectLst/>
                          <a:latin typeface="Calibri" panose="020F0502020204030204" pitchFamily="34" charset="0"/>
                          <a:ea typeface="+mn-ea"/>
                          <a:cs typeface="Calibri" panose="020F0502020204030204" pitchFamily="34" charset="0"/>
                        </a:rPr>
                        <a:t>How Will Working Impact My Benefit?</a:t>
                      </a:r>
                      <a:r>
                        <a:rPr lang="en-US" sz="3000" b="1" kern="1200" baseline="30000" dirty="0">
                          <a:solidFill>
                            <a:schemeClr val="tx1"/>
                          </a:solidFill>
                          <a:effectLst/>
                          <a:latin typeface="Calibri" panose="020F0502020204030204" pitchFamily="34" charset="0"/>
                          <a:ea typeface="+mn-ea"/>
                          <a:cs typeface="Calibri" panose="020F0502020204030204" pitchFamily="34" charset="0"/>
                        </a:rPr>
                        <a:t>1</a:t>
                      </a:r>
                      <a:r>
                        <a:rPr lang="en-US" sz="3000" b="1" kern="1200" dirty="0">
                          <a:solidFill>
                            <a:schemeClr val="tx1"/>
                          </a:solidFill>
                          <a:effectLst/>
                          <a:latin typeface="Calibri" panose="020F0502020204030204" pitchFamily="34" charset="0"/>
                          <a:ea typeface="+mn-ea"/>
                          <a:cs typeface="Calibri" panose="020F0502020204030204" pitchFamily="34" charset="0"/>
                        </a:rPr>
                        <a:t> </a:t>
                      </a:r>
                      <a:endParaRPr kumimoji="0" lang="en" sz="3000" b="1" i="0" u="none" strike="noStrike" kern="0" cap="none" spc="0" normalizeH="0" baseline="0" noProof="0" dirty="0">
                        <a:ln>
                          <a:noFill/>
                        </a:ln>
                        <a:solidFill>
                          <a:srgbClr val="64417C"/>
                        </a:solidFill>
                        <a:effectLst/>
                        <a:uLnTx/>
                        <a:uFillTx/>
                        <a:latin typeface="Calibri" panose="020F0502020204030204" pitchFamily="34" charset="0"/>
                        <a:ea typeface="Arial"/>
                        <a:cs typeface="Calibri" panose="020F0502020204030204" pitchFamily="34" charset="0"/>
                        <a:sym typeface="Calibri"/>
                      </a:endParaRPr>
                    </a:p>
                  </a:txBody>
                  <a:tcPr anchor="ctr">
                    <a:lnB w="12700" cap="flat" cmpd="sng" algn="ctr">
                      <a:solidFill>
                        <a:schemeClr val="tx1"/>
                      </a:solidFill>
                      <a:prstDash val="solid"/>
                      <a:round/>
                      <a:headEnd type="none" w="med" len="med"/>
                      <a:tailEnd type="none" w="med" len="med"/>
                    </a:lnB>
                    <a:noFill/>
                  </a:tcPr>
                </a:tc>
                <a:tc hMerge="1">
                  <a:txBody>
                    <a:bodyPr/>
                    <a:lstStyle/>
                    <a:p>
                      <a:pPr>
                        <a:lnSpc>
                          <a:spcPts val="2000"/>
                        </a:lnSpc>
                      </a:pPr>
                      <a:endParaRPr lang="en-US" sz="2000" b="0" dirty="0">
                        <a:solidFill>
                          <a:srgbClr val="552A77"/>
                        </a:solidFill>
                        <a:latin typeface="Calibri" panose="020F0502020204030204" pitchFamily="34" charset="0"/>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tc hMerge="1">
                  <a:txBody>
                    <a:bodyPr/>
                    <a:lstStyle/>
                    <a:p>
                      <a:pPr algn="ctr"/>
                      <a:endParaRPr lang="en-US" sz="2300" dirty="0">
                        <a:latin typeface="Calibri" panose="020F0502020204030204" pitchFamily="34" charset="0"/>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52A77"/>
                        </a:solidFill>
                        <a:effectLst/>
                        <a:uLnTx/>
                        <a:uFillTx/>
                        <a:latin typeface="Calibri" panose="020F0502020204030204" pitchFamily="34" charset="0"/>
                        <a:ea typeface="+mn-ea"/>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552A77"/>
                        </a:solidFill>
                        <a:effectLst/>
                        <a:uLnTx/>
                        <a:uFillTx/>
                        <a:latin typeface="Calibri" panose="020F0502020204030204" pitchFamily="34" charset="0"/>
                        <a:ea typeface="+mn-ea"/>
                        <a:cs typeface="Calibri" panose="020F050202020403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7506063"/>
                  </a:ext>
                </a:extLst>
              </a:tr>
              <a:tr h="1005840">
                <a:tc>
                  <a:txBody>
                    <a:bodyPr/>
                    <a:lstStyle/>
                    <a:p>
                      <a:pPr marL="0" marR="0" lvl="0" indent="0" algn="l" defTabSz="914400" rtl="0" eaLnBrk="1" fontAlgn="auto" latinLnBrk="0" hangingPunct="1">
                        <a:lnSpc>
                          <a:spcPts val="21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Before </a:t>
                      </a:r>
                      <a:b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b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FRA</a:t>
                      </a:r>
                      <a:endParaRPr kumimoji="0" lang="en"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000"/>
                        </a:lnSpc>
                      </a:pPr>
                      <a:r>
                        <a:rPr lang="en-US" sz="2000" b="0" dirty="0">
                          <a:solidFill>
                            <a:srgbClr val="0E213F"/>
                          </a:solidFill>
                          <a:latin typeface="Calibri" panose="020F0502020204030204" pitchFamily="34" charset="0"/>
                          <a:cs typeface="Calibri" panose="020F0502020204030204" pitchFamily="34" charset="0"/>
                        </a:rPr>
                        <a:t>BENEFIT</a:t>
                      </a:r>
                      <a:br>
                        <a:rPr lang="en-US" sz="2000" b="0" dirty="0">
                          <a:solidFill>
                            <a:srgbClr val="0E213F"/>
                          </a:solidFill>
                          <a:latin typeface="Calibri" panose="020F0502020204030204" pitchFamily="34" charset="0"/>
                          <a:cs typeface="Calibri" panose="020F0502020204030204" pitchFamily="34" charset="0"/>
                        </a:rPr>
                      </a:br>
                      <a:r>
                        <a:rPr lang="en-US" sz="2000" b="0" dirty="0">
                          <a:solidFill>
                            <a:srgbClr val="0E213F"/>
                          </a:solidFill>
                          <a:latin typeface="Calibri" panose="020F0502020204030204" pitchFamily="34" charset="0"/>
                          <a:cs typeface="Calibri" panose="020F0502020204030204" pitchFamily="34" charset="0"/>
                        </a:rPr>
                        <a:t>REDUCED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300" b="1" dirty="0">
                          <a:solidFill>
                            <a:schemeClr val="bg1"/>
                          </a:solidFill>
                          <a:latin typeface="Calibri" panose="020F0502020204030204" pitchFamily="34" charset="0"/>
                          <a:cs typeface="Calibri" panose="020F0502020204030204" pitchFamily="34" charset="0"/>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FOR </a:t>
                      </a:r>
                      <a:b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EVERY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ABOVE </a:t>
                      </a:r>
                      <a:r>
                        <a:rPr kumimoji="0" lang="en-US" sz="1500" b="1"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$23,400 </a:t>
                      </a:r>
                      <a:r>
                        <a:rPr kumimoji="0" lang="en-US" sz="15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IN EARNED INCOME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6871301"/>
                  </a:ext>
                </a:extLst>
              </a:tr>
              <a:tr h="1005840">
                <a:tc>
                  <a:txBody>
                    <a:bodyPr/>
                    <a:lstStyle/>
                    <a:p>
                      <a:pPr marL="0" marR="0" lvl="0" indent="0" algn="l" defTabSz="914400" rtl="0" eaLnBrk="1" fontAlgn="auto" latinLnBrk="0" hangingPunct="1">
                        <a:lnSpc>
                          <a:spcPts val="21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At </a:t>
                      </a:r>
                      <a:b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b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FRA</a:t>
                      </a:r>
                      <a:endParaRPr kumimoji="0" lang="en"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000"/>
                        </a:lnSpc>
                      </a:pPr>
                      <a:r>
                        <a:rPr lang="en-US" sz="2000" b="0" dirty="0">
                          <a:solidFill>
                            <a:srgbClr val="0E213F"/>
                          </a:solidFill>
                          <a:latin typeface="Calibri" panose="020F0502020204030204" pitchFamily="34" charset="0"/>
                          <a:cs typeface="Calibri" panose="020F0502020204030204" pitchFamily="34" charset="0"/>
                        </a:rPr>
                        <a:t>BENEFIT</a:t>
                      </a:r>
                      <a:br>
                        <a:rPr lang="en-US" sz="2000" b="0" dirty="0">
                          <a:solidFill>
                            <a:srgbClr val="0E213F"/>
                          </a:solidFill>
                          <a:latin typeface="Calibri" panose="020F0502020204030204" pitchFamily="34" charset="0"/>
                          <a:cs typeface="Calibri" panose="020F0502020204030204" pitchFamily="34" charset="0"/>
                        </a:rPr>
                      </a:br>
                      <a:r>
                        <a:rPr lang="en-US" sz="2000" b="0" dirty="0">
                          <a:solidFill>
                            <a:srgbClr val="0E213F"/>
                          </a:solidFill>
                          <a:latin typeface="Calibri" panose="020F0502020204030204" pitchFamily="34" charset="0"/>
                          <a:cs typeface="Calibri" panose="020F0502020204030204" pitchFamily="34" charset="0"/>
                        </a:rPr>
                        <a:t>REDUCED</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FOR </a:t>
                      </a:r>
                      <a:b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EVERY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ABOVE</a:t>
                      </a:r>
                      <a:r>
                        <a:rPr kumimoji="0" lang="en-US" sz="1500" b="1"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 $62,160</a:t>
                      </a:r>
                      <a:r>
                        <a:rPr kumimoji="0" lang="en-US" sz="15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 IN EARNED INCOME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6416834"/>
                  </a:ext>
                </a:extLst>
              </a:tr>
              <a:tr h="1005840">
                <a:tc>
                  <a:txBody>
                    <a:bodyPr/>
                    <a:lstStyle/>
                    <a:p>
                      <a:pPr marL="0" marR="0" lvl="0" indent="0" algn="l" defTabSz="914400" rtl="0" eaLnBrk="1" fontAlgn="auto" latinLnBrk="0" hangingPunct="1">
                        <a:lnSpc>
                          <a:spcPts val="2100"/>
                        </a:lnSpc>
                        <a:spcBef>
                          <a:spcPts val="0"/>
                        </a:spcBef>
                        <a:spcAft>
                          <a:spcPts val="0"/>
                        </a:spcAft>
                        <a:buClrTx/>
                        <a:buSzPct val="25000"/>
                        <a:buFontTx/>
                        <a:buNone/>
                        <a:tabLst/>
                        <a:defRPr/>
                      </a:pP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After </a:t>
                      </a:r>
                      <a:b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br>
                      <a:r>
                        <a:rPr kumimoji="0" lang="en-US"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rPr>
                        <a:t>FRA</a:t>
                      </a:r>
                      <a:endParaRPr kumimoji="0" lang="en" sz="2000" b="1" i="0" u="none" strike="noStrike" kern="0" cap="none" spc="0" normalizeH="0" baseline="0" noProof="0" dirty="0">
                        <a:ln>
                          <a:noFill/>
                        </a:ln>
                        <a:solidFill>
                          <a:srgbClr val="0E213F"/>
                        </a:solidFill>
                        <a:effectLst/>
                        <a:uLnTx/>
                        <a:uFillTx/>
                        <a:latin typeface="Calibri" panose="020F0502020204030204" pitchFamily="34" charset="0"/>
                        <a:ea typeface="Arial"/>
                        <a:cs typeface="Calibri" panose="020F0502020204030204" pitchFamily="34" charset="0"/>
                        <a:sym typeface="Calibri"/>
                      </a:endParaRPr>
                    </a:p>
                  </a:txBody>
                  <a:tcPr anchor="ctr">
                    <a:lnT w="12700" cap="flat" cmpd="sng" algn="ctr">
                      <a:solidFill>
                        <a:schemeClr val="tx1"/>
                      </a:solidFill>
                      <a:prstDash val="solid"/>
                      <a:round/>
                      <a:headEnd type="none" w="med" len="med"/>
                      <a:tailEnd type="none" w="med" len="med"/>
                    </a:lnT>
                    <a:noFill/>
                  </a:tcPr>
                </a:tc>
                <a:tc gridSpan="5">
                  <a:txBody>
                    <a:bodyPr/>
                    <a:lstStyle/>
                    <a:p>
                      <a:pPr marL="342900" marR="0" lvl="0" indent="-342900" algn="l" defTabSz="914400" rtl="0" eaLnBrk="1" fontAlgn="auto" latinLnBrk="0" hangingPunct="1">
                        <a:lnSpc>
                          <a:spcPts val="2000"/>
                        </a:lnSpc>
                        <a:spcBef>
                          <a:spcPts val="0"/>
                        </a:spcBef>
                        <a:spcAft>
                          <a:spcPts val="0"/>
                        </a:spcAft>
                        <a:buClr>
                          <a:srgbClr val="0068A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NO LIMIT ON EARNINGS</a:t>
                      </a:r>
                    </a:p>
                    <a:p>
                      <a:pPr marL="342900" marR="0" lvl="0" indent="-342900" algn="l" defTabSz="914400" rtl="0" eaLnBrk="1" fontAlgn="auto" latinLnBrk="0" hangingPunct="1">
                        <a:lnSpc>
                          <a:spcPts val="2000"/>
                        </a:lnSpc>
                        <a:spcBef>
                          <a:spcPts val="0"/>
                        </a:spcBef>
                        <a:spcAft>
                          <a:spcPts val="0"/>
                        </a:spcAft>
                        <a:buClr>
                          <a:srgbClr val="0068A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WITHHELD EARNINGS ARE RETURNED</a:t>
                      </a:r>
                    </a:p>
                  </a:txBody>
                  <a:tcPr anchor="ctr">
                    <a:lnT w="12700" cap="flat" cmpd="sng" algn="ctr">
                      <a:solidFill>
                        <a:schemeClr val="tx1"/>
                      </a:solidFill>
                      <a:prstDash val="solid"/>
                      <a:round/>
                      <a:headEnd type="none" w="med" len="med"/>
                      <a:tailEnd type="none" w="med" len="med"/>
                    </a:lnT>
                    <a:noFill/>
                  </a:tcPr>
                </a:tc>
                <a:tc hMerge="1">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dirty="0"/>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00586788"/>
                  </a:ext>
                </a:extLst>
              </a:tr>
            </a:tbl>
          </a:graphicData>
        </a:graphic>
      </p:graphicFrame>
    </p:spTree>
    <p:extLst>
      <p:ext uri="{BB962C8B-B14F-4D97-AF65-F5344CB8AC3E}">
        <p14:creationId xmlns:p14="http://schemas.microsoft.com/office/powerpoint/2010/main" val="904606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8B08C534-A99E-4E56-4C1E-A2A9995EA7F2}"/>
              </a:ext>
              <a:ext uri="{C183D7F6-B498-43B3-948B-1728B52AA6E4}">
                <adec:decorative xmlns:adec="http://schemas.microsoft.com/office/drawing/2017/decorative" val="1"/>
              </a:ext>
            </a:extLst>
          </p:cNvPr>
          <p:cNvSpPr/>
          <p:nvPr/>
        </p:nvSpPr>
        <p:spPr>
          <a:xfrm>
            <a:off x="6927962" y="4049861"/>
            <a:ext cx="438140" cy="4381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926054-C1A0-09E4-5AB4-5B47ED2E297E}"/>
              </a:ext>
              <a:ext uri="{C183D7F6-B498-43B3-948B-1728B52AA6E4}">
                <adec:decorative xmlns:adec="http://schemas.microsoft.com/office/drawing/2017/decorative" val="1"/>
              </a:ext>
            </a:extLst>
          </p:cNvPr>
          <p:cNvSpPr/>
          <p:nvPr/>
        </p:nvSpPr>
        <p:spPr>
          <a:xfrm>
            <a:off x="9366260" y="4049861"/>
            <a:ext cx="438140" cy="4381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0EC7A3D-C8C4-25E1-68C9-70CC75DDCFCD}"/>
              </a:ext>
              <a:ext uri="{C183D7F6-B498-43B3-948B-1728B52AA6E4}">
                <adec:decorative xmlns:adec="http://schemas.microsoft.com/office/drawing/2017/decorative" val="1"/>
              </a:ext>
            </a:extLst>
          </p:cNvPr>
          <p:cNvSpPr/>
          <p:nvPr/>
        </p:nvSpPr>
        <p:spPr>
          <a:xfrm>
            <a:off x="6813662" y="1994085"/>
            <a:ext cx="438140" cy="4381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3B04E03-AAF3-F1F6-3B6F-54B189A59F1D}"/>
              </a:ext>
              <a:ext uri="{C183D7F6-B498-43B3-948B-1728B52AA6E4}">
                <adec:decorative xmlns:adec="http://schemas.microsoft.com/office/drawing/2017/decorative" val="1"/>
              </a:ext>
            </a:extLst>
          </p:cNvPr>
          <p:cNvSpPr/>
          <p:nvPr/>
        </p:nvSpPr>
        <p:spPr>
          <a:xfrm>
            <a:off x="9251960" y="1994085"/>
            <a:ext cx="438140" cy="4381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4A422DD-BA91-3662-432D-131AFB3B6FC4}"/>
              </a:ext>
            </a:extLst>
          </p:cNvPr>
          <p:cNvSpPr/>
          <p:nvPr/>
        </p:nvSpPr>
        <p:spPr>
          <a:xfrm>
            <a:off x="0" y="546100"/>
            <a:ext cx="4373217" cy="5702300"/>
          </a:xfrm>
          <a:prstGeom prst="rect">
            <a:avLst/>
          </a:prstGeom>
          <a:solidFill>
            <a:srgbClr val="005D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1CFD0A6-55D3-277E-E359-B2DC48EC0047}"/>
              </a:ext>
            </a:extLst>
          </p:cNvPr>
          <p:cNvSpPr>
            <a:spLocks noGrp="1"/>
          </p:cNvSpPr>
          <p:nvPr>
            <p:ph type="title" idx="4294967295"/>
          </p:nvPr>
        </p:nvSpPr>
        <p:spPr>
          <a:xfrm>
            <a:off x="1138615" y="2271369"/>
            <a:ext cx="2360935" cy="3253131"/>
          </a:xfrm>
          <a:prstGeom prst="rect">
            <a:avLst/>
          </a:prstGeom>
        </p:spPr>
        <p:txBody>
          <a:bodyPr/>
          <a:lstStyle/>
          <a:p>
            <a:pPr rtl="0" fontAlgn="base"/>
            <a:r>
              <a:rPr lang="en-US" sz="3400" b="0" kern="1200" dirty="0">
                <a:effectLst/>
                <a:ea typeface="+mn-ea"/>
                <a:cs typeface="+mn-cs"/>
              </a:rPr>
              <a:t>How Will Working Impact My Benefit? </a:t>
            </a:r>
            <a:endParaRPr lang="en-US" sz="3400" b="0" dirty="0">
              <a:effectLst/>
            </a:endParaRPr>
          </a:p>
        </p:txBody>
      </p:sp>
      <p:sp>
        <p:nvSpPr>
          <p:cNvPr id="8" name="TextBox 7">
            <a:extLst>
              <a:ext uri="{FF2B5EF4-FFF2-40B4-BE49-F238E27FC236}">
                <a16:creationId xmlns:a16="http://schemas.microsoft.com/office/drawing/2014/main" id="{90BFCCBF-71E2-FC38-F48A-14761BE41FC9}"/>
              </a:ext>
            </a:extLst>
          </p:cNvPr>
          <p:cNvSpPr txBox="1"/>
          <p:nvPr/>
        </p:nvSpPr>
        <p:spPr>
          <a:xfrm>
            <a:off x="4795805" y="5263137"/>
            <a:ext cx="3333127" cy="338554"/>
          </a:xfrm>
          <a:prstGeom prst="rect">
            <a:avLst/>
          </a:prstGeom>
          <a:noFill/>
        </p:spPr>
        <p:txBody>
          <a:bodyPr wrap="square">
            <a:spAutoFit/>
          </a:bodyPr>
          <a:lstStyle/>
          <a:p>
            <a:r>
              <a:rPr lang="en-US" sz="800" dirty="0">
                <a:latin typeface="Calibri" panose="020F0502020204030204" pitchFamily="34" charset="0"/>
                <a:cs typeface="Calibri" panose="020F0502020204030204" pitchFamily="34" charset="0"/>
              </a:rPr>
              <a:t>For illustrative purposes only. Your situation may be different.</a:t>
            </a:r>
          </a:p>
          <a:p>
            <a:r>
              <a:rPr lang="en-US" sz="800" dirty="0">
                <a:latin typeface="Calibri" panose="020F0502020204030204" pitchFamily="34" charset="0"/>
                <a:cs typeface="Calibri" panose="020F0502020204030204" pitchFamily="34" charset="0"/>
              </a:rPr>
              <a:t>Source: </a:t>
            </a:r>
            <a:r>
              <a:rPr kumimoji="0" lang="en-US"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2025 Social Security Changes - COLA Fact Sheet,</a:t>
            </a:r>
            <a:r>
              <a:rPr kumimoji="0" lang="en-US"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lang="en-US" sz="800" dirty="0">
                <a:latin typeface="Calibri" panose="020F0502020204030204" pitchFamily="34" charset="0"/>
                <a:cs typeface="Calibri" panose="020F0502020204030204" pitchFamily="34" charset="0"/>
              </a:rPr>
              <a:t>12/24 </a:t>
            </a:r>
          </a:p>
        </p:txBody>
      </p:sp>
      <p:sp>
        <p:nvSpPr>
          <p:cNvPr id="5" name="Slide Number Placeholder 4">
            <a:extLst>
              <a:ext uri="{FF2B5EF4-FFF2-40B4-BE49-F238E27FC236}">
                <a16:creationId xmlns:a16="http://schemas.microsoft.com/office/drawing/2014/main" id="{85D6F49A-56CC-1B70-684F-2DC1B92E03FB}"/>
              </a:ext>
            </a:extLst>
          </p:cNvPr>
          <p:cNvSpPr>
            <a:spLocks noGrp="1"/>
          </p:cNvSpPr>
          <p:nvPr>
            <p:ph type="sldNum" sz="quarter" idx="4"/>
          </p:nvPr>
        </p:nvSpPr>
        <p:spPr>
          <a:xfrm>
            <a:off x="9023351" y="6366829"/>
            <a:ext cx="2844800" cy="365125"/>
          </a:xfrm>
        </p:spPr>
        <p:txBody>
          <a:bodyPr/>
          <a:lstStyle/>
          <a:p>
            <a:pPr>
              <a:defRPr/>
            </a:pPr>
            <a:fld id="{AC64CF7D-A3EA-42BB-82DE-349C60788F77}" type="slidenum">
              <a:rPr lang="en-US" smtClean="0"/>
              <a:pPr>
                <a:defRPr/>
              </a:pPr>
              <a:t>11</a:t>
            </a:fld>
            <a:endParaRPr lang="en-US" dirty="0"/>
          </a:p>
        </p:txBody>
      </p:sp>
      <p:graphicFrame>
        <p:nvGraphicFramePr>
          <p:cNvPr id="9" name="Table 8">
            <a:extLst>
              <a:ext uri="{FF2B5EF4-FFF2-40B4-BE49-F238E27FC236}">
                <a16:creationId xmlns:a16="http://schemas.microsoft.com/office/drawing/2014/main" id="{EE2EF7CD-AEE6-CCE5-E48B-E9B0353AB194}"/>
              </a:ext>
            </a:extLst>
          </p:cNvPr>
          <p:cNvGraphicFramePr>
            <a:graphicFrameLocks noGrp="1"/>
          </p:cNvGraphicFramePr>
          <p:nvPr>
            <p:extLst>
              <p:ext uri="{D42A27DB-BD31-4B8C-83A1-F6EECF244321}">
                <p14:modId xmlns:p14="http://schemas.microsoft.com/office/powerpoint/2010/main" val="2010331338"/>
              </p:ext>
            </p:extLst>
          </p:nvPr>
        </p:nvGraphicFramePr>
        <p:xfrm>
          <a:off x="4800600" y="1477935"/>
          <a:ext cx="6921499" cy="1080074"/>
        </p:xfrm>
        <a:graphic>
          <a:graphicData uri="http://schemas.openxmlformats.org/drawingml/2006/table">
            <a:tbl>
              <a:tblPr firstRow="1">
                <a:tableStyleId>{5C22544A-7EE6-4342-B048-85BDC9FD1C3A}</a:tableStyleId>
              </a:tblPr>
              <a:tblGrid>
                <a:gridCol w="2034845">
                  <a:extLst>
                    <a:ext uri="{9D8B030D-6E8A-4147-A177-3AD203B41FA5}">
                      <a16:colId xmlns:a16="http://schemas.microsoft.com/office/drawing/2014/main" val="1698533464"/>
                    </a:ext>
                  </a:extLst>
                </a:gridCol>
                <a:gridCol w="408482">
                  <a:extLst>
                    <a:ext uri="{9D8B030D-6E8A-4147-A177-3AD203B41FA5}">
                      <a16:colId xmlns:a16="http://schemas.microsoft.com/office/drawing/2014/main" val="305762765"/>
                    </a:ext>
                  </a:extLst>
                </a:gridCol>
                <a:gridCol w="2034845">
                  <a:extLst>
                    <a:ext uri="{9D8B030D-6E8A-4147-A177-3AD203B41FA5}">
                      <a16:colId xmlns:a16="http://schemas.microsoft.com/office/drawing/2014/main" val="263875416"/>
                    </a:ext>
                  </a:extLst>
                </a:gridCol>
                <a:gridCol w="408482">
                  <a:extLst>
                    <a:ext uri="{9D8B030D-6E8A-4147-A177-3AD203B41FA5}">
                      <a16:colId xmlns:a16="http://schemas.microsoft.com/office/drawing/2014/main" val="4220716999"/>
                    </a:ext>
                  </a:extLst>
                </a:gridCol>
                <a:gridCol w="2034845">
                  <a:extLst>
                    <a:ext uri="{9D8B030D-6E8A-4147-A177-3AD203B41FA5}">
                      <a16:colId xmlns:a16="http://schemas.microsoft.com/office/drawing/2014/main" val="1960053786"/>
                    </a:ext>
                  </a:extLst>
                </a:gridCol>
              </a:tblGrid>
              <a:tr h="274320">
                <a:tc>
                  <a:txBody>
                    <a:bodyPr/>
                    <a:lstStyle/>
                    <a:p>
                      <a:pPr algn="ctr"/>
                      <a:r>
                        <a:rPr lang="en-US" sz="2000" dirty="0">
                          <a:solidFill>
                            <a:srgbClr val="008571"/>
                          </a:solidFill>
                          <a:latin typeface="Calibri" panose="020F0502020204030204" pitchFamily="34" charset="0"/>
                          <a:cs typeface="Calibri" panose="020F0502020204030204" pitchFamily="34" charset="0"/>
                        </a:rPr>
                        <a:t>Work Earnings</a:t>
                      </a:r>
                    </a:p>
                  </a:txBody>
                  <a:tcPr>
                    <a:lnL w="12700" cmpd="sng">
                      <a:noFill/>
                    </a:lnL>
                    <a:lnR w="12700" cmpd="sng">
                      <a:noFill/>
                    </a:lnR>
                    <a:lnT w="12700" cmpd="sng">
                      <a:noFill/>
                    </a:lnT>
                    <a:lnB w="38100" cmpd="sng">
                      <a:noFill/>
                    </a:lnB>
                    <a:noFill/>
                  </a:tcPr>
                </a:tc>
                <a:tc>
                  <a:txBody>
                    <a:bodyPr/>
                    <a:lstStyle/>
                    <a:p>
                      <a:pPr algn="ctr"/>
                      <a:endParaRPr lang="en-US" sz="2000" dirty="0">
                        <a:solidFill>
                          <a:srgbClr val="00857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381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8571"/>
                          </a:solidFill>
                          <a:latin typeface="Calibri" panose="020F0502020204030204" pitchFamily="34" charset="0"/>
                          <a:cs typeface="Calibri" panose="020F0502020204030204" pitchFamily="34" charset="0"/>
                        </a:rPr>
                        <a:t>Annual Limit</a:t>
                      </a:r>
                    </a:p>
                  </a:txBody>
                  <a:tcPr>
                    <a:lnL w="12700" cmpd="sng">
                      <a:noFill/>
                    </a:lnL>
                    <a:lnR w="12700" cmpd="sng">
                      <a:noFill/>
                    </a:lnR>
                    <a:lnT w="12700" cmpd="sng">
                      <a:noFill/>
                    </a:lnT>
                    <a:lnB w="38100" cmpd="sng">
                      <a:noFill/>
                    </a:lnB>
                    <a:noFill/>
                  </a:tcPr>
                </a:tc>
                <a:tc>
                  <a:txBody>
                    <a:bodyPr/>
                    <a:lstStyle/>
                    <a:p>
                      <a:pPr algn="ctr"/>
                      <a:endParaRPr lang="en-US" sz="2000" dirty="0">
                        <a:solidFill>
                          <a:srgbClr val="008571"/>
                        </a:solidFill>
                        <a:latin typeface="Calibri" panose="020F0502020204030204" pitchFamily="34" charset="0"/>
                        <a:cs typeface="Calibri" panose="020F0502020204030204" pitchFamily="34" charset="0"/>
                      </a:endParaRPr>
                    </a:p>
                  </a:txBody>
                  <a:tcPr>
                    <a:lnL w="12700" cmpd="sng">
                      <a:noFill/>
                    </a:lnL>
                    <a:lnR w="12700" cmpd="sng">
                      <a:noFill/>
                    </a:lnR>
                    <a:lnT w="12700" cmpd="sng">
                      <a:noFill/>
                    </a:lnT>
                    <a:lnB w="38100" cmpd="sng">
                      <a:noFill/>
                    </a:lnB>
                    <a:noFill/>
                  </a:tcPr>
                </a:tc>
                <a:tc>
                  <a:txBody>
                    <a:bodyPr/>
                    <a:lstStyle/>
                    <a:p>
                      <a:pPr algn="ctr"/>
                      <a:r>
                        <a:rPr lang="en-US" sz="2000" dirty="0">
                          <a:solidFill>
                            <a:srgbClr val="008571"/>
                          </a:solidFill>
                          <a:latin typeface="Calibri" panose="020F0502020204030204" pitchFamily="34" charset="0"/>
                          <a:cs typeface="Calibri" panose="020F0502020204030204" pitchFamily="34" charset="0"/>
                        </a:rPr>
                        <a:t>Over Limit By</a:t>
                      </a:r>
                    </a:p>
                  </a:txBody>
                  <a:tcPr>
                    <a:lnL w="12700" cmpd="sng">
                      <a:noFill/>
                    </a:lnL>
                    <a:lnR w="12700" cmpd="sng">
                      <a:noFill/>
                    </a:lnR>
                    <a:lnT w="12700" cmpd="sng">
                      <a:noFill/>
                    </a:lnT>
                    <a:lnB w="38100" cmpd="sng">
                      <a:noFill/>
                    </a:lnB>
                    <a:noFill/>
                  </a:tcPr>
                </a:tc>
                <a:extLst>
                  <a:ext uri="{0D108BD9-81ED-4DB2-BD59-A6C34878D82A}">
                    <a16:rowId xmlns:a16="http://schemas.microsoft.com/office/drawing/2014/main" val="1741545170"/>
                  </a:ext>
                </a:extLst>
              </a:tr>
              <a:tr h="683834">
                <a:tc>
                  <a:txBody>
                    <a:bodyPr/>
                    <a:lstStyle/>
                    <a:p>
                      <a:pPr algn="ctr"/>
                      <a:r>
                        <a:rPr lang="en-US" sz="3600" dirty="0">
                          <a:solidFill>
                            <a:srgbClr val="0E213F"/>
                          </a:solidFill>
                          <a:latin typeface="Calibri" panose="020F0502020204030204" pitchFamily="34" charset="0"/>
                          <a:cs typeface="Calibri" panose="020F0502020204030204" pitchFamily="34" charset="0"/>
                        </a:rPr>
                        <a:t>$46,000</a:t>
                      </a:r>
                    </a:p>
                  </a:txBody>
                  <a:tcPr>
                    <a:lnL w="12700" cmpd="sng">
                      <a:noFill/>
                    </a:lnL>
                    <a:lnR w="12700" cmpd="sng">
                      <a:noFill/>
                    </a:lnR>
                    <a:lnT w="38100" cmpd="sng">
                      <a:noFill/>
                    </a:lnT>
                    <a:lnB w="12700" cmpd="sng">
                      <a:noFill/>
                    </a:lnB>
                    <a:noFill/>
                  </a:tcPr>
                </a:tc>
                <a:tc>
                  <a:txBody>
                    <a:bodyPr/>
                    <a:lstStyle/>
                    <a:p>
                      <a:pPr algn="ct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endParaRPr lang="en-US"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$23,400</a:t>
                      </a:r>
                    </a:p>
                  </a:txBody>
                  <a:tcPr>
                    <a:lnL w="12700" cmpd="sng">
                      <a:noFill/>
                    </a:lnL>
                    <a:lnR w="12700" cmpd="sng">
                      <a:noFill/>
                    </a:lnR>
                    <a:lnT w="38100" cmpd="sng">
                      <a:noFill/>
                    </a:lnT>
                    <a:lnB w="12700" cmpd="sng">
                      <a:noFill/>
                    </a:lnB>
                    <a:noFill/>
                  </a:tcPr>
                </a:tc>
                <a:tc>
                  <a:txBody>
                    <a:bodyPr/>
                    <a:lstStyle/>
                    <a:p>
                      <a:pPr algn="ct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endParaRPr lang="en-US"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$22,600</a:t>
                      </a:r>
                    </a:p>
                  </a:txBody>
                  <a:tcPr>
                    <a:lnL w="12700" cmpd="sng">
                      <a:noFill/>
                    </a:lnL>
                    <a:lnR w="12700" cmpd="sng">
                      <a:noFill/>
                    </a:lnR>
                    <a:lnT w="38100" cmpd="sng">
                      <a:noFill/>
                    </a:lnT>
                    <a:lnB w="12700" cmpd="sng">
                      <a:noFill/>
                    </a:lnB>
                    <a:noFill/>
                  </a:tcPr>
                </a:tc>
                <a:extLst>
                  <a:ext uri="{0D108BD9-81ED-4DB2-BD59-A6C34878D82A}">
                    <a16:rowId xmlns:a16="http://schemas.microsoft.com/office/drawing/2014/main" val="1624209708"/>
                  </a:ext>
                </a:extLst>
              </a:tr>
            </a:tbl>
          </a:graphicData>
        </a:graphic>
      </p:graphicFrame>
      <p:graphicFrame>
        <p:nvGraphicFramePr>
          <p:cNvPr id="11" name="Table 10">
            <a:extLst>
              <a:ext uri="{FF2B5EF4-FFF2-40B4-BE49-F238E27FC236}">
                <a16:creationId xmlns:a16="http://schemas.microsoft.com/office/drawing/2014/main" id="{8F64E853-ED92-EC6A-EB54-11071670DE6C}"/>
              </a:ext>
            </a:extLst>
          </p:cNvPr>
          <p:cNvGraphicFramePr>
            <a:graphicFrameLocks noGrp="1"/>
          </p:cNvGraphicFramePr>
          <p:nvPr>
            <p:extLst>
              <p:ext uri="{D42A27DB-BD31-4B8C-83A1-F6EECF244321}">
                <p14:modId xmlns:p14="http://schemas.microsoft.com/office/powerpoint/2010/main" val="1820639243"/>
              </p:ext>
            </p:extLst>
          </p:nvPr>
        </p:nvGraphicFramePr>
        <p:xfrm>
          <a:off x="4917428" y="3215262"/>
          <a:ext cx="6921499" cy="1615440"/>
        </p:xfrm>
        <a:graphic>
          <a:graphicData uri="http://schemas.openxmlformats.org/drawingml/2006/table">
            <a:tbl>
              <a:tblPr firstRow="1">
                <a:tableStyleId>{5C22544A-7EE6-4342-B048-85BDC9FD1C3A}</a:tableStyleId>
              </a:tblPr>
              <a:tblGrid>
                <a:gridCol w="2034845">
                  <a:extLst>
                    <a:ext uri="{9D8B030D-6E8A-4147-A177-3AD203B41FA5}">
                      <a16:colId xmlns:a16="http://schemas.microsoft.com/office/drawing/2014/main" val="1698533464"/>
                    </a:ext>
                  </a:extLst>
                </a:gridCol>
                <a:gridCol w="408482">
                  <a:extLst>
                    <a:ext uri="{9D8B030D-6E8A-4147-A177-3AD203B41FA5}">
                      <a16:colId xmlns:a16="http://schemas.microsoft.com/office/drawing/2014/main" val="305762765"/>
                    </a:ext>
                  </a:extLst>
                </a:gridCol>
                <a:gridCol w="2034845">
                  <a:extLst>
                    <a:ext uri="{9D8B030D-6E8A-4147-A177-3AD203B41FA5}">
                      <a16:colId xmlns:a16="http://schemas.microsoft.com/office/drawing/2014/main" val="263875416"/>
                    </a:ext>
                  </a:extLst>
                </a:gridCol>
                <a:gridCol w="408482">
                  <a:extLst>
                    <a:ext uri="{9D8B030D-6E8A-4147-A177-3AD203B41FA5}">
                      <a16:colId xmlns:a16="http://schemas.microsoft.com/office/drawing/2014/main" val="4220716999"/>
                    </a:ext>
                  </a:extLst>
                </a:gridCol>
                <a:gridCol w="2034845">
                  <a:extLst>
                    <a:ext uri="{9D8B030D-6E8A-4147-A177-3AD203B41FA5}">
                      <a16:colId xmlns:a16="http://schemas.microsoft.com/office/drawing/2014/main" val="1960053786"/>
                    </a:ext>
                  </a:extLst>
                </a:gridCol>
              </a:tblGrid>
              <a:tr h="274320">
                <a:tc>
                  <a:txBody>
                    <a:bodyPr/>
                    <a:lstStyle/>
                    <a:p>
                      <a:pPr algn="ctr"/>
                      <a:r>
                        <a:rPr lang="en-US" sz="2000" dirty="0">
                          <a:solidFill>
                            <a:srgbClr val="008571"/>
                          </a:solidFill>
                          <a:latin typeface="Calibri" panose="020F0502020204030204" pitchFamily="34" charset="0"/>
                          <a:cs typeface="Calibri" panose="020F0502020204030204" pitchFamily="34" charset="0"/>
                        </a:rPr>
                        <a:t>Social Security Benefits</a:t>
                      </a:r>
                    </a:p>
                  </a:txBody>
                  <a:tcPr marL="0" marR="0">
                    <a:lnL w="12700" cmpd="sng">
                      <a:noFill/>
                    </a:lnL>
                    <a:lnR w="12700" cmpd="sng">
                      <a:noFill/>
                    </a:lnR>
                    <a:lnT w="12700" cmpd="sng">
                      <a:noFill/>
                    </a:lnT>
                    <a:lnB w="38100" cmpd="sng">
                      <a:noFill/>
                    </a:lnB>
                    <a:noFill/>
                  </a:tcPr>
                </a:tc>
                <a:tc>
                  <a:txBody>
                    <a:bodyPr/>
                    <a:lstStyle/>
                    <a:p>
                      <a:pPr algn="ctr"/>
                      <a:endParaRPr lang="en-US" sz="2000" dirty="0">
                        <a:solidFill>
                          <a:srgbClr val="008571"/>
                        </a:solidFill>
                        <a:latin typeface="Calibri" panose="020F0502020204030204" pitchFamily="34" charset="0"/>
                        <a:cs typeface="Calibri" panose="020F0502020204030204" pitchFamily="34" charset="0"/>
                      </a:endParaRPr>
                    </a:p>
                  </a:txBody>
                  <a:tcPr marL="0" marR="0">
                    <a:lnL w="12700" cmpd="sng">
                      <a:noFill/>
                    </a:lnL>
                    <a:lnR w="12700" cmpd="sng">
                      <a:noFill/>
                    </a:lnR>
                    <a:lnT w="12700" cmpd="sng">
                      <a:noFill/>
                    </a:lnT>
                    <a:lnB w="381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8571"/>
                          </a:solidFill>
                          <a:latin typeface="Calibri" panose="020F0502020204030204" pitchFamily="34" charset="0"/>
                          <a:cs typeface="Calibri" panose="020F0502020204030204" pitchFamily="34" charset="0"/>
                        </a:rPr>
                        <a:t>½ of Amount</a:t>
                      </a:r>
                      <a:br>
                        <a:rPr lang="en-US" sz="2000" dirty="0">
                          <a:solidFill>
                            <a:srgbClr val="008571"/>
                          </a:solidFill>
                          <a:latin typeface="Calibri" panose="020F0502020204030204" pitchFamily="34" charset="0"/>
                          <a:cs typeface="Calibri" panose="020F0502020204030204" pitchFamily="34" charset="0"/>
                        </a:rPr>
                      </a:br>
                      <a:r>
                        <a:rPr lang="en-US" sz="2000" dirty="0">
                          <a:solidFill>
                            <a:srgbClr val="008571"/>
                          </a:solidFill>
                          <a:latin typeface="Calibri" panose="020F0502020204030204" pitchFamily="34" charset="0"/>
                          <a:cs typeface="Calibri" panose="020F0502020204030204" pitchFamily="34" charset="0"/>
                        </a:rPr>
                        <a:t>Over Limit</a:t>
                      </a:r>
                    </a:p>
                  </a:txBody>
                  <a:tcPr marL="0" marR="0">
                    <a:lnL w="12700" cmpd="sng">
                      <a:noFill/>
                    </a:lnL>
                    <a:lnR w="12700" cmpd="sng">
                      <a:noFill/>
                    </a:lnR>
                    <a:lnT w="12700" cmpd="sng">
                      <a:noFill/>
                    </a:lnT>
                    <a:lnB w="38100" cmpd="sng">
                      <a:noFill/>
                    </a:lnB>
                    <a:noFill/>
                  </a:tcPr>
                </a:tc>
                <a:tc>
                  <a:txBody>
                    <a:bodyPr/>
                    <a:lstStyle/>
                    <a:p>
                      <a:pPr algn="ctr"/>
                      <a:endParaRPr lang="en-US" sz="2000" dirty="0">
                        <a:solidFill>
                          <a:srgbClr val="008571"/>
                        </a:solidFill>
                        <a:latin typeface="Calibri" panose="020F0502020204030204" pitchFamily="34" charset="0"/>
                        <a:cs typeface="Calibri" panose="020F0502020204030204" pitchFamily="34" charset="0"/>
                      </a:endParaRPr>
                    </a:p>
                  </a:txBody>
                  <a:tcPr marL="0" marR="0">
                    <a:lnL w="12700" cmpd="sng">
                      <a:noFill/>
                    </a:lnL>
                    <a:lnR w="12700" cmpd="sng">
                      <a:noFill/>
                    </a:lnR>
                    <a:lnT w="12700" cmpd="sng">
                      <a:noFill/>
                    </a:lnT>
                    <a:lnB w="38100" cmpd="sng">
                      <a:noFill/>
                    </a:lnB>
                    <a:noFill/>
                  </a:tcPr>
                </a:tc>
                <a:tc>
                  <a:txBody>
                    <a:bodyPr/>
                    <a:lstStyle/>
                    <a:p>
                      <a:pPr algn="ctr"/>
                      <a:r>
                        <a:rPr lang="en-US" sz="2000" dirty="0">
                          <a:solidFill>
                            <a:srgbClr val="008571"/>
                          </a:solidFill>
                          <a:latin typeface="Calibri" panose="020F0502020204030204" pitchFamily="34" charset="0"/>
                          <a:cs typeface="Calibri" panose="020F0502020204030204" pitchFamily="34" charset="0"/>
                        </a:rPr>
                        <a:t>Amount of Benefit You’ll Receive</a:t>
                      </a:r>
                    </a:p>
                  </a:txBody>
                  <a:tcPr marL="0" marR="0">
                    <a:lnL w="12700" cmpd="sng">
                      <a:noFill/>
                    </a:lnL>
                    <a:lnR w="12700" cmpd="sng">
                      <a:noFill/>
                    </a:lnR>
                    <a:lnT w="12700" cmpd="sng">
                      <a:noFill/>
                    </a:lnT>
                    <a:lnB w="38100" cmpd="sng">
                      <a:noFill/>
                    </a:lnB>
                    <a:noFill/>
                  </a:tcPr>
                </a:tc>
                <a:extLst>
                  <a:ext uri="{0D108BD9-81ED-4DB2-BD59-A6C34878D82A}">
                    <a16:rowId xmlns:a16="http://schemas.microsoft.com/office/drawing/2014/main" val="1741545170"/>
                  </a:ext>
                </a:extLst>
              </a:tr>
              <a:tr h="683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E213F"/>
                          </a:solidFill>
                          <a:latin typeface="Calibri" panose="020F0502020204030204" pitchFamily="34" charset="0"/>
                          <a:cs typeface="Calibri" panose="020F0502020204030204" pitchFamily="34" charset="0"/>
                        </a:rPr>
                        <a:t>$18,000</a:t>
                      </a:r>
                      <a:br>
                        <a:rPr lang="en-US" sz="3600" dirty="0">
                          <a:solidFill>
                            <a:srgbClr val="0E213F"/>
                          </a:solidFill>
                          <a:latin typeface="Calibri" panose="020F0502020204030204" pitchFamily="34" charset="0"/>
                          <a:cs typeface="Calibri" panose="020F0502020204030204" pitchFamily="34" charset="0"/>
                        </a:rPr>
                      </a:b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($1,500 monthly)</a:t>
                      </a:r>
                    </a:p>
                  </a:txBody>
                  <a:tcPr>
                    <a:lnL w="12700" cmpd="sng">
                      <a:noFill/>
                    </a:lnL>
                    <a:lnR w="12700" cmpd="sng">
                      <a:noFill/>
                    </a:lnR>
                    <a:lnT w="38100" cmpd="sng">
                      <a:noFill/>
                    </a:lnT>
                    <a:lnB w="12700" cmpd="sng">
                      <a:noFill/>
                    </a:lnB>
                    <a:noFill/>
                  </a:tcPr>
                </a:tc>
                <a:tc>
                  <a:txBody>
                    <a:bodyPr/>
                    <a:lstStyle/>
                    <a:p>
                      <a:pPr algn="ct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endParaRPr lang="en-US"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$11,300</a:t>
                      </a:r>
                    </a:p>
                  </a:txBody>
                  <a:tcPr>
                    <a:lnL w="12700" cmpd="sng">
                      <a:noFill/>
                    </a:lnL>
                    <a:lnR w="12700" cmpd="sng">
                      <a:noFill/>
                    </a:lnR>
                    <a:lnT w="38100" cmpd="sng">
                      <a:noFill/>
                    </a:lnT>
                    <a:lnB w="12700" cmpd="sng">
                      <a:noFill/>
                    </a:lnB>
                    <a:noFill/>
                  </a:tcPr>
                </a:tc>
                <a:tc>
                  <a:txBody>
                    <a:bodyPr/>
                    <a:lstStyle/>
                    <a:p>
                      <a:pPr algn="ct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a:t>
                      </a:r>
                      <a:endParaRPr lang="en-US" b="1" dirty="0">
                        <a:solidFill>
                          <a:schemeClr val="bg1"/>
                        </a:solidFill>
                        <a:latin typeface="Calibri" panose="020F0502020204030204" pitchFamily="34" charset="0"/>
                        <a:cs typeface="Calibri" panose="020F0502020204030204" pitchFamily="34" charset="0"/>
                      </a:endParaRPr>
                    </a:p>
                  </a:txBody>
                  <a:tcPr>
                    <a:lnL w="12700" cmpd="sng">
                      <a:noFill/>
                    </a:lnL>
                    <a:lnR w="12700" cmpd="sng">
                      <a:noFill/>
                    </a:lnR>
                    <a:lnT w="38100" cmpd="sng">
                      <a:noFill/>
                    </a:lnT>
                    <a:lnB w="12700" cmpd="sng">
                      <a:no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$6,700</a:t>
                      </a:r>
                      <a:br>
                        <a:rPr kumimoji="0" lang="en-US" sz="36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srgbClr val="0E213F"/>
                          </a:solidFill>
                          <a:effectLst/>
                          <a:uLnTx/>
                          <a:uFillTx/>
                          <a:latin typeface="Calibri" panose="020F0502020204030204" pitchFamily="34" charset="0"/>
                          <a:ea typeface="+mn-ea"/>
                          <a:cs typeface="Calibri" panose="020F0502020204030204" pitchFamily="34" charset="0"/>
                        </a:rPr>
                        <a:t>($558 monthly)</a:t>
                      </a:r>
                    </a:p>
                  </a:txBody>
                  <a:tcPr>
                    <a:lnL w="12700" cmpd="sng">
                      <a:noFill/>
                    </a:lnL>
                    <a:lnR w="12700" cmpd="sng">
                      <a:noFill/>
                    </a:lnR>
                    <a:lnT w="38100" cmpd="sng">
                      <a:noFill/>
                    </a:lnT>
                    <a:lnB w="12700" cmpd="sng">
                      <a:noFill/>
                    </a:lnB>
                    <a:noFill/>
                  </a:tcPr>
                </a:tc>
                <a:extLst>
                  <a:ext uri="{0D108BD9-81ED-4DB2-BD59-A6C34878D82A}">
                    <a16:rowId xmlns:a16="http://schemas.microsoft.com/office/drawing/2014/main" val="1624209708"/>
                  </a:ext>
                </a:extLst>
              </a:tr>
            </a:tbl>
          </a:graphicData>
        </a:graphic>
      </p:graphicFrame>
    </p:spTree>
    <p:extLst>
      <p:ext uri="{BB962C8B-B14F-4D97-AF65-F5344CB8AC3E}">
        <p14:creationId xmlns:p14="http://schemas.microsoft.com/office/powerpoint/2010/main" val="178216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pen over a paper&#10;&#10;Description automatically generated">
            <a:extLst>
              <a:ext uri="{FF2B5EF4-FFF2-40B4-BE49-F238E27FC236}">
                <a16:creationId xmlns:a16="http://schemas.microsoft.com/office/drawing/2014/main" id="{8CAF3D75-EC12-12BA-D370-EE4E323AA4D6}"/>
              </a:ext>
            </a:extLst>
          </p:cNvPr>
          <p:cNvPicPr>
            <a:picLocks noChangeAspect="1"/>
          </p:cNvPicPr>
          <p:nvPr/>
        </p:nvPicPr>
        <p:blipFill rotWithShape="1">
          <a:blip r:embed="rId3">
            <a:extLst>
              <a:ext uri="{28A0092B-C50C-407E-A947-70E740481C1C}">
                <a14:useLocalDpi xmlns:a14="http://schemas.microsoft.com/office/drawing/2010/main" val="0"/>
              </a:ext>
            </a:extLst>
          </a:blip>
          <a:srcRect l="-689" t="22553" r="5983" b="3602"/>
          <a:stretch/>
        </p:blipFill>
        <p:spPr>
          <a:xfrm>
            <a:off x="-89324" y="0"/>
            <a:ext cx="12281324" cy="6248400"/>
          </a:xfrm>
          <a:prstGeom prst="rect">
            <a:avLst/>
          </a:prstGeom>
        </p:spPr>
      </p:pic>
      <p:sp>
        <p:nvSpPr>
          <p:cNvPr id="2" name="Slide Number Placeholder 1">
            <a:extLst>
              <a:ext uri="{FF2B5EF4-FFF2-40B4-BE49-F238E27FC236}">
                <a16:creationId xmlns:a16="http://schemas.microsoft.com/office/drawing/2014/main" id="{69953F69-501E-9FA0-5F49-613349063153}"/>
              </a:ext>
            </a:extLst>
          </p:cNvPr>
          <p:cNvSpPr>
            <a:spLocks noGrp="1"/>
          </p:cNvSpPr>
          <p:nvPr>
            <p:ph type="sldNum" sz="quarter" idx="12"/>
          </p:nvPr>
        </p:nvSpPr>
        <p:spPr/>
        <p:txBody>
          <a:bodyPr/>
          <a:lstStyle/>
          <a:p>
            <a:fld id="{64223F6E-2160-4D02-ACA9-BB73F9F408B7}" type="slidenum">
              <a:rPr lang="en-US" smtClean="0"/>
              <a:t>12</a:t>
            </a:fld>
            <a:endParaRPr lang="en-US" dirty="0"/>
          </a:p>
        </p:txBody>
      </p:sp>
      <p:sp>
        <p:nvSpPr>
          <p:cNvPr id="3" name="Google Shape;115;p9">
            <a:extLst>
              <a:ext uri="{FF2B5EF4-FFF2-40B4-BE49-F238E27FC236}">
                <a16:creationId xmlns:a16="http://schemas.microsoft.com/office/drawing/2014/main" id="{E7194D54-651C-ABF9-FEB2-325F8FEBDA53}"/>
              </a:ext>
            </a:extLst>
          </p:cNvPr>
          <p:cNvSpPr/>
          <p:nvPr/>
        </p:nvSpPr>
        <p:spPr>
          <a:xfrm>
            <a:off x="1140890" y="1324896"/>
            <a:ext cx="3477412" cy="3536475"/>
          </a:xfrm>
          <a:prstGeom prst="rect">
            <a:avLst/>
          </a:prstGeom>
          <a:solidFill>
            <a:srgbClr val="984922"/>
          </a:solidFill>
          <a:ln>
            <a:noFill/>
          </a:ln>
        </p:spPr>
        <p:txBody>
          <a:bodyPr spcFirstLastPara="1" wrap="square" lIns="91425" tIns="45700" rIns="91425" bIns="45700" anchor="ctr" anchorCtr="0">
            <a:noAutofit/>
          </a:bodyPr>
          <a:lstStyle/>
          <a:p>
            <a:pPr algn="ctr">
              <a:spcBef>
                <a:spcPts val="0"/>
              </a:spcBef>
              <a:spcAft>
                <a:spcPts val="0"/>
              </a:spcAft>
            </a:pPr>
            <a:endParaRPr sz="1400">
              <a:solidFill>
                <a:prstClr val="white"/>
              </a:solidFill>
              <a:latin typeface="Arial"/>
              <a:ea typeface="Arial"/>
              <a:cs typeface="Arial"/>
              <a:sym typeface="Arial"/>
            </a:endParaRPr>
          </a:p>
        </p:txBody>
      </p:sp>
      <p:sp>
        <p:nvSpPr>
          <p:cNvPr id="4" name="Google Shape;116;p9">
            <a:extLst>
              <a:ext uri="{FF2B5EF4-FFF2-40B4-BE49-F238E27FC236}">
                <a16:creationId xmlns:a16="http://schemas.microsoft.com/office/drawing/2014/main" id="{207F8435-03F3-0476-48E2-EDCCB541634B}"/>
              </a:ext>
            </a:extLst>
          </p:cNvPr>
          <p:cNvSpPr/>
          <p:nvPr/>
        </p:nvSpPr>
        <p:spPr>
          <a:xfrm>
            <a:off x="1605109" y="1782825"/>
            <a:ext cx="2492332" cy="2546111"/>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defRPr/>
            </a:pPr>
            <a:endParaRPr sz="1400" kern="0">
              <a:solidFill>
                <a:prstClr val="white"/>
              </a:solidFill>
              <a:latin typeface="Arial"/>
              <a:ea typeface="Arial"/>
              <a:cs typeface="Arial"/>
              <a:sym typeface="Arial"/>
            </a:endParaRPr>
          </a:p>
        </p:txBody>
      </p:sp>
      <p:sp>
        <p:nvSpPr>
          <p:cNvPr id="5" name="Title 4">
            <a:extLst>
              <a:ext uri="{FF2B5EF4-FFF2-40B4-BE49-F238E27FC236}">
                <a16:creationId xmlns:a16="http://schemas.microsoft.com/office/drawing/2014/main" id="{C5CEC141-EAC4-6243-3663-B7780E6B1909}"/>
              </a:ext>
            </a:extLst>
          </p:cNvPr>
          <p:cNvSpPr txBox="1">
            <a:spLocks/>
          </p:cNvSpPr>
          <p:nvPr/>
        </p:nvSpPr>
        <p:spPr>
          <a:xfrm>
            <a:off x="1518979" y="1714622"/>
            <a:ext cx="1186122" cy="549607"/>
          </a:xfrm>
          <a:prstGeom prst="rect">
            <a:avLst/>
          </a:prstGeom>
          <a:solidFill>
            <a:srgbClr val="984922"/>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0"/>
              </a:spcAft>
            </a:pPr>
            <a:r>
              <a:rPr lang="en-US" sz="3000" b="1" dirty="0">
                <a:solidFill>
                  <a:srgbClr val="FFFFFF"/>
                </a:solidFill>
                <a:latin typeface="Calibri"/>
              </a:rPr>
              <a:t>Taxes</a:t>
            </a:r>
          </a:p>
        </p:txBody>
      </p:sp>
    </p:spTree>
    <p:extLst>
      <p:ext uri="{BB962C8B-B14F-4D97-AF65-F5344CB8AC3E}">
        <p14:creationId xmlns:p14="http://schemas.microsoft.com/office/powerpoint/2010/main" val="2081894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0415239-7C16-2D8C-7C4C-18B15A576825}"/>
              </a:ext>
              <a:ext uri="{C183D7F6-B498-43B3-948B-1728B52AA6E4}">
                <adec:decorative xmlns:adec="http://schemas.microsoft.com/office/drawing/2017/decorative" val="1"/>
              </a:ext>
            </a:extLst>
          </p:cNvPr>
          <p:cNvSpPr/>
          <p:nvPr/>
        </p:nvSpPr>
        <p:spPr>
          <a:xfrm>
            <a:off x="8019088" y="4131554"/>
            <a:ext cx="438140" cy="4381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76A8FE-10E8-D633-3C8B-656279E1C92E}"/>
              </a:ext>
              <a:ext uri="{C183D7F6-B498-43B3-948B-1728B52AA6E4}">
                <adec:decorative xmlns:adec="http://schemas.microsoft.com/office/drawing/2017/decorative" val="1"/>
              </a:ext>
            </a:extLst>
          </p:cNvPr>
          <p:cNvSpPr/>
          <p:nvPr/>
        </p:nvSpPr>
        <p:spPr>
          <a:xfrm>
            <a:off x="8019088" y="2701481"/>
            <a:ext cx="438140" cy="4381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94448CB-B184-6261-B3DB-8FC8AE2F37A2}"/>
              </a:ext>
            </a:extLst>
          </p:cNvPr>
          <p:cNvSpPr/>
          <p:nvPr/>
        </p:nvSpPr>
        <p:spPr>
          <a:xfrm>
            <a:off x="-10767" y="546100"/>
            <a:ext cx="4373217" cy="5702300"/>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AE5F4D-347A-F094-1A4A-9ABD46A8D1C5}"/>
              </a:ext>
            </a:extLst>
          </p:cNvPr>
          <p:cNvSpPr>
            <a:spLocks noGrp="1"/>
          </p:cNvSpPr>
          <p:nvPr>
            <p:ph type="title"/>
          </p:nvPr>
        </p:nvSpPr>
        <p:spPr>
          <a:xfrm>
            <a:off x="800099" y="1711780"/>
            <a:ext cx="3130551" cy="2066925"/>
          </a:xfrm>
        </p:spPr>
        <p:txBody>
          <a:bodyPr/>
          <a:lstStyle/>
          <a:p>
            <a:r>
              <a:rPr lang="en-US" sz="3400" b="0" dirty="0">
                <a:solidFill>
                  <a:schemeClr val="bg1"/>
                </a:solidFill>
              </a:rPr>
              <a:t>How Will My Social Security Benefits Be Taxed?</a:t>
            </a:r>
          </a:p>
        </p:txBody>
      </p:sp>
      <p:sp>
        <p:nvSpPr>
          <p:cNvPr id="7" name="TextBox 6"/>
          <p:cNvSpPr txBox="1"/>
          <p:nvPr/>
        </p:nvSpPr>
        <p:spPr>
          <a:xfrm>
            <a:off x="800099" y="4168096"/>
            <a:ext cx="2914651" cy="1107996"/>
          </a:xfrm>
          <a:prstGeom prst="rect">
            <a:avLst/>
          </a:prstGeom>
          <a:noFill/>
        </p:spPr>
        <p:txBody>
          <a:bodyPr wrap="square" rtlCol="0">
            <a:spAutoFit/>
          </a:bodyPr>
          <a:lstStyle/>
          <a:p>
            <a:r>
              <a:rPr lang="en-US" sz="2200" dirty="0">
                <a:solidFill>
                  <a:schemeClr val="bg1"/>
                </a:solidFill>
                <a:latin typeface="Calibri" panose="020F0502020204030204" pitchFamily="34" charset="0"/>
              </a:rPr>
              <a:t>Benefits may be </a:t>
            </a:r>
            <a:br>
              <a:rPr lang="en-US" sz="2200" dirty="0">
                <a:solidFill>
                  <a:schemeClr val="bg1"/>
                </a:solidFill>
                <a:latin typeface="Calibri" panose="020F0502020204030204" pitchFamily="34" charset="0"/>
              </a:rPr>
            </a:br>
            <a:r>
              <a:rPr lang="en-US" sz="2200" dirty="0">
                <a:solidFill>
                  <a:schemeClr val="bg1"/>
                </a:solidFill>
                <a:latin typeface="Calibri" panose="020F0502020204030204" pitchFamily="34" charset="0"/>
              </a:rPr>
              <a:t>taxable based on combined income</a:t>
            </a:r>
          </a:p>
        </p:txBody>
      </p:sp>
      <p:sp>
        <p:nvSpPr>
          <p:cNvPr id="13" name="Rectangle 12"/>
          <p:cNvSpPr/>
          <p:nvPr/>
        </p:nvSpPr>
        <p:spPr>
          <a:xfrm>
            <a:off x="4688113" y="6042161"/>
            <a:ext cx="4220660" cy="215444"/>
          </a:xfrm>
          <a:prstGeom prst="rect">
            <a:avLst/>
          </a:prstGeom>
        </p:spPr>
        <p:txBody>
          <a:bodyPr wrap="square">
            <a:spAutoFit/>
          </a:bodyPr>
          <a:lstStyle/>
          <a:p>
            <a:r>
              <a:rPr lang="en-US" sz="800" dirty="0">
                <a:solidFill>
                  <a:srgbClr val="212121"/>
                </a:solidFill>
                <a:latin typeface="Calibri" panose="020F0502020204030204" pitchFamily="34" charset="0"/>
              </a:rPr>
              <a:t>*Modified Adjusted Gross Income is also referred to as MAGI. </a:t>
            </a:r>
            <a:endParaRPr lang="en-US" sz="800" dirty="0">
              <a:solidFill>
                <a:srgbClr val="000000"/>
              </a:solidFill>
              <a:latin typeface="Calibri" panose="020F0502020204030204" pitchFamily="34" charset="0"/>
            </a:endParaRPr>
          </a:p>
        </p:txBody>
      </p:sp>
      <p:sp>
        <p:nvSpPr>
          <p:cNvPr id="4" name="Slide Number Placeholder 3">
            <a:extLst>
              <a:ext uri="{FF2B5EF4-FFF2-40B4-BE49-F238E27FC236}">
                <a16:creationId xmlns:a16="http://schemas.microsoft.com/office/drawing/2014/main" id="{1CA11968-20D7-20FD-38C4-10E0621F4D68}"/>
              </a:ext>
            </a:extLst>
          </p:cNvPr>
          <p:cNvSpPr>
            <a:spLocks noGrp="1"/>
          </p:cNvSpPr>
          <p:nvPr>
            <p:ph type="sldNum" sz="quarter" idx="12"/>
          </p:nvPr>
        </p:nvSpPr>
        <p:spPr/>
        <p:txBody>
          <a:bodyPr/>
          <a:lstStyle/>
          <a:p>
            <a:pPr>
              <a:defRPr/>
            </a:pPr>
            <a:fld id="{AC64CF7D-A3EA-42BB-82DE-349C60788F77}" type="slidenum">
              <a:rPr lang="en-US" smtClean="0"/>
              <a:pPr>
                <a:defRPr/>
              </a:pPr>
              <a:t>13</a:t>
            </a:fld>
            <a:endParaRPr lang="en-US" dirty="0"/>
          </a:p>
        </p:txBody>
      </p:sp>
      <p:sp>
        <p:nvSpPr>
          <p:cNvPr id="8" name="Rectangle 2">
            <a:extLst>
              <a:ext uri="{FF2B5EF4-FFF2-40B4-BE49-F238E27FC236}">
                <a16:creationId xmlns:a16="http://schemas.microsoft.com/office/drawing/2014/main" id="{4F79BE03-AEF5-AD0D-40A8-7CFC689C442E}"/>
              </a:ext>
            </a:extLst>
          </p:cNvPr>
          <p:cNvSpPr txBox="1">
            <a:spLocks noChangeArrowheads="1"/>
          </p:cNvSpPr>
          <p:nvPr/>
        </p:nvSpPr>
        <p:spPr bwMode="auto">
          <a:xfrm>
            <a:off x="5236816" y="1444925"/>
            <a:ext cx="6002684" cy="386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algn="ctr">
              <a:lnSpc>
                <a:spcPts val="3800"/>
              </a:lnSpc>
              <a:spcAft>
                <a:spcPts val="1800"/>
              </a:spcAft>
            </a:pPr>
            <a:r>
              <a:rPr lang="en-US" sz="3600" b="0" kern="0" dirty="0"/>
              <a:t>Modified Adjusted Gross Income*</a:t>
            </a:r>
          </a:p>
          <a:p>
            <a:pPr algn="ctr">
              <a:lnSpc>
                <a:spcPts val="3800"/>
              </a:lnSpc>
              <a:spcAft>
                <a:spcPts val="1800"/>
              </a:spcAft>
            </a:pPr>
            <a:r>
              <a:rPr lang="en-US" sz="3600" kern="0" dirty="0">
                <a:solidFill>
                  <a:schemeClr val="bg1"/>
                </a:solidFill>
              </a:rPr>
              <a:t>+</a:t>
            </a:r>
          </a:p>
          <a:p>
            <a:pPr algn="ctr">
              <a:lnSpc>
                <a:spcPts val="3800"/>
              </a:lnSpc>
              <a:spcAft>
                <a:spcPts val="1800"/>
              </a:spcAft>
            </a:pPr>
            <a:r>
              <a:rPr lang="en-US" sz="3600" b="0" kern="0" dirty="0"/>
              <a:t>½ Social Security Benefits</a:t>
            </a:r>
          </a:p>
          <a:p>
            <a:pPr algn="ctr">
              <a:lnSpc>
                <a:spcPts val="3800"/>
              </a:lnSpc>
              <a:spcAft>
                <a:spcPts val="1800"/>
              </a:spcAft>
            </a:pPr>
            <a:r>
              <a:rPr lang="en-US" sz="3600" kern="0" dirty="0">
                <a:solidFill>
                  <a:schemeClr val="bg1"/>
                </a:solidFill>
              </a:rPr>
              <a:t>=</a:t>
            </a:r>
          </a:p>
          <a:p>
            <a:pPr algn="ctr">
              <a:lnSpc>
                <a:spcPts val="3800"/>
              </a:lnSpc>
              <a:spcAft>
                <a:spcPts val="1800"/>
              </a:spcAft>
            </a:pPr>
            <a:r>
              <a:rPr lang="en-US" sz="3600" b="0" kern="0" dirty="0"/>
              <a:t>Combined Income</a:t>
            </a:r>
          </a:p>
        </p:txBody>
      </p:sp>
    </p:spTree>
    <p:extLst>
      <p:ext uri="{BB962C8B-B14F-4D97-AF65-F5344CB8AC3E}">
        <p14:creationId xmlns:p14="http://schemas.microsoft.com/office/powerpoint/2010/main" val="144523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F9A65D-151A-2CC0-B129-738D3257CDB7}"/>
              </a:ext>
            </a:extLst>
          </p:cNvPr>
          <p:cNvSpPr/>
          <p:nvPr/>
        </p:nvSpPr>
        <p:spPr>
          <a:xfrm>
            <a:off x="-10767" y="546100"/>
            <a:ext cx="4373217" cy="5702300"/>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09" name="Rectangle 2"/>
          <p:cNvSpPr>
            <a:spLocks noGrp="1" noChangeArrowheads="1"/>
          </p:cNvSpPr>
          <p:nvPr>
            <p:ph type="title"/>
          </p:nvPr>
        </p:nvSpPr>
        <p:spPr>
          <a:xfrm>
            <a:off x="1086572" y="1960929"/>
            <a:ext cx="2402128" cy="2936141"/>
          </a:xfrm>
        </p:spPr>
        <p:txBody>
          <a:bodyPr/>
          <a:lstStyle/>
          <a:p>
            <a:r>
              <a:rPr lang="en-US" sz="3400" b="0" dirty="0">
                <a:solidFill>
                  <a:schemeClr val="bg1"/>
                </a:solidFill>
              </a:rPr>
              <a:t>How Will My Social Security Benefits Be Taxed?</a:t>
            </a:r>
            <a:r>
              <a:rPr lang="en-US" sz="3400" b="0" baseline="30000" dirty="0">
                <a:solidFill>
                  <a:schemeClr val="bg1"/>
                </a:solidFill>
              </a:rPr>
              <a:t>1</a:t>
            </a:r>
          </a:p>
        </p:txBody>
      </p:sp>
      <p:graphicFrame>
        <p:nvGraphicFramePr>
          <p:cNvPr id="2" name="Table 3">
            <a:extLst>
              <a:ext uri="{FF2B5EF4-FFF2-40B4-BE49-F238E27FC236}">
                <a16:creationId xmlns:a16="http://schemas.microsoft.com/office/drawing/2014/main" id="{0638C92E-B67E-3435-0DAF-E602281D6386}"/>
              </a:ext>
            </a:extLst>
          </p:cNvPr>
          <p:cNvGraphicFramePr>
            <a:graphicFrameLocks noGrp="1"/>
          </p:cNvGraphicFramePr>
          <p:nvPr>
            <p:extLst>
              <p:ext uri="{D42A27DB-BD31-4B8C-83A1-F6EECF244321}">
                <p14:modId xmlns:p14="http://schemas.microsoft.com/office/powerpoint/2010/main" val="2848295715"/>
              </p:ext>
            </p:extLst>
          </p:nvPr>
        </p:nvGraphicFramePr>
        <p:xfrm>
          <a:off x="4900779" y="1400620"/>
          <a:ext cx="6667334" cy="3844480"/>
        </p:xfrm>
        <a:graphic>
          <a:graphicData uri="http://schemas.openxmlformats.org/drawingml/2006/table">
            <a:tbl>
              <a:tblPr firstRow="1" bandRow="1">
                <a:tableStyleId>{F5AB1C69-6EDB-4FF4-983F-18BD219EF322}</a:tableStyleId>
              </a:tblPr>
              <a:tblGrid>
                <a:gridCol w="1472009">
                  <a:extLst>
                    <a:ext uri="{9D8B030D-6E8A-4147-A177-3AD203B41FA5}">
                      <a16:colId xmlns:a16="http://schemas.microsoft.com/office/drawing/2014/main" val="3693695301"/>
                    </a:ext>
                  </a:extLst>
                </a:gridCol>
                <a:gridCol w="1731775">
                  <a:extLst>
                    <a:ext uri="{9D8B030D-6E8A-4147-A177-3AD203B41FA5}">
                      <a16:colId xmlns:a16="http://schemas.microsoft.com/office/drawing/2014/main" val="2205958970"/>
                    </a:ext>
                  </a:extLst>
                </a:gridCol>
                <a:gridCol w="1731775">
                  <a:extLst>
                    <a:ext uri="{9D8B030D-6E8A-4147-A177-3AD203B41FA5}">
                      <a16:colId xmlns:a16="http://schemas.microsoft.com/office/drawing/2014/main" val="2967462910"/>
                    </a:ext>
                  </a:extLst>
                </a:gridCol>
                <a:gridCol w="1731775">
                  <a:extLst>
                    <a:ext uri="{9D8B030D-6E8A-4147-A177-3AD203B41FA5}">
                      <a16:colId xmlns:a16="http://schemas.microsoft.com/office/drawing/2014/main" val="3109305367"/>
                    </a:ext>
                  </a:extLst>
                </a:gridCol>
              </a:tblGrid>
              <a:tr h="236583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13F78"/>
                          </a:solidFill>
                          <a:effectLst/>
                          <a:uLnTx/>
                          <a:uFillTx/>
                          <a:latin typeface="Calibri" panose="020F0502020204030204" pitchFamily="34" charset="0"/>
                          <a:ea typeface="+mn-ea"/>
                          <a:cs typeface="+mn-cs"/>
                        </a:rPr>
                        <a:t>If Combined Income is…</a:t>
                      </a:r>
                    </a:p>
                  </a:txBody>
                  <a:tcPr marL="182880" marR="182880" marT="18288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Less than or equal to $25,000 if you file as an individual ($32,000 if married, filing jointly) </a:t>
                      </a:r>
                      <a:endParaRPr lang="en-US" dirty="0">
                        <a:solidFill>
                          <a:schemeClr val="tx1"/>
                        </a:solidFill>
                      </a:endParaRPr>
                    </a:p>
                  </a:txBody>
                  <a:tcPr marL="182880" marR="182880" marT="18288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$25,001 - $34,000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($32,001 - $44,000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if married, filing jointly)</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algn="ctr"/>
                      <a:endParaRPr lang="en-US" dirty="0">
                        <a:solidFill>
                          <a:schemeClr val="tx1"/>
                        </a:solidFill>
                      </a:endParaRPr>
                    </a:p>
                  </a:txBody>
                  <a:tcPr marL="182880" marR="182880" marT="18288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$34,001+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($44,001 if married,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filing jointly)</a:t>
                      </a:r>
                      <a:endParaRPr lang="en-US" dirty="0">
                        <a:solidFill>
                          <a:schemeClr val="tx1"/>
                        </a:solidFill>
                      </a:endParaRPr>
                    </a:p>
                  </a:txBody>
                  <a:tcPr marL="182880" marR="182880" marT="18288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62418877"/>
                  </a:ext>
                </a:extLst>
              </a:tr>
              <a:tr h="147864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13F78"/>
                          </a:solidFill>
                          <a:effectLst/>
                          <a:uLnTx/>
                          <a:uFillTx/>
                          <a:latin typeface="Calibri" panose="020F0502020204030204" pitchFamily="34" charset="0"/>
                          <a:ea typeface="+mn-ea"/>
                          <a:cs typeface="+mn-cs"/>
                        </a:rPr>
                        <a:t>% of Social Security  </a:t>
                      </a:r>
                      <a:br>
                        <a:rPr kumimoji="0" lang="en-US" sz="1600" b="1" i="0" u="none" strike="noStrike" kern="1200" cap="none" spc="0" normalizeH="0" baseline="0" noProof="0" dirty="0">
                          <a:ln>
                            <a:noFill/>
                          </a:ln>
                          <a:solidFill>
                            <a:srgbClr val="013F78"/>
                          </a:solidFill>
                          <a:effectLst/>
                          <a:uLnTx/>
                          <a:uFillTx/>
                          <a:latin typeface="Calibri" panose="020F0502020204030204" pitchFamily="34" charset="0"/>
                          <a:ea typeface="+mn-ea"/>
                          <a:cs typeface="+mn-cs"/>
                        </a:rPr>
                      </a:br>
                      <a:r>
                        <a:rPr kumimoji="0" lang="en-US" sz="1600" b="1" i="0" u="none" strike="noStrike" kern="1200" cap="none" spc="0" normalizeH="0" baseline="0" noProof="0" dirty="0">
                          <a:ln>
                            <a:noFill/>
                          </a:ln>
                          <a:solidFill>
                            <a:srgbClr val="013F78"/>
                          </a:solidFill>
                          <a:effectLst/>
                          <a:uLnTx/>
                          <a:uFillTx/>
                          <a:latin typeface="Calibri" panose="020F0502020204030204" pitchFamily="34" charset="0"/>
                          <a:ea typeface="+mn-ea"/>
                          <a:cs typeface="+mn-cs"/>
                        </a:rPr>
                        <a:t>that’s taxable</a:t>
                      </a:r>
                    </a:p>
                  </a:txBody>
                  <a:tcPr marL="182880" marR="182880" marT="18288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en-US" dirty="0">
                          <a:solidFill>
                            <a:schemeClr val="tx1"/>
                          </a:solidFill>
                          <a:latin typeface="Calibri" panose="020F0502020204030204" pitchFamily="34" charset="0"/>
                          <a:cs typeface="Calibri" panose="020F0502020204030204" pitchFamily="34" charset="0"/>
                        </a:rPr>
                        <a:t>Up to </a:t>
                      </a:r>
                      <a:br>
                        <a:rPr lang="en-US" dirty="0">
                          <a:solidFill>
                            <a:schemeClr val="tx1"/>
                          </a:solidFill>
                          <a:latin typeface="Calibri" panose="020F0502020204030204" pitchFamily="34" charset="0"/>
                          <a:cs typeface="Calibri" panose="020F0502020204030204" pitchFamily="34" charset="0"/>
                        </a:rPr>
                      </a:br>
                      <a:r>
                        <a:rPr lang="en-US" sz="4000" dirty="0">
                          <a:solidFill>
                            <a:srgbClr val="598FE4"/>
                          </a:solidFill>
                          <a:latin typeface="Calibri" panose="020F0502020204030204" pitchFamily="34" charset="0"/>
                          <a:cs typeface="Calibri" panose="020F0502020204030204" pitchFamily="34" charset="0"/>
                        </a:rPr>
                        <a:t>0%</a:t>
                      </a:r>
                    </a:p>
                  </a:txBody>
                  <a:tcPr marL="182880" marR="182880" marT="18288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r>
                        <a:rPr lang="en-US" dirty="0">
                          <a:solidFill>
                            <a:schemeClr val="tx1"/>
                          </a:solidFill>
                          <a:latin typeface="Calibri" panose="020F0502020204030204" pitchFamily="34" charset="0"/>
                          <a:cs typeface="Calibri" panose="020F0502020204030204" pitchFamily="34" charset="0"/>
                        </a:rPr>
                        <a:t>Up to </a:t>
                      </a:r>
                      <a:br>
                        <a:rPr lang="en-US" dirty="0">
                          <a:solidFill>
                            <a:schemeClr val="tx1"/>
                          </a:solidFill>
                          <a:latin typeface="Calibri" panose="020F0502020204030204" pitchFamily="34" charset="0"/>
                          <a:cs typeface="Calibri" panose="020F0502020204030204" pitchFamily="34" charset="0"/>
                        </a:rPr>
                      </a:br>
                      <a:r>
                        <a:rPr lang="en-US" sz="4000" dirty="0">
                          <a:solidFill>
                            <a:srgbClr val="598FE4"/>
                          </a:solidFill>
                          <a:latin typeface="Calibri" panose="020F0502020204030204" pitchFamily="34" charset="0"/>
                          <a:cs typeface="Calibri" panose="020F0502020204030204" pitchFamily="34" charset="0"/>
                        </a:rPr>
                        <a:t>50%</a:t>
                      </a:r>
                    </a:p>
                  </a:txBody>
                  <a:tcPr marL="182880" marR="182880" marT="18288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dirty="0">
                          <a:solidFill>
                            <a:schemeClr val="tx1"/>
                          </a:solidFill>
                          <a:latin typeface="Calibri" panose="020F0502020204030204" pitchFamily="34" charset="0"/>
                          <a:cs typeface="Calibri" panose="020F0502020204030204" pitchFamily="34" charset="0"/>
                        </a:rPr>
                        <a:t>Up to </a:t>
                      </a:r>
                      <a:br>
                        <a:rPr lang="en-US" dirty="0">
                          <a:solidFill>
                            <a:schemeClr val="tx1"/>
                          </a:solidFill>
                          <a:latin typeface="Calibri" panose="020F0502020204030204" pitchFamily="34" charset="0"/>
                          <a:cs typeface="Calibri" panose="020F0502020204030204" pitchFamily="34" charset="0"/>
                        </a:rPr>
                      </a:br>
                      <a:r>
                        <a:rPr lang="en-US" sz="4000" dirty="0">
                          <a:solidFill>
                            <a:srgbClr val="598FE4"/>
                          </a:solidFill>
                          <a:latin typeface="Calibri" panose="020F0502020204030204" pitchFamily="34" charset="0"/>
                          <a:cs typeface="Calibri" panose="020F0502020204030204" pitchFamily="34" charset="0"/>
                        </a:rPr>
                        <a:t>85%</a:t>
                      </a:r>
                    </a:p>
                  </a:txBody>
                  <a:tcPr marL="182880" marR="182880" marT="18288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010656494"/>
                  </a:ext>
                </a:extLst>
              </a:tr>
            </a:tbl>
          </a:graphicData>
        </a:graphic>
      </p:graphicFrame>
      <p:pic>
        <p:nvPicPr>
          <p:cNvPr id="18" name="Picture 17" descr="Up to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21342" y="4006304"/>
            <a:ext cx="1666950" cy="2575815"/>
          </a:xfrm>
          <a:prstGeom prst="rect">
            <a:avLst/>
          </a:prstGeom>
        </p:spPr>
      </p:pic>
      <p:sp>
        <p:nvSpPr>
          <p:cNvPr id="3" name="Rectangle 2"/>
          <p:cNvSpPr/>
          <p:nvPr/>
        </p:nvSpPr>
        <p:spPr>
          <a:xfrm>
            <a:off x="4742365" y="5536750"/>
            <a:ext cx="4220660" cy="215444"/>
          </a:xfrm>
          <a:prstGeom prst="rect">
            <a:avLst/>
          </a:prstGeom>
        </p:spPr>
        <p:txBody>
          <a:bodyPr wrap="square">
            <a:spAutoFit/>
          </a:bodyPr>
          <a:lstStyle/>
          <a:p>
            <a:r>
              <a:rPr lang="en-US" sz="800" baseline="30000" dirty="0">
                <a:solidFill>
                  <a:srgbClr val="212121"/>
                </a:solidFill>
                <a:latin typeface="Calibri" panose="020F0502020204030204" pitchFamily="34" charset="0"/>
              </a:rPr>
              <a:t>1</a:t>
            </a:r>
            <a:r>
              <a:rPr lang="en-US" sz="800" dirty="0">
                <a:solidFill>
                  <a:srgbClr val="212121"/>
                </a:solidFill>
                <a:latin typeface="Calibri" panose="020F0502020204030204" pitchFamily="34" charset="0"/>
              </a:rPr>
              <a:t>Benefits Planner: Income Taxes And Your Social Security Benefits, </a:t>
            </a:r>
            <a:r>
              <a:rPr lang="en-US" sz="800" dirty="0">
                <a:latin typeface="Calibri" panose="020F0502020204030204" pitchFamily="34" charset="0"/>
              </a:rPr>
              <a:t>ssa.gov, 12/24</a:t>
            </a:r>
          </a:p>
        </p:txBody>
      </p:sp>
      <p:pic>
        <p:nvPicPr>
          <p:cNvPr id="5" name="Picture 4" descr="Up to 85%">
            <a:extLst>
              <a:ext uri="{FF2B5EF4-FFF2-40B4-BE49-F238E27FC236}">
                <a16:creationId xmlns:a16="http://schemas.microsoft.com/office/drawing/2014/main" id="{B0570CB0-0480-AADE-2A68-A297B0E1AB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0030" y="158509"/>
            <a:ext cx="1691342" cy="2613507"/>
          </a:xfrm>
          <a:prstGeom prst="rect">
            <a:avLst/>
          </a:prstGeom>
        </p:spPr>
      </p:pic>
      <p:sp>
        <p:nvSpPr>
          <p:cNvPr id="6" name="Slide Number Placeholder 5">
            <a:extLst>
              <a:ext uri="{FF2B5EF4-FFF2-40B4-BE49-F238E27FC236}">
                <a16:creationId xmlns:a16="http://schemas.microsoft.com/office/drawing/2014/main" id="{A3BABC8F-79FE-D526-1AE3-2BB10DC0B0A4}"/>
              </a:ext>
            </a:extLst>
          </p:cNvPr>
          <p:cNvSpPr>
            <a:spLocks noGrp="1"/>
          </p:cNvSpPr>
          <p:nvPr>
            <p:ph type="sldNum" sz="quarter" idx="12"/>
          </p:nvPr>
        </p:nvSpPr>
        <p:spPr/>
        <p:txBody>
          <a:bodyPr/>
          <a:lstStyle/>
          <a:p>
            <a:pPr>
              <a:defRPr/>
            </a:pPr>
            <a:fld id="{AC64CF7D-A3EA-42BB-82DE-349C60788F77}" type="slidenum">
              <a:rPr lang="en-US" smtClean="0"/>
              <a:pPr>
                <a:defRPr/>
              </a:pPr>
              <a:t>14</a:t>
            </a:fld>
            <a:endParaRPr lang="en-US" dirty="0"/>
          </a:p>
        </p:txBody>
      </p:sp>
    </p:spTree>
    <p:extLst>
      <p:ext uri="{BB962C8B-B14F-4D97-AF65-F5344CB8AC3E}">
        <p14:creationId xmlns:p14="http://schemas.microsoft.com/office/powerpoint/2010/main" val="2960055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AA4A09-963D-11C0-2F02-B44D787BEDCC}"/>
              </a:ext>
              <a:ext uri="{C183D7F6-B498-43B3-948B-1728B52AA6E4}">
                <adec:decorative xmlns:adec="http://schemas.microsoft.com/office/drawing/2017/decorative" val="1"/>
              </a:ext>
            </a:extLst>
          </p:cNvPr>
          <p:cNvSpPr/>
          <p:nvPr/>
        </p:nvSpPr>
        <p:spPr>
          <a:xfrm>
            <a:off x="8203231" y="4258726"/>
            <a:ext cx="2544081" cy="1042874"/>
          </a:xfrm>
          <a:prstGeom prst="rect">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7" name="Title 1"/>
          <p:cNvSpPr txBox="1">
            <a:spLocks noGrp="1"/>
          </p:cNvSpPr>
          <p:nvPr>
            <p:ph type="title"/>
          </p:nvPr>
        </p:nvSpPr>
        <p:spPr>
          <a:xfrm>
            <a:off x="530229" y="1221196"/>
            <a:ext cx="11219186" cy="729842"/>
          </a:xfrm>
        </p:spPr>
        <p:txBody>
          <a:bodyPr anchor="t"/>
          <a:lstStyle/>
          <a:p>
            <a:pPr algn="ctr" eaLnBrk="1" hangingPunct="1">
              <a:spcBef>
                <a:spcPct val="0"/>
              </a:spcBef>
              <a:buClr>
                <a:srgbClr val="000000"/>
              </a:buClr>
              <a:buSzTx/>
            </a:pPr>
            <a:r>
              <a:rPr lang="en-US" altLang="en-US" sz="3400" b="0" dirty="0">
                <a:cs typeface="Arial" pitchFamily="34" charset="0"/>
                <a:sym typeface="Arial" pitchFamily="34" charset="0"/>
              </a:rPr>
              <a:t>Possible Ways to Reduce Combined Income </a:t>
            </a:r>
          </a:p>
        </p:txBody>
      </p:sp>
      <p:sp>
        <p:nvSpPr>
          <p:cNvPr id="27" name="Pentagon 26">
            <a:extLst>
              <a:ext uri="{C183D7F6-B498-43B3-948B-1728B52AA6E4}">
                <adec:decorative xmlns:adec="http://schemas.microsoft.com/office/drawing/2017/decorative" val="1"/>
              </a:ext>
            </a:extLst>
          </p:cNvPr>
          <p:cNvSpPr/>
          <p:nvPr/>
        </p:nvSpPr>
        <p:spPr>
          <a:xfrm rot="5400000">
            <a:off x="8735933" y="2118942"/>
            <a:ext cx="1428330" cy="2514600"/>
          </a:xfrm>
          <a:prstGeom prst="homePlate">
            <a:avLst>
              <a:gd name="adj" fmla="val 38469"/>
            </a:avLst>
          </a:prstGeom>
          <a:solidFill>
            <a:srgbClr val="598F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400" kern="0" dirty="0">
              <a:solidFill>
                <a:srgbClr val="1D3666"/>
              </a:solidFill>
              <a:latin typeface="Calibri" panose="020F0502020204030204" pitchFamily="34" charset="0"/>
              <a:sym typeface="Arial"/>
            </a:endParaRPr>
          </a:p>
        </p:txBody>
      </p:sp>
      <p:sp>
        <p:nvSpPr>
          <p:cNvPr id="40973" name="TextBox 27"/>
          <p:cNvSpPr txBox="1">
            <a:spLocks noChangeArrowheads="1"/>
          </p:cNvSpPr>
          <p:nvPr/>
        </p:nvSpPr>
        <p:spPr bwMode="auto">
          <a:xfrm>
            <a:off x="8213662" y="2807572"/>
            <a:ext cx="24746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itchFamily="34" charset="0"/>
                <a:cs typeface="Arial" pitchFamily="34" charset="0"/>
                <a:sym typeface="Arial" pitchFamily="34" charset="0"/>
              </a:defRPr>
            </a:lvl1pPr>
            <a:lvl2pPr marL="742950" indent="-285750" eaLnBrk="0" hangingPunct="0">
              <a:defRPr sz="1400">
                <a:solidFill>
                  <a:srgbClr val="000000"/>
                </a:solidFill>
                <a:latin typeface="Arial" pitchFamily="34" charset="0"/>
                <a:cs typeface="Arial" pitchFamily="34" charset="0"/>
                <a:sym typeface="Arial" pitchFamily="34" charset="0"/>
              </a:defRPr>
            </a:lvl2pPr>
            <a:lvl3pPr marL="1143000" indent="-228600" eaLnBrk="0" hangingPunct="0">
              <a:defRPr sz="1400">
                <a:solidFill>
                  <a:srgbClr val="000000"/>
                </a:solidFill>
                <a:latin typeface="Arial" pitchFamily="34" charset="0"/>
                <a:cs typeface="Arial" pitchFamily="34" charset="0"/>
                <a:sym typeface="Arial" pitchFamily="34" charset="0"/>
              </a:defRPr>
            </a:lvl3pPr>
            <a:lvl4pPr marL="1600200" indent="-228600" eaLnBrk="0" hangingPunct="0">
              <a:defRPr sz="1400">
                <a:solidFill>
                  <a:srgbClr val="000000"/>
                </a:solidFill>
                <a:latin typeface="Arial" pitchFamily="34" charset="0"/>
                <a:cs typeface="Arial" pitchFamily="34" charset="0"/>
                <a:sym typeface="Arial" pitchFamily="34" charset="0"/>
              </a:defRPr>
            </a:lvl4pPr>
            <a:lvl5pPr marL="2057400" indent="-228600" eaLnBrk="0" hangingPunc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r>
              <a:rPr lang="en-US" altLang="en-US" sz="1800" b="1" dirty="0">
                <a:solidFill>
                  <a:prstClr val="white"/>
                </a:solidFill>
                <a:latin typeface="Calibri" panose="020F0502020204030204" pitchFamily="34" charset="0"/>
              </a:rPr>
              <a:t>TAX-FREE</a:t>
            </a:r>
          </a:p>
          <a:p>
            <a:pPr algn="ctr" eaLnBrk="1" hangingPunct="1"/>
            <a:r>
              <a:rPr lang="en-US" altLang="en-US" sz="1800" b="1" dirty="0">
                <a:solidFill>
                  <a:prstClr val="white"/>
                </a:solidFill>
                <a:latin typeface="Calibri" panose="020F0502020204030204" pitchFamily="34" charset="0"/>
              </a:rPr>
              <a:t>RETIREMENT </a:t>
            </a:r>
            <a:br>
              <a:rPr lang="en-US" altLang="en-US" sz="1800" b="1" dirty="0">
                <a:solidFill>
                  <a:prstClr val="white"/>
                </a:solidFill>
                <a:latin typeface="Calibri" panose="020F0502020204030204" pitchFamily="34" charset="0"/>
              </a:rPr>
            </a:br>
            <a:r>
              <a:rPr lang="en-US" altLang="en-US" sz="1800" b="1" dirty="0">
                <a:solidFill>
                  <a:prstClr val="white"/>
                </a:solidFill>
                <a:latin typeface="Calibri" panose="020F0502020204030204" pitchFamily="34" charset="0"/>
              </a:rPr>
              <a:t>INCOME</a:t>
            </a:r>
          </a:p>
        </p:txBody>
      </p:sp>
      <p:sp>
        <p:nvSpPr>
          <p:cNvPr id="5" name="TextBox 4">
            <a:extLst>
              <a:ext uri="{FF2B5EF4-FFF2-40B4-BE49-F238E27FC236}">
                <a16:creationId xmlns:a16="http://schemas.microsoft.com/office/drawing/2014/main" id="{1BFD7AB6-BB30-4698-A394-B40DA60717C2}"/>
              </a:ext>
            </a:extLst>
          </p:cNvPr>
          <p:cNvSpPr txBox="1"/>
          <p:nvPr/>
        </p:nvSpPr>
        <p:spPr>
          <a:xfrm>
            <a:off x="6450488" y="4405975"/>
            <a:ext cx="609407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mn-ea"/>
                <a:cs typeface="+mn-cs"/>
                <a:sym typeface="Arial"/>
              </a:rPr>
              <a:t>Roth IRAs &amp; </a:t>
            </a:r>
            <a:b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mn-ea"/>
                <a:cs typeface="+mn-cs"/>
                <a:sym typeface="Arial"/>
              </a:rPr>
            </a:b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mn-ea"/>
                <a:cs typeface="+mn-cs"/>
                <a:sym typeface="Arial"/>
              </a:rPr>
              <a:t>Roth 401(k)s</a:t>
            </a:r>
          </a:p>
        </p:txBody>
      </p:sp>
      <p:sp>
        <p:nvSpPr>
          <p:cNvPr id="4" name="Slide Number Placeholder 3">
            <a:extLst>
              <a:ext uri="{FF2B5EF4-FFF2-40B4-BE49-F238E27FC236}">
                <a16:creationId xmlns:a16="http://schemas.microsoft.com/office/drawing/2014/main" id="{5EE74F87-1CFF-CF07-2283-0E10279F4209}"/>
              </a:ext>
            </a:extLst>
          </p:cNvPr>
          <p:cNvSpPr>
            <a:spLocks noGrp="1"/>
          </p:cNvSpPr>
          <p:nvPr>
            <p:ph type="sldNum" sz="quarter" idx="12"/>
          </p:nvPr>
        </p:nvSpPr>
        <p:spPr/>
        <p:txBody>
          <a:bodyPr/>
          <a:lstStyle/>
          <a:p>
            <a:pPr>
              <a:defRPr/>
            </a:pPr>
            <a:fld id="{AC64CF7D-A3EA-42BB-82DE-349C60788F77}" type="slidenum">
              <a:rPr lang="en-US" smtClean="0"/>
              <a:pPr>
                <a:defRPr/>
              </a:pPr>
              <a:t>15</a:t>
            </a:fld>
            <a:endParaRPr lang="en-US" dirty="0"/>
          </a:p>
        </p:txBody>
      </p:sp>
      <p:sp>
        <p:nvSpPr>
          <p:cNvPr id="2" name="Oval 1">
            <a:extLst>
              <a:ext uri="{FF2B5EF4-FFF2-40B4-BE49-F238E27FC236}">
                <a16:creationId xmlns:a16="http://schemas.microsoft.com/office/drawing/2014/main" id="{963F0CB8-C0B8-D95D-BC77-9A87F5E45442}"/>
              </a:ext>
              <a:ext uri="{C183D7F6-B498-43B3-948B-1728B52AA6E4}">
                <adec:decorative xmlns:adec="http://schemas.microsoft.com/office/drawing/2017/decorative" val="1"/>
              </a:ext>
            </a:extLst>
          </p:cNvPr>
          <p:cNvSpPr/>
          <p:nvPr/>
        </p:nvSpPr>
        <p:spPr>
          <a:xfrm>
            <a:off x="3799636" y="4532341"/>
            <a:ext cx="438140" cy="4381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3C5290F-CA21-6EBA-E07B-211894286427}"/>
              </a:ext>
              <a:ext uri="{C183D7F6-B498-43B3-948B-1728B52AA6E4}">
                <adec:decorative xmlns:adec="http://schemas.microsoft.com/office/drawing/2017/decorative" val="1"/>
              </a:ext>
            </a:extLst>
          </p:cNvPr>
          <p:cNvSpPr/>
          <p:nvPr/>
        </p:nvSpPr>
        <p:spPr>
          <a:xfrm>
            <a:off x="3800997" y="3264197"/>
            <a:ext cx="438140" cy="438140"/>
          </a:xfrm>
          <a:prstGeom prst="ellipse">
            <a:avLst/>
          </a:prstGeom>
          <a:solidFill>
            <a:srgbClr val="598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E8F3C43B-3F0E-8CAE-CAE6-3C2548CAF5EA}"/>
              </a:ext>
            </a:extLst>
          </p:cNvPr>
          <p:cNvSpPr txBox="1">
            <a:spLocks noChangeArrowheads="1"/>
          </p:cNvSpPr>
          <p:nvPr/>
        </p:nvSpPr>
        <p:spPr bwMode="auto">
          <a:xfrm>
            <a:off x="549278" y="2536958"/>
            <a:ext cx="6937372" cy="3863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chemeClr val="tx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algn="ctr">
              <a:lnSpc>
                <a:spcPts val="3800"/>
              </a:lnSpc>
              <a:spcAft>
                <a:spcPts val="1200"/>
              </a:spcAft>
            </a:pPr>
            <a:r>
              <a:rPr lang="en-US" b="0" kern="0" dirty="0"/>
              <a:t>Modified Adjusted Gross Income*</a:t>
            </a:r>
          </a:p>
          <a:p>
            <a:pPr algn="ctr">
              <a:lnSpc>
                <a:spcPts val="3800"/>
              </a:lnSpc>
              <a:spcAft>
                <a:spcPts val="1200"/>
              </a:spcAft>
            </a:pPr>
            <a:r>
              <a:rPr lang="en-US" kern="0" dirty="0">
                <a:solidFill>
                  <a:schemeClr val="bg1"/>
                </a:solidFill>
              </a:rPr>
              <a:t>+</a:t>
            </a:r>
          </a:p>
          <a:p>
            <a:pPr algn="ctr">
              <a:lnSpc>
                <a:spcPts val="3800"/>
              </a:lnSpc>
              <a:spcAft>
                <a:spcPts val="1200"/>
              </a:spcAft>
            </a:pPr>
            <a:r>
              <a:rPr lang="en-US" b="0" kern="0" dirty="0"/>
              <a:t>½ Social Security Benefits</a:t>
            </a:r>
          </a:p>
          <a:p>
            <a:pPr algn="ctr">
              <a:lnSpc>
                <a:spcPts val="3800"/>
              </a:lnSpc>
              <a:spcAft>
                <a:spcPts val="1200"/>
              </a:spcAft>
            </a:pPr>
            <a:r>
              <a:rPr lang="en-US" kern="0" dirty="0">
                <a:solidFill>
                  <a:schemeClr val="bg1"/>
                </a:solidFill>
              </a:rPr>
              <a:t>=</a:t>
            </a:r>
          </a:p>
          <a:p>
            <a:pPr algn="ctr">
              <a:lnSpc>
                <a:spcPts val="3800"/>
              </a:lnSpc>
              <a:spcAft>
                <a:spcPts val="1200"/>
              </a:spcAft>
            </a:pPr>
            <a:r>
              <a:rPr lang="en-US" b="0" kern="0" dirty="0"/>
              <a:t>Combined Income</a:t>
            </a:r>
          </a:p>
        </p:txBody>
      </p:sp>
      <p:sp>
        <p:nvSpPr>
          <p:cNvPr id="8" name="Rectangle 7">
            <a:extLst>
              <a:ext uri="{FF2B5EF4-FFF2-40B4-BE49-F238E27FC236}">
                <a16:creationId xmlns:a16="http://schemas.microsoft.com/office/drawing/2014/main" id="{CFDC7799-4E1D-AFDB-6852-EBF8B31D2643}"/>
              </a:ext>
            </a:extLst>
          </p:cNvPr>
          <p:cNvSpPr/>
          <p:nvPr/>
        </p:nvSpPr>
        <p:spPr>
          <a:xfrm>
            <a:off x="1088572" y="5955075"/>
            <a:ext cx="4220660" cy="215444"/>
          </a:xfrm>
          <a:prstGeom prst="rect">
            <a:avLst/>
          </a:prstGeom>
        </p:spPr>
        <p:txBody>
          <a:bodyPr wrap="square">
            <a:spAutoFit/>
          </a:bodyPr>
          <a:lstStyle/>
          <a:p>
            <a:r>
              <a:rPr lang="en-US" sz="800" dirty="0">
                <a:solidFill>
                  <a:srgbClr val="212121"/>
                </a:solidFill>
                <a:latin typeface="Calibri" panose="020F0502020204030204" pitchFamily="34" charset="0"/>
              </a:rPr>
              <a:t>*Modified Adjusted Gross Income is also referred to as MAGI. </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108669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721E09-4073-D6FF-0452-A7D32F9DB90E}"/>
              </a:ext>
            </a:extLst>
          </p:cNvPr>
          <p:cNvPicPr>
            <a:picLocks noChangeAspect="1"/>
          </p:cNvPicPr>
          <p:nvPr/>
        </p:nvPicPr>
        <p:blipFill rotWithShape="1">
          <a:blip r:embed="rId3"/>
          <a:srcRect b="10472"/>
          <a:stretch/>
        </p:blipFill>
        <p:spPr>
          <a:xfrm flipH="1">
            <a:off x="-5517" y="0"/>
            <a:ext cx="12228974" cy="6248400"/>
          </a:xfrm>
          <a:prstGeom prst="rect">
            <a:avLst/>
          </a:prstGeom>
        </p:spPr>
      </p:pic>
      <p:sp>
        <p:nvSpPr>
          <p:cNvPr id="3" name="Slide Number Placeholder 2">
            <a:extLst>
              <a:ext uri="{FF2B5EF4-FFF2-40B4-BE49-F238E27FC236}">
                <a16:creationId xmlns:a16="http://schemas.microsoft.com/office/drawing/2014/main" id="{14BDED90-A14A-D3FA-BE6A-004F62A15431}"/>
              </a:ext>
            </a:extLst>
          </p:cNvPr>
          <p:cNvSpPr>
            <a:spLocks noGrp="1"/>
          </p:cNvSpPr>
          <p:nvPr>
            <p:ph type="sldNum" sz="quarter" idx="4"/>
          </p:nvPr>
        </p:nvSpPr>
        <p:spPr/>
        <p:txBody>
          <a:bodyPr/>
          <a:lstStyle/>
          <a:p>
            <a:pPr>
              <a:defRPr/>
            </a:pPr>
            <a:fld id="{098F27AE-F8A1-453E-8C2F-3FD5FC6AA2AE}" type="slidenum">
              <a:rPr lang="en-US" smtClean="0"/>
              <a:pPr>
                <a:defRPr/>
              </a:pPr>
              <a:t>16</a:t>
            </a:fld>
            <a:endParaRPr lang="en-US" dirty="0"/>
          </a:p>
        </p:txBody>
      </p:sp>
      <p:sp>
        <p:nvSpPr>
          <p:cNvPr id="6" name="Google Shape;115;p9">
            <a:extLst>
              <a:ext uri="{FF2B5EF4-FFF2-40B4-BE49-F238E27FC236}">
                <a16:creationId xmlns:a16="http://schemas.microsoft.com/office/drawing/2014/main" id="{545EF3CF-4986-EB09-7456-8F1C0FDCEE3C}"/>
              </a:ext>
            </a:extLst>
          </p:cNvPr>
          <p:cNvSpPr/>
          <p:nvPr/>
        </p:nvSpPr>
        <p:spPr>
          <a:xfrm>
            <a:off x="1140890" y="1324896"/>
            <a:ext cx="3477412" cy="3536475"/>
          </a:xfrm>
          <a:prstGeom prst="rect">
            <a:avLst/>
          </a:prstGeom>
          <a:solidFill>
            <a:srgbClr val="552A77"/>
          </a:solidFill>
          <a:ln>
            <a:noFill/>
          </a:ln>
        </p:spPr>
        <p:txBody>
          <a:bodyPr spcFirstLastPara="1" wrap="square" lIns="91425" tIns="45700" rIns="91425" bIns="45700" anchor="ctr" anchorCtr="0">
            <a:noAutofit/>
          </a:bodyPr>
          <a:lstStyle/>
          <a:p>
            <a:pPr algn="ctr">
              <a:spcBef>
                <a:spcPts val="0"/>
              </a:spcBef>
              <a:spcAft>
                <a:spcPts val="0"/>
              </a:spcAft>
            </a:pPr>
            <a:endParaRPr sz="1400">
              <a:solidFill>
                <a:prstClr val="white"/>
              </a:solidFill>
              <a:latin typeface="Arial"/>
              <a:ea typeface="Arial"/>
              <a:cs typeface="Arial"/>
              <a:sym typeface="Arial"/>
            </a:endParaRPr>
          </a:p>
        </p:txBody>
      </p:sp>
      <p:sp>
        <p:nvSpPr>
          <p:cNvPr id="7" name="Google Shape;116;p9">
            <a:extLst>
              <a:ext uri="{FF2B5EF4-FFF2-40B4-BE49-F238E27FC236}">
                <a16:creationId xmlns:a16="http://schemas.microsoft.com/office/drawing/2014/main" id="{CB85A9C3-997F-D2EF-0698-F02A277469A9}"/>
              </a:ext>
            </a:extLst>
          </p:cNvPr>
          <p:cNvSpPr/>
          <p:nvPr/>
        </p:nvSpPr>
        <p:spPr>
          <a:xfrm>
            <a:off x="1605109" y="1782825"/>
            <a:ext cx="2492332" cy="2546111"/>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defRPr/>
            </a:pPr>
            <a:endParaRPr sz="1400" kern="0">
              <a:solidFill>
                <a:prstClr val="white"/>
              </a:solidFill>
              <a:latin typeface="Arial"/>
              <a:ea typeface="Arial"/>
              <a:cs typeface="Arial"/>
              <a:sym typeface="Arial"/>
            </a:endParaRPr>
          </a:p>
        </p:txBody>
      </p:sp>
      <p:sp>
        <p:nvSpPr>
          <p:cNvPr id="8" name="Title 4">
            <a:extLst>
              <a:ext uri="{FF2B5EF4-FFF2-40B4-BE49-F238E27FC236}">
                <a16:creationId xmlns:a16="http://schemas.microsoft.com/office/drawing/2014/main" id="{C4849B28-0968-F342-F932-B3FBE124FAAC}"/>
              </a:ext>
            </a:extLst>
          </p:cNvPr>
          <p:cNvSpPr txBox="1">
            <a:spLocks/>
          </p:cNvSpPr>
          <p:nvPr/>
        </p:nvSpPr>
        <p:spPr>
          <a:xfrm>
            <a:off x="1518978" y="1714622"/>
            <a:ext cx="1998921" cy="549607"/>
          </a:xfrm>
          <a:prstGeom prst="rect">
            <a:avLst/>
          </a:prstGeom>
          <a:solidFill>
            <a:srgbClr val="552A77"/>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0"/>
              </a:spcAft>
            </a:pPr>
            <a:r>
              <a:rPr lang="en-US" sz="3000" b="1" dirty="0">
                <a:solidFill>
                  <a:srgbClr val="FFFFFF"/>
                </a:solidFill>
                <a:latin typeface="Calibri"/>
              </a:rPr>
              <a:t>Awareness</a:t>
            </a:r>
          </a:p>
        </p:txBody>
      </p:sp>
    </p:spTree>
    <p:extLst>
      <p:ext uri="{BB962C8B-B14F-4D97-AF65-F5344CB8AC3E}">
        <p14:creationId xmlns:p14="http://schemas.microsoft.com/office/powerpoint/2010/main" val="21299978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962F72-216B-08FD-F299-0E243AD7DE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83" b="857"/>
          <a:stretch/>
        </p:blipFill>
        <p:spPr>
          <a:xfrm>
            <a:off x="4186989" y="548640"/>
            <a:ext cx="8005011" cy="5711445"/>
          </a:xfrm>
          <a:prstGeom prst="rect">
            <a:avLst/>
          </a:prstGeom>
        </p:spPr>
      </p:pic>
      <p:sp>
        <p:nvSpPr>
          <p:cNvPr id="2" name="Title 1">
            <a:extLst>
              <a:ext uri="{FF2B5EF4-FFF2-40B4-BE49-F238E27FC236}">
                <a16:creationId xmlns:a16="http://schemas.microsoft.com/office/drawing/2014/main" id="{CEFE934C-340E-3A6F-B00F-33979AFA66C9}"/>
              </a:ext>
            </a:extLst>
          </p:cNvPr>
          <p:cNvSpPr>
            <a:spLocks noGrp="1"/>
          </p:cNvSpPr>
          <p:nvPr>
            <p:ph type="title" idx="4294967295"/>
          </p:nvPr>
        </p:nvSpPr>
        <p:spPr>
          <a:xfrm>
            <a:off x="1315050" y="1839312"/>
            <a:ext cx="2703897" cy="1991543"/>
          </a:xfrm>
          <a:prstGeom prst="rect">
            <a:avLst/>
          </a:prstGeom>
        </p:spPr>
        <p:txBody>
          <a:bodyPr/>
          <a:lstStyle/>
          <a:p>
            <a:r>
              <a:rPr lang="en-US" sz="3400" b="0" dirty="0">
                <a:solidFill>
                  <a:schemeClr val="tx1"/>
                </a:solidFill>
              </a:rPr>
              <a:t>What Am I Entitled To?</a:t>
            </a:r>
          </a:p>
        </p:txBody>
      </p:sp>
      <p:sp>
        <p:nvSpPr>
          <p:cNvPr id="10" name="Rectangle 9">
            <a:extLst>
              <a:ext uri="{C183D7F6-B498-43B3-948B-1728B52AA6E4}">
                <adec:decorative xmlns:adec="http://schemas.microsoft.com/office/drawing/2017/decorative" val="0"/>
              </a:ext>
            </a:extLst>
          </p:cNvPr>
          <p:cNvSpPr/>
          <p:nvPr/>
        </p:nvSpPr>
        <p:spPr>
          <a:xfrm>
            <a:off x="1292958" y="3167923"/>
            <a:ext cx="3495702" cy="2026196"/>
          </a:xfrm>
          <a:prstGeom prst="rect">
            <a:avLst/>
          </a:prstGeom>
          <a:noFill/>
        </p:spPr>
        <p:txBody>
          <a:bodyPr wrap="square" lIns="182880" tIns="91440" rIns="182880" bIns="182880">
            <a:spAutoFit/>
          </a:bodyPr>
          <a:lstStyle/>
          <a:p>
            <a:pPr fontAlgn="auto">
              <a:spcBef>
                <a:spcPts val="0"/>
              </a:spcBef>
              <a:spcAft>
                <a:spcPts val="600"/>
              </a:spcAft>
              <a:defRPr/>
            </a:pPr>
            <a:r>
              <a:rPr lang="en-US" sz="2000" b="1" dirty="0">
                <a:solidFill>
                  <a:srgbClr val="552A77"/>
                </a:solidFill>
                <a:latin typeface="Calibri" panose="020F0502020204030204" pitchFamily="34" charset="0"/>
              </a:rPr>
              <a:t>The greater of:</a:t>
            </a:r>
          </a:p>
          <a:p>
            <a:pPr marL="285750" indent="-285750" fontAlgn="auto">
              <a:spcBef>
                <a:spcPts val="0"/>
              </a:spcBef>
              <a:spcAft>
                <a:spcPts val="1000"/>
              </a:spcAft>
              <a:buClr>
                <a:srgbClr val="552A77"/>
              </a:buClr>
              <a:buFont typeface="Wingdings" panose="05000000000000000000" pitchFamily="2" charset="2"/>
              <a:buChar char="§"/>
              <a:defRPr/>
            </a:pPr>
            <a:r>
              <a:rPr lang="en-US" dirty="0">
                <a:solidFill>
                  <a:srgbClr val="000000"/>
                </a:solidFill>
                <a:latin typeface="Calibri" panose="020F0502020204030204" pitchFamily="34" charset="0"/>
                <a:cs typeface="Calibri" panose="020F0502020204030204" pitchFamily="34" charset="0"/>
              </a:rPr>
              <a:t>Your individual benefit</a:t>
            </a:r>
          </a:p>
          <a:p>
            <a:pPr marL="285750" indent="-285750" fontAlgn="auto">
              <a:spcBef>
                <a:spcPts val="0"/>
              </a:spcBef>
              <a:spcAft>
                <a:spcPts val="1000"/>
              </a:spcAft>
              <a:buClr>
                <a:srgbClr val="552A77"/>
              </a:buClr>
              <a:buFont typeface="Wingdings" panose="05000000000000000000" pitchFamily="2" charset="2"/>
              <a:buChar char="§"/>
              <a:defRPr/>
            </a:pPr>
            <a:r>
              <a:rPr lang="en-US" dirty="0">
                <a:solidFill>
                  <a:srgbClr val="000000"/>
                </a:solidFill>
                <a:latin typeface="Calibri" panose="020F0502020204030204" pitchFamily="34" charset="0"/>
                <a:cs typeface="Calibri" panose="020F0502020204030204" pitchFamily="34" charset="0"/>
              </a:rPr>
              <a:t>Your spousal benefit</a:t>
            </a:r>
          </a:p>
          <a:p>
            <a:pPr marL="285750" indent="-285750" fontAlgn="auto">
              <a:spcBef>
                <a:spcPts val="0"/>
              </a:spcBef>
              <a:spcAft>
                <a:spcPts val="1000"/>
              </a:spcAft>
              <a:buClr>
                <a:srgbClr val="552A77"/>
              </a:buClr>
              <a:buFont typeface="Wingdings" panose="05000000000000000000" pitchFamily="2" charset="2"/>
              <a:buChar char="§"/>
              <a:defRPr/>
            </a:pPr>
            <a:r>
              <a:rPr lang="en-US" dirty="0">
                <a:solidFill>
                  <a:srgbClr val="000000"/>
                </a:solidFill>
                <a:latin typeface="Calibri" panose="020F0502020204030204" pitchFamily="34" charset="0"/>
                <a:cs typeface="Calibri" panose="020F0502020204030204" pitchFamily="34" charset="0"/>
              </a:rPr>
              <a:t>If your spouse dies, the survivor benefit</a:t>
            </a:r>
          </a:p>
        </p:txBody>
      </p:sp>
      <p:sp>
        <p:nvSpPr>
          <p:cNvPr id="6" name="Slide Number Placeholder 5">
            <a:extLst>
              <a:ext uri="{FF2B5EF4-FFF2-40B4-BE49-F238E27FC236}">
                <a16:creationId xmlns:a16="http://schemas.microsoft.com/office/drawing/2014/main" id="{F86B5A0F-B01B-A8E3-97FB-F6D45CB64027}"/>
              </a:ext>
            </a:extLst>
          </p:cNvPr>
          <p:cNvSpPr>
            <a:spLocks noGrp="1"/>
          </p:cNvSpPr>
          <p:nvPr>
            <p:ph type="sldNum" sz="quarter" idx="4"/>
          </p:nvPr>
        </p:nvSpPr>
        <p:spPr/>
        <p:txBody>
          <a:bodyPr/>
          <a:lstStyle/>
          <a:p>
            <a:pPr>
              <a:defRPr/>
            </a:pPr>
            <a:fld id="{098F27AE-F8A1-453E-8C2F-3FD5FC6AA2AE}" type="slidenum">
              <a:rPr lang="en-US" smtClean="0"/>
              <a:pPr>
                <a:defRPr/>
              </a:pPr>
              <a:t>17</a:t>
            </a:fld>
            <a:endParaRPr lang="en-US" dirty="0"/>
          </a:p>
        </p:txBody>
      </p:sp>
      <p:sp>
        <p:nvSpPr>
          <p:cNvPr id="7" name="Google Shape;116;p9">
            <a:extLst>
              <a:ext uri="{FF2B5EF4-FFF2-40B4-BE49-F238E27FC236}">
                <a16:creationId xmlns:a16="http://schemas.microsoft.com/office/drawing/2014/main" id="{3F5BBE9E-72CE-D1AC-4CF1-8DD42AF3B1AC}"/>
              </a:ext>
            </a:extLst>
          </p:cNvPr>
          <p:cNvSpPr/>
          <p:nvPr/>
        </p:nvSpPr>
        <p:spPr>
          <a:xfrm>
            <a:off x="671459" y="1147558"/>
            <a:ext cx="10936608" cy="4367718"/>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defRPr/>
            </a:pPr>
            <a:endParaRPr sz="1400" kern="0">
              <a:solidFill>
                <a:prstClr val="white"/>
              </a:solidFill>
              <a:latin typeface="Arial"/>
              <a:ea typeface="Arial"/>
              <a:cs typeface="Arial"/>
              <a:sym typeface="Arial"/>
            </a:endParaRPr>
          </a:p>
        </p:txBody>
      </p:sp>
    </p:spTree>
    <p:extLst>
      <p:ext uri="{BB962C8B-B14F-4D97-AF65-F5344CB8AC3E}">
        <p14:creationId xmlns:p14="http://schemas.microsoft.com/office/powerpoint/2010/main" val="1654419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AF075C-E8BA-08FB-64E6-0F69B214686C}"/>
              </a:ext>
            </a:extLst>
          </p:cNvPr>
          <p:cNvSpPr/>
          <p:nvPr/>
        </p:nvSpPr>
        <p:spPr>
          <a:xfrm>
            <a:off x="0" y="508000"/>
            <a:ext cx="4373217" cy="5740400"/>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82E8B-8831-6C92-939B-98345F8FA352}"/>
              </a:ext>
            </a:extLst>
          </p:cNvPr>
          <p:cNvSpPr>
            <a:spLocks noGrp="1"/>
          </p:cNvSpPr>
          <p:nvPr>
            <p:ph type="title" idx="4294967295"/>
          </p:nvPr>
        </p:nvSpPr>
        <p:spPr>
          <a:xfrm>
            <a:off x="1056144" y="2246625"/>
            <a:ext cx="2407276" cy="2364750"/>
          </a:xfrm>
          <a:prstGeom prst="rect">
            <a:avLst/>
          </a:prstGeom>
        </p:spPr>
        <p:txBody>
          <a:bodyPr/>
          <a:lstStyle/>
          <a:p>
            <a:r>
              <a:rPr lang="en-US" sz="3400" b="0" dirty="0"/>
              <a:t>Spousal Benefits: Eligibility</a:t>
            </a:r>
            <a:r>
              <a:rPr lang="en-US" sz="3400" b="0" baseline="30000" dirty="0"/>
              <a:t> </a:t>
            </a:r>
            <a:r>
              <a:rPr lang="en-US" sz="3400" b="0" dirty="0"/>
              <a:t>&amp; Calculation</a:t>
            </a:r>
          </a:p>
        </p:txBody>
      </p:sp>
      <p:sp>
        <p:nvSpPr>
          <p:cNvPr id="3" name="Rectangle 2">
            <a:extLst>
              <a:ext uri="{C183D7F6-B498-43B3-948B-1728B52AA6E4}">
                <adec:decorative xmlns:adec="http://schemas.microsoft.com/office/drawing/2017/decorative" val="0"/>
              </a:ext>
            </a:extLst>
          </p:cNvPr>
          <p:cNvSpPr/>
          <p:nvPr/>
        </p:nvSpPr>
        <p:spPr>
          <a:xfrm>
            <a:off x="4924696" y="1067638"/>
            <a:ext cx="7267304" cy="1313180"/>
          </a:xfrm>
          <a:prstGeom prst="rect">
            <a:avLst/>
          </a:prstGeom>
          <a:noFill/>
        </p:spPr>
        <p:txBody>
          <a:bodyPr wrap="square" lIns="182880" tIns="91440" rIns="182880" bIns="182880">
            <a:spAutoFit/>
          </a:bodyPr>
          <a:lstStyle/>
          <a:p>
            <a:pPr fontAlgn="auto">
              <a:spcBef>
                <a:spcPts val="0"/>
              </a:spcBef>
              <a:spcAft>
                <a:spcPts val="600"/>
              </a:spcAft>
              <a:defRPr/>
            </a:pPr>
            <a:r>
              <a:rPr lang="en-US" b="1" dirty="0">
                <a:solidFill>
                  <a:srgbClr val="552A77"/>
                </a:solidFill>
                <a:latin typeface="Calibri" panose="020F0502020204030204" pitchFamily="34" charset="0"/>
              </a:rPr>
              <a:t>Married Individuals Can Claim Benefits Based On:</a:t>
            </a:r>
          </a:p>
          <a:p>
            <a:pPr marL="285750" indent="-285750">
              <a:spcAft>
                <a:spcPts val="1000"/>
              </a:spcAft>
              <a:buClr>
                <a:srgbClr val="552A77"/>
              </a:buClr>
              <a:buFont typeface="Wingdings" panose="05000000000000000000" pitchFamily="2" charset="2"/>
              <a:buChar char="§"/>
            </a:pPr>
            <a:r>
              <a:rPr lang="en-US" dirty="0">
                <a:latin typeface="Calibri" panose="020F0502020204030204" pitchFamily="34" charset="0"/>
                <a:cs typeface="Calibri" panose="020F0502020204030204" pitchFamily="34" charset="0"/>
              </a:rPr>
              <a:t>Their own earnings record</a:t>
            </a:r>
          </a:p>
          <a:p>
            <a:pPr marL="285750" indent="-285750">
              <a:spcAft>
                <a:spcPts val="1000"/>
              </a:spcAft>
              <a:buClr>
                <a:srgbClr val="552A77"/>
              </a:buClr>
              <a:buFont typeface="Wingdings" panose="05000000000000000000" pitchFamily="2" charset="2"/>
              <a:buChar char="§"/>
            </a:pPr>
            <a:r>
              <a:rPr lang="en-US" dirty="0">
                <a:latin typeface="Calibri" panose="020F0502020204030204" pitchFamily="34" charset="0"/>
                <a:cs typeface="Calibri" panose="020F0502020204030204" pitchFamily="34" charset="0"/>
              </a:rPr>
              <a:t>Their spouse’s earnings record</a:t>
            </a:r>
          </a:p>
        </p:txBody>
      </p:sp>
      <p:sp>
        <p:nvSpPr>
          <p:cNvPr id="10" name="Rectangle 9">
            <a:extLst>
              <a:ext uri="{C183D7F6-B498-43B3-948B-1728B52AA6E4}">
                <adec:decorative xmlns:adec="http://schemas.microsoft.com/office/drawing/2017/decorative" val="0"/>
              </a:ext>
            </a:extLst>
          </p:cNvPr>
          <p:cNvSpPr/>
          <p:nvPr/>
        </p:nvSpPr>
        <p:spPr>
          <a:xfrm>
            <a:off x="4924696" y="2561158"/>
            <a:ext cx="7254241" cy="2549416"/>
          </a:xfrm>
          <a:prstGeom prst="rect">
            <a:avLst/>
          </a:prstGeom>
          <a:noFill/>
        </p:spPr>
        <p:txBody>
          <a:bodyPr wrap="square" lIns="182880" tIns="91440" rIns="182880" bIns="182880">
            <a:spAutoFit/>
          </a:bodyPr>
          <a:lstStyle/>
          <a:p>
            <a:pPr fontAlgn="auto">
              <a:spcBef>
                <a:spcPts val="0"/>
              </a:spcBef>
              <a:spcAft>
                <a:spcPts val="600"/>
              </a:spcAft>
              <a:defRPr/>
            </a:pPr>
            <a:r>
              <a:rPr lang="en-US" b="1" dirty="0">
                <a:solidFill>
                  <a:srgbClr val="552A77"/>
                </a:solidFill>
                <a:latin typeface="Calibri" panose="020F0502020204030204" pitchFamily="34" charset="0"/>
              </a:rPr>
              <a:t>If Claiming On A Spouse’s Earnings Record:</a:t>
            </a:r>
          </a:p>
          <a:p>
            <a:pPr marL="285750" indent="-285750" fontAlgn="auto">
              <a:spcBef>
                <a:spcPts val="0"/>
              </a:spcBef>
              <a:spcAft>
                <a:spcPts val="1000"/>
              </a:spcAft>
              <a:buClr>
                <a:srgbClr val="552A77"/>
              </a:buClr>
              <a:buFont typeface="Wingdings" panose="05000000000000000000" pitchFamily="2" charset="2"/>
              <a:buChar char="§"/>
              <a:defRPr/>
            </a:pPr>
            <a:r>
              <a:rPr lang="en-US" dirty="0">
                <a:solidFill>
                  <a:srgbClr val="000000"/>
                </a:solidFill>
                <a:latin typeface="Calibri" panose="020F0502020204030204" pitchFamily="34" charset="0"/>
                <a:cs typeface="Calibri" panose="020F0502020204030204" pitchFamily="34" charset="0"/>
              </a:rPr>
              <a:t>The maximum spousal benefit is 50% of the higher-earning spouse’s Social Security benefit</a:t>
            </a:r>
          </a:p>
          <a:p>
            <a:pPr marL="285750" indent="-285750" fontAlgn="auto">
              <a:spcBef>
                <a:spcPts val="0"/>
              </a:spcBef>
              <a:spcAft>
                <a:spcPts val="1000"/>
              </a:spcAft>
              <a:buClr>
                <a:srgbClr val="552A77"/>
              </a:buClr>
              <a:buFont typeface="Wingdings" panose="05000000000000000000" pitchFamily="2" charset="2"/>
              <a:buChar char="§"/>
              <a:defRPr/>
            </a:pPr>
            <a:r>
              <a:rPr lang="en-US" dirty="0">
                <a:solidFill>
                  <a:srgbClr val="000000"/>
                </a:solidFill>
                <a:latin typeface="Calibri" panose="020F0502020204030204" pitchFamily="34" charset="0"/>
                <a:cs typeface="Calibri" panose="020F0502020204030204" pitchFamily="34" charset="0"/>
              </a:rPr>
              <a:t>The spousal benefit cannot be claimed until the higher-earning spouse files for benefits</a:t>
            </a:r>
          </a:p>
          <a:p>
            <a:pPr marL="285750" indent="-285750" fontAlgn="auto">
              <a:spcBef>
                <a:spcPts val="0"/>
              </a:spcBef>
              <a:spcAft>
                <a:spcPts val="1000"/>
              </a:spcAft>
              <a:buClr>
                <a:srgbClr val="552A77"/>
              </a:buClr>
              <a:buFont typeface="Wingdings" panose="05000000000000000000" pitchFamily="2" charset="2"/>
              <a:buChar char="§"/>
              <a:defRPr/>
            </a:pPr>
            <a:r>
              <a:rPr lang="en-US" dirty="0">
                <a:solidFill>
                  <a:srgbClr val="000000"/>
                </a:solidFill>
                <a:latin typeface="Calibri" panose="020F0502020204030204" pitchFamily="34" charset="0"/>
                <a:cs typeface="Calibri" panose="020F0502020204030204" pitchFamily="34" charset="0"/>
              </a:rPr>
              <a:t>Spousal benefits will be reduced if the lower-earning spouse files before their own FRA*</a:t>
            </a:r>
          </a:p>
        </p:txBody>
      </p:sp>
      <p:sp>
        <p:nvSpPr>
          <p:cNvPr id="4" name="Rectangle 3">
            <a:extLst>
              <a:ext uri="{FF2B5EF4-FFF2-40B4-BE49-F238E27FC236}">
                <a16:creationId xmlns:a16="http://schemas.microsoft.com/office/drawing/2014/main" id="{0EC0F6BF-BD54-61F4-C317-A3409A6658FE}"/>
              </a:ext>
            </a:extLst>
          </p:cNvPr>
          <p:cNvSpPr/>
          <p:nvPr/>
        </p:nvSpPr>
        <p:spPr>
          <a:xfrm>
            <a:off x="4960898" y="5268457"/>
            <a:ext cx="6634753" cy="461665"/>
          </a:xfrm>
          <a:prstGeom prst="rect">
            <a:avLst/>
          </a:prstGeom>
        </p:spPr>
        <p:txBody>
          <a:bodyPr wrap="square">
            <a:spAutoFit/>
          </a:bodyPr>
          <a:lstStyle/>
          <a:p>
            <a:pPr>
              <a:spcBef>
                <a:spcPts val="0"/>
              </a:spcBef>
            </a:pPr>
            <a:r>
              <a:rPr lang="en-US" sz="800" dirty="0">
                <a:latin typeface="Calibri" panose="020F0502020204030204" pitchFamily="34" charset="0"/>
                <a:cs typeface="Calibri" panose="020F0502020204030204" pitchFamily="34" charset="0"/>
              </a:rPr>
              <a:t>*Lower-earning spouse must be at least age 62 to claim spousal benefits.</a:t>
            </a:r>
          </a:p>
          <a:p>
            <a:pPr>
              <a:spcBef>
                <a:spcPts val="0"/>
              </a:spcBef>
            </a:pPr>
            <a:r>
              <a:rPr lang="en-US" sz="800" dirty="0">
                <a:latin typeface="Calibri" panose="020F0502020204030204" pitchFamily="34" charset="0"/>
                <a:cs typeface="Calibri" panose="020F0502020204030204" pitchFamily="34" charset="0"/>
              </a:rPr>
              <a:t>Source: Benefits For Your Family/Benefits For Your Spouse, ssa.gov/benefits/retirement/planner/applying7.html, 1/24</a:t>
            </a:r>
          </a:p>
          <a:p>
            <a:endParaRPr lang="en-US" sz="800" dirty="0">
              <a:latin typeface="Calibri" panose="020F0502020204030204" pitchFamily="34" charset="0"/>
            </a:endParaRPr>
          </a:p>
        </p:txBody>
      </p:sp>
      <p:sp>
        <p:nvSpPr>
          <p:cNvPr id="9" name="Slide Number Placeholder 8">
            <a:extLst>
              <a:ext uri="{FF2B5EF4-FFF2-40B4-BE49-F238E27FC236}">
                <a16:creationId xmlns:a16="http://schemas.microsoft.com/office/drawing/2014/main" id="{3A1466A2-DAEA-432E-C064-AE4E7597ABFF}"/>
              </a:ext>
            </a:extLst>
          </p:cNvPr>
          <p:cNvSpPr>
            <a:spLocks noGrp="1"/>
          </p:cNvSpPr>
          <p:nvPr>
            <p:ph type="sldNum" sz="quarter" idx="4"/>
          </p:nvPr>
        </p:nvSpPr>
        <p:spPr/>
        <p:txBody>
          <a:bodyPr/>
          <a:lstStyle/>
          <a:p>
            <a:pPr>
              <a:defRPr/>
            </a:pPr>
            <a:fld id="{098F27AE-F8A1-453E-8C2F-3FD5FC6AA2AE}" type="slidenum">
              <a:rPr lang="en-US" smtClean="0"/>
              <a:pPr>
                <a:defRPr/>
              </a:pPr>
              <a:t>18</a:t>
            </a:fld>
            <a:endParaRPr lang="en-US" dirty="0"/>
          </a:p>
        </p:txBody>
      </p:sp>
    </p:spTree>
    <p:extLst>
      <p:ext uri="{BB962C8B-B14F-4D97-AF65-F5344CB8AC3E}">
        <p14:creationId xmlns:p14="http://schemas.microsoft.com/office/powerpoint/2010/main" val="2829914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4920" y="1100778"/>
            <a:ext cx="1520673" cy="276999"/>
          </a:xfrm>
          <a:prstGeom prst="rect">
            <a:avLst/>
          </a:prstGeom>
        </p:spPr>
        <p:txBody>
          <a:bodyPr wrap="none" lIns="0" tIns="0" rIns="0" bIns="0">
            <a:spAutoFit/>
          </a:bodyPr>
          <a:lstStyle/>
          <a:p>
            <a:r>
              <a:rPr lang="en-US" b="1" dirty="0">
                <a:latin typeface="Calibri" panose="020F0502020204030204" pitchFamily="34" charset="0"/>
              </a:rPr>
              <a:t>Benefits at FRA:</a:t>
            </a:r>
          </a:p>
        </p:txBody>
      </p:sp>
      <p:sp>
        <p:nvSpPr>
          <p:cNvPr id="4" name="Rectangle 3"/>
          <p:cNvSpPr/>
          <p:nvPr/>
        </p:nvSpPr>
        <p:spPr>
          <a:xfrm>
            <a:off x="5185262" y="1603546"/>
            <a:ext cx="2148181" cy="276999"/>
          </a:xfrm>
          <a:prstGeom prst="rect">
            <a:avLst/>
          </a:prstGeom>
        </p:spPr>
        <p:txBody>
          <a:bodyPr wrap="square" lIns="0" tIns="0" rIns="0" bIns="0">
            <a:spAutoFit/>
          </a:bodyPr>
          <a:lstStyle/>
          <a:p>
            <a:r>
              <a:rPr lang="en-US" b="1" dirty="0">
                <a:latin typeface="Calibri" panose="020F0502020204030204" pitchFamily="34" charset="0"/>
              </a:rPr>
              <a:t>John: </a:t>
            </a:r>
            <a:r>
              <a:rPr lang="en-US" dirty="0">
                <a:latin typeface="Calibri" panose="020F0502020204030204" pitchFamily="34" charset="0"/>
              </a:rPr>
              <a:t>$2,945</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1" r="5532" b="13143"/>
          <a:stretch/>
        </p:blipFill>
        <p:spPr>
          <a:xfrm>
            <a:off x="5207369" y="2038490"/>
            <a:ext cx="1813454" cy="1200010"/>
          </a:xfrm>
          <a:prstGeom prst="rect">
            <a:avLst/>
          </a:prstGeom>
        </p:spPr>
      </p:pic>
      <p:sp>
        <p:nvSpPr>
          <p:cNvPr id="7" name="Rectangle 6"/>
          <p:cNvSpPr/>
          <p:nvPr/>
        </p:nvSpPr>
        <p:spPr>
          <a:xfrm>
            <a:off x="5224506" y="3554510"/>
            <a:ext cx="1239827" cy="276999"/>
          </a:xfrm>
          <a:prstGeom prst="rect">
            <a:avLst/>
          </a:prstGeom>
        </p:spPr>
        <p:txBody>
          <a:bodyPr wrap="none" lIns="0" tIns="0" rIns="0" bIns="0">
            <a:spAutoFit/>
          </a:bodyPr>
          <a:lstStyle/>
          <a:p>
            <a:r>
              <a:rPr lang="en-US" b="1" dirty="0">
                <a:latin typeface="Calibri" panose="020F0502020204030204" pitchFamily="34" charset="0"/>
              </a:rPr>
              <a:t>Angela: </a:t>
            </a:r>
            <a:r>
              <a:rPr lang="en-US" dirty="0">
                <a:latin typeface="Calibri" panose="020F0502020204030204" pitchFamily="34" charset="0"/>
              </a:rPr>
              <a:t>$947</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420" y="3911105"/>
            <a:ext cx="1828988" cy="1219325"/>
          </a:xfrm>
          <a:prstGeom prst="rect">
            <a:avLst/>
          </a:prstGeom>
        </p:spPr>
      </p:pic>
      <p:sp>
        <p:nvSpPr>
          <p:cNvPr id="11" name="Rectangle 10"/>
          <p:cNvSpPr/>
          <p:nvPr/>
        </p:nvSpPr>
        <p:spPr>
          <a:xfrm>
            <a:off x="9126269" y="1080998"/>
            <a:ext cx="1708994" cy="553998"/>
          </a:xfrm>
          <a:prstGeom prst="rect">
            <a:avLst/>
          </a:prstGeom>
        </p:spPr>
        <p:txBody>
          <a:bodyPr wrap="none" lIns="0" tIns="0" rIns="0" bIns="0">
            <a:spAutoFit/>
          </a:bodyPr>
          <a:lstStyle/>
          <a:p>
            <a:r>
              <a:rPr lang="en-US" b="1" dirty="0">
                <a:latin typeface="Calibri" panose="020F0502020204030204" pitchFamily="34" charset="0"/>
              </a:rPr>
              <a:t>Angela is entitled </a:t>
            </a:r>
            <a:br>
              <a:rPr lang="en-US" b="1" dirty="0">
                <a:latin typeface="Calibri" panose="020F0502020204030204" pitchFamily="34" charset="0"/>
              </a:rPr>
            </a:br>
            <a:r>
              <a:rPr lang="en-US" b="1" dirty="0">
                <a:latin typeface="Calibri" panose="020F0502020204030204" pitchFamily="34" charset="0"/>
              </a:rPr>
              <a:t>to the greater of:</a:t>
            </a:r>
          </a:p>
        </p:txBody>
      </p:sp>
      <p:sp>
        <p:nvSpPr>
          <p:cNvPr id="18" name="Rectangle 17"/>
          <p:cNvSpPr/>
          <p:nvPr/>
        </p:nvSpPr>
        <p:spPr>
          <a:xfrm>
            <a:off x="9158927" y="1910549"/>
            <a:ext cx="2557410" cy="492443"/>
          </a:xfrm>
          <a:prstGeom prst="rect">
            <a:avLst/>
          </a:prstGeom>
        </p:spPr>
        <p:txBody>
          <a:bodyPr wrap="square" lIns="0" tIns="0" rIns="0" bIns="0">
            <a:spAutoFit/>
          </a:bodyPr>
          <a:lstStyle/>
          <a:p>
            <a:r>
              <a:rPr lang="en-US" sz="1600" dirty="0">
                <a:latin typeface="Calibri" panose="020F0502020204030204" pitchFamily="34" charset="0"/>
              </a:rPr>
              <a:t>Up to 50% of John’s </a:t>
            </a:r>
            <a:br>
              <a:rPr lang="en-US" sz="1600" dirty="0">
                <a:latin typeface="Calibri" panose="020F0502020204030204" pitchFamily="34" charset="0"/>
              </a:rPr>
            </a:br>
            <a:r>
              <a:rPr lang="en-US" sz="1600" dirty="0">
                <a:latin typeface="Calibri" panose="020F0502020204030204" pitchFamily="34" charset="0"/>
              </a:rPr>
              <a:t>benefit</a:t>
            </a:r>
          </a:p>
        </p:txBody>
      </p:sp>
      <p:sp>
        <p:nvSpPr>
          <p:cNvPr id="19" name="Rectangle 18"/>
          <p:cNvSpPr/>
          <p:nvPr/>
        </p:nvSpPr>
        <p:spPr>
          <a:xfrm>
            <a:off x="9076146" y="3661451"/>
            <a:ext cx="1710992" cy="338554"/>
          </a:xfrm>
          <a:prstGeom prst="rect">
            <a:avLst/>
          </a:prstGeom>
        </p:spPr>
        <p:txBody>
          <a:bodyPr wrap="square">
            <a:spAutoFit/>
          </a:bodyPr>
          <a:lstStyle/>
          <a:p>
            <a:r>
              <a:rPr lang="en-US" sz="1600" dirty="0">
                <a:latin typeface="Calibri" panose="020F0502020204030204" pitchFamily="34" charset="0"/>
              </a:rPr>
              <a:t>Her own benefit</a:t>
            </a:r>
          </a:p>
        </p:txBody>
      </p:sp>
      <p:sp>
        <p:nvSpPr>
          <p:cNvPr id="15" name="Rectangle 14"/>
          <p:cNvSpPr/>
          <p:nvPr/>
        </p:nvSpPr>
        <p:spPr>
          <a:xfrm>
            <a:off x="5212227" y="5675402"/>
            <a:ext cx="6803246" cy="276999"/>
          </a:xfrm>
          <a:prstGeom prst="rect">
            <a:avLst/>
          </a:prstGeom>
        </p:spPr>
        <p:txBody>
          <a:bodyPr wrap="square" lIns="0" tIns="0" rIns="0" bIns="0">
            <a:spAutoFit/>
          </a:bodyPr>
          <a:lstStyle/>
          <a:p>
            <a:pPr>
              <a:spcBef>
                <a:spcPts val="0"/>
              </a:spcBef>
            </a:pPr>
            <a:r>
              <a:rPr lang="en-US" sz="1000" dirty="0">
                <a:latin typeface="Calibri" panose="020F0502020204030204" pitchFamily="34" charset="0"/>
                <a:cs typeface="Calibri" panose="020F0502020204030204" pitchFamily="34" charset="0"/>
              </a:rPr>
              <a:t>Source: Benefits For Your Family/Benefits For Your Spouse, ssa.gov/benefits/retirement/planner/applying7.html, 1/24</a:t>
            </a:r>
          </a:p>
          <a:p>
            <a:endParaRPr lang="en-US" sz="800" dirty="0">
              <a:latin typeface="Calibri" panose="020F0502020204030204" pitchFamily="34" charset="0"/>
            </a:endParaRPr>
          </a:p>
        </p:txBody>
      </p:sp>
      <p:sp>
        <p:nvSpPr>
          <p:cNvPr id="10" name="Slide Number Placeholder 9">
            <a:extLst>
              <a:ext uri="{FF2B5EF4-FFF2-40B4-BE49-F238E27FC236}">
                <a16:creationId xmlns:a16="http://schemas.microsoft.com/office/drawing/2014/main" id="{B7C1F040-7DE9-467F-C227-EFF3AE7C4F54}"/>
              </a:ext>
            </a:extLst>
          </p:cNvPr>
          <p:cNvSpPr>
            <a:spLocks noGrp="1"/>
          </p:cNvSpPr>
          <p:nvPr>
            <p:ph type="sldNum" sz="quarter" idx="4"/>
          </p:nvPr>
        </p:nvSpPr>
        <p:spPr/>
        <p:txBody>
          <a:bodyPr/>
          <a:lstStyle/>
          <a:p>
            <a:pPr>
              <a:defRPr/>
            </a:pPr>
            <a:fld id="{098F27AE-F8A1-453E-8C2F-3FD5FC6AA2AE}" type="slidenum">
              <a:rPr lang="en-US" smtClean="0"/>
              <a:pPr>
                <a:defRPr/>
              </a:pPr>
              <a:t>19</a:t>
            </a:fld>
            <a:endParaRPr lang="en-US" dirty="0"/>
          </a:p>
        </p:txBody>
      </p:sp>
      <p:pic>
        <p:nvPicPr>
          <p:cNvPr id="9" name="Picture 8" descr="Checkbooks">
            <a:extLst>
              <a:ext uri="{FF2B5EF4-FFF2-40B4-BE49-F238E27FC236}">
                <a16:creationId xmlns:a16="http://schemas.microsoft.com/office/drawing/2014/main" id="{6A62E0C4-28A1-21A6-81BA-5C7C3CEE57AA}"/>
              </a:ext>
            </a:extLst>
          </p:cNvPr>
          <p:cNvPicPr>
            <a:picLocks noChangeAspect="1"/>
          </p:cNvPicPr>
          <p:nvPr/>
        </p:nvPicPr>
        <p:blipFill rotWithShape="1">
          <a:blip r:embed="rId5">
            <a:extLst>
              <a:ext uri="{28A0092B-C50C-407E-A947-70E740481C1C}">
                <a14:useLocalDpi xmlns:a14="http://schemas.microsoft.com/office/drawing/2010/main" val="0"/>
              </a:ext>
            </a:extLst>
          </a:blip>
          <a:srcRect r="73195" b="10846"/>
          <a:stretch/>
        </p:blipFill>
        <p:spPr>
          <a:xfrm>
            <a:off x="9144880" y="1980371"/>
            <a:ext cx="2047783" cy="1659364"/>
          </a:xfrm>
          <a:prstGeom prst="rect">
            <a:avLst/>
          </a:prstGeom>
        </p:spPr>
      </p:pic>
      <p:sp>
        <p:nvSpPr>
          <p:cNvPr id="13" name="TextBox 12">
            <a:extLst>
              <a:ext uri="{FF2B5EF4-FFF2-40B4-BE49-F238E27FC236}">
                <a16:creationId xmlns:a16="http://schemas.microsoft.com/office/drawing/2014/main" id="{463C8439-41A4-2E12-5A26-319054696D63}"/>
              </a:ext>
            </a:extLst>
          </p:cNvPr>
          <p:cNvSpPr txBox="1"/>
          <p:nvPr/>
        </p:nvSpPr>
        <p:spPr>
          <a:xfrm>
            <a:off x="9257240" y="2618610"/>
            <a:ext cx="1182694" cy="523220"/>
          </a:xfrm>
          <a:prstGeom prst="rect">
            <a:avLst/>
          </a:prstGeom>
          <a:noFill/>
        </p:spPr>
        <p:txBody>
          <a:bodyPr wrap="square">
            <a:spAutoFit/>
          </a:bodyPr>
          <a:lstStyle/>
          <a:p>
            <a:pPr algn="ctr"/>
            <a:r>
              <a:rPr lang="en-US" sz="2800" b="1" dirty="0">
                <a:solidFill>
                  <a:srgbClr val="0E213F"/>
                </a:solidFill>
                <a:latin typeface="Calibri" panose="020F0502020204030204" pitchFamily="34" charset="0"/>
                <a:cs typeface="Calibri" panose="020F0502020204030204" pitchFamily="34" charset="0"/>
              </a:rPr>
              <a:t>$1,472</a:t>
            </a:r>
          </a:p>
        </p:txBody>
      </p:sp>
      <p:pic>
        <p:nvPicPr>
          <p:cNvPr id="12" name="Picture 11" descr="Checkbooks">
            <a:extLst>
              <a:ext uri="{FF2B5EF4-FFF2-40B4-BE49-F238E27FC236}">
                <a16:creationId xmlns:a16="http://schemas.microsoft.com/office/drawing/2014/main" id="{F56D4356-3012-33B5-4562-23A9E74ED39F}"/>
              </a:ext>
            </a:extLst>
          </p:cNvPr>
          <p:cNvPicPr>
            <a:picLocks noChangeAspect="1"/>
          </p:cNvPicPr>
          <p:nvPr/>
        </p:nvPicPr>
        <p:blipFill rotWithShape="1">
          <a:blip r:embed="rId5">
            <a:extLst>
              <a:ext uri="{28A0092B-C50C-407E-A947-70E740481C1C}">
                <a14:useLocalDpi xmlns:a14="http://schemas.microsoft.com/office/drawing/2010/main" val="0"/>
              </a:ext>
            </a:extLst>
          </a:blip>
          <a:srcRect r="73195" b="10846"/>
          <a:stretch/>
        </p:blipFill>
        <p:spPr>
          <a:xfrm>
            <a:off x="9162564" y="3639735"/>
            <a:ext cx="2047783" cy="1659364"/>
          </a:xfrm>
          <a:prstGeom prst="rect">
            <a:avLst/>
          </a:prstGeom>
        </p:spPr>
      </p:pic>
      <p:sp>
        <p:nvSpPr>
          <p:cNvPr id="14" name="TextBox 13">
            <a:extLst>
              <a:ext uri="{FF2B5EF4-FFF2-40B4-BE49-F238E27FC236}">
                <a16:creationId xmlns:a16="http://schemas.microsoft.com/office/drawing/2014/main" id="{99F5348D-07CB-2A62-4815-43F92D4C4CD4}"/>
              </a:ext>
            </a:extLst>
          </p:cNvPr>
          <p:cNvSpPr txBox="1"/>
          <p:nvPr/>
        </p:nvSpPr>
        <p:spPr>
          <a:xfrm>
            <a:off x="9274924" y="4277974"/>
            <a:ext cx="1182694" cy="523220"/>
          </a:xfrm>
          <a:prstGeom prst="rect">
            <a:avLst/>
          </a:prstGeom>
          <a:noFill/>
        </p:spPr>
        <p:txBody>
          <a:bodyPr wrap="square">
            <a:spAutoFit/>
          </a:bodyPr>
          <a:lstStyle/>
          <a:p>
            <a:pPr algn="ctr"/>
            <a:r>
              <a:rPr lang="en-US" sz="2800" b="1" dirty="0">
                <a:solidFill>
                  <a:srgbClr val="0E213F"/>
                </a:solidFill>
                <a:latin typeface="Calibri" panose="020F0502020204030204" pitchFamily="34" charset="0"/>
                <a:cs typeface="Calibri" panose="020F0502020204030204" pitchFamily="34" charset="0"/>
              </a:rPr>
              <a:t>$947</a:t>
            </a:r>
          </a:p>
        </p:txBody>
      </p:sp>
      <p:sp>
        <p:nvSpPr>
          <p:cNvPr id="16" name="Rectangle 15">
            <a:extLst>
              <a:ext uri="{FF2B5EF4-FFF2-40B4-BE49-F238E27FC236}">
                <a16:creationId xmlns:a16="http://schemas.microsoft.com/office/drawing/2014/main" id="{19190EF4-968F-5EFF-CBBB-16F2244B0C1B}"/>
              </a:ext>
            </a:extLst>
          </p:cNvPr>
          <p:cNvSpPr/>
          <p:nvPr/>
        </p:nvSpPr>
        <p:spPr>
          <a:xfrm>
            <a:off x="0" y="508000"/>
            <a:ext cx="4373217" cy="5521739"/>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39A347B-A906-CE31-76EF-006C9C634255}"/>
              </a:ext>
            </a:extLst>
          </p:cNvPr>
          <p:cNvSpPr>
            <a:spLocks noGrp="1"/>
          </p:cNvSpPr>
          <p:nvPr>
            <p:ph type="title" idx="4294967295"/>
          </p:nvPr>
        </p:nvSpPr>
        <p:spPr>
          <a:xfrm>
            <a:off x="897652" y="2038433"/>
            <a:ext cx="2767629" cy="2717143"/>
          </a:xfrm>
          <a:prstGeom prst="rect">
            <a:avLst/>
          </a:prstGeom>
        </p:spPr>
        <p:txBody>
          <a:bodyPr/>
          <a:lstStyle/>
          <a:p>
            <a:r>
              <a:rPr lang="en-US" sz="3400" b="0" dirty="0"/>
              <a:t>Individual Benefit vs. Spousal Benefit</a:t>
            </a:r>
          </a:p>
        </p:txBody>
      </p:sp>
      <p:cxnSp>
        <p:nvCxnSpPr>
          <p:cNvPr id="24" name="Straight Connector 23">
            <a:extLst>
              <a:ext uri="{FF2B5EF4-FFF2-40B4-BE49-F238E27FC236}">
                <a16:creationId xmlns:a16="http://schemas.microsoft.com/office/drawing/2014/main" id="{A8CD6BCD-0DE2-565C-2476-EF6617A3C030}"/>
              </a:ext>
            </a:extLst>
          </p:cNvPr>
          <p:cNvCxnSpPr>
            <a:cxnSpLocks/>
          </p:cNvCxnSpPr>
          <p:nvPr/>
        </p:nvCxnSpPr>
        <p:spPr>
          <a:xfrm>
            <a:off x="7979230" y="1181100"/>
            <a:ext cx="0" cy="3894902"/>
          </a:xfrm>
          <a:prstGeom prst="line">
            <a:avLst/>
          </a:prstGeom>
          <a:ln w="19050">
            <a:solidFill>
              <a:srgbClr val="FBAB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779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8C2F49-79F0-08DE-4B49-3AA77F6BB4D4}"/>
              </a:ext>
            </a:extLst>
          </p:cNvPr>
          <p:cNvSpPr/>
          <p:nvPr/>
        </p:nvSpPr>
        <p:spPr>
          <a:xfrm>
            <a:off x="0" y="0"/>
            <a:ext cx="12252960" cy="6188765"/>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46D54EF-1FAF-87D6-B6AB-5756A8816BB1}"/>
              </a:ext>
            </a:extLst>
          </p:cNvPr>
          <p:cNvSpPr>
            <a:spLocks noGrp="1"/>
          </p:cNvSpPr>
          <p:nvPr>
            <p:ph type="title"/>
          </p:nvPr>
        </p:nvSpPr>
        <p:spPr/>
        <p:txBody>
          <a:bodyPr/>
          <a:lstStyle/>
          <a:p>
            <a:pPr rtl="0" fontAlgn="base"/>
            <a:r>
              <a:rPr lang="en-US" b="1" kern="1200" dirty="0">
                <a:solidFill>
                  <a:srgbClr val="FFFFFF"/>
                </a:solidFill>
                <a:effectLst/>
                <a:latin typeface="Calibri" panose="020F0502020204030204" pitchFamily="34" charset="0"/>
                <a:ea typeface="+mn-ea"/>
                <a:cs typeface="+mn-cs"/>
              </a:rPr>
              <a:t>SOCIAL SECURITY TRIVIA</a:t>
            </a:r>
            <a:endParaRPr lang="en-US" dirty="0">
              <a:effectLst/>
            </a:endParaRPr>
          </a:p>
        </p:txBody>
      </p:sp>
      <p:pic>
        <p:nvPicPr>
          <p:cNvPr id="6" name="Picture 5" descr="Mr. Ernest Ackerman Portrait&#10;"/>
          <p:cNvPicPr>
            <a:picLocks noChangeAspect="1"/>
          </p:cNvPicPr>
          <p:nvPr/>
        </p:nvPicPr>
        <p:blipFill rotWithShape="1">
          <a:blip r:embed="rId3">
            <a:extLst>
              <a:ext uri="{28A0092B-C50C-407E-A947-70E740481C1C}">
                <a14:useLocalDpi xmlns:a14="http://schemas.microsoft.com/office/drawing/2010/main" val="0"/>
              </a:ext>
            </a:extLst>
          </a:blip>
          <a:srcRect l="5980" t="8134" r="41122" b="8404"/>
          <a:stretch/>
        </p:blipFill>
        <p:spPr>
          <a:xfrm>
            <a:off x="2375468" y="1390649"/>
            <a:ext cx="2093345" cy="2118505"/>
          </a:xfrm>
          <a:prstGeom prst="rect">
            <a:avLst/>
          </a:prstGeom>
        </p:spPr>
      </p:pic>
      <p:sp>
        <p:nvSpPr>
          <p:cNvPr id="4" name="Rectangle 3"/>
          <p:cNvSpPr/>
          <p:nvPr/>
        </p:nvSpPr>
        <p:spPr>
          <a:xfrm>
            <a:off x="1047924" y="3817761"/>
            <a:ext cx="4572000" cy="1384995"/>
          </a:xfrm>
          <a:prstGeom prst="rect">
            <a:avLst/>
          </a:prstGeom>
        </p:spPr>
        <p:txBody>
          <a:bodyPr wrap="square">
            <a:spAutoFit/>
          </a:bodyPr>
          <a:lstStyle/>
          <a:p>
            <a:pPr algn="ctr"/>
            <a:r>
              <a:rPr lang="en-US" b="1" dirty="0">
                <a:solidFill>
                  <a:schemeClr val="bg1"/>
                </a:solidFill>
                <a:latin typeface="Calibri" panose="020F0502020204030204" pitchFamily="34" charset="0"/>
                <a:cs typeface="Calibri" panose="020F0502020204030204" pitchFamily="34" charset="0"/>
              </a:rPr>
              <a:t>Mr. Ernest Ackerman </a:t>
            </a:r>
          </a:p>
          <a:p>
            <a:pPr algn="ctr"/>
            <a:endParaRPr lang="en-US" sz="1200" dirty="0">
              <a:solidFill>
                <a:schemeClr val="bg1"/>
              </a:solidFill>
              <a:latin typeface="Calibri" panose="020F0502020204030204" pitchFamily="34" charset="0"/>
              <a:cs typeface="Calibri" panose="020F0502020204030204" pitchFamily="34" charset="0"/>
            </a:endParaRPr>
          </a:p>
          <a:p>
            <a:pPr algn="ctr"/>
            <a:r>
              <a:rPr lang="en-US" sz="1400" dirty="0">
                <a:solidFill>
                  <a:schemeClr val="bg1"/>
                </a:solidFill>
                <a:latin typeface="Calibri" panose="020F0502020204030204" pitchFamily="34" charset="0"/>
                <a:cs typeface="Calibri" panose="020F0502020204030204" pitchFamily="34" charset="0"/>
              </a:rPr>
              <a:t>First recipient of Social Security retirement benefits</a:t>
            </a:r>
            <a:endParaRPr lang="en-US" sz="1400" baseline="30000" dirty="0">
              <a:solidFill>
                <a:schemeClr val="bg1"/>
              </a:solidFill>
              <a:latin typeface="Calibri" panose="020F0502020204030204" pitchFamily="34" charset="0"/>
              <a:cs typeface="Calibri" panose="020F0502020204030204" pitchFamily="34" charset="0"/>
            </a:endParaRPr>
          </a:p>
          <a:p>
            <a:pPr algn="ctr"/>
            <a:endParaRPr lang="en-US" sz="1200" dirty="0">
              <a:solidFill>
                <a:schemeClr val="bg1"/>
              </a:solidFill>
              <a:latin typeface="Calibri" panose="020F0502020204030204" pitchFamily="34" charset="0"/>
              <a:cs typeface="Calibri" panose="020F0502020204030204" pitchFamily="34" charset="0"/>
            </a:endParaRPr>
          </a:p>
          <a:p>
            <a:pPr algn="ctr"/>
            <a:r>
              <a:rPr lang="en-US" sz="1600" b="1" dirty="0">
                <a:solidFill>
                  <a:schemeClr val="bg1"/>
                </a:solidFill>
                <a:latin typeface="Calibri" panose="020F0502020204030204" pitchFamily="34" charset="0"/>
                <a:cs typeface="Calibri" panose="020F0502020204030204" pitchFamily="34" charset="0"/>
              </a:rPr>
              <a:t>Received $0.17</a:t>
            </a:r>
          </a:p>
          <a:p>
            <a:pPr algn="ctr"/>
            <a:endParaRPr lang="en-US" sz="1200" dirty="0">
              <a:solidFill>
                <a:schemeClr val="bg1"/>
              </a:solidFill>
              <a:latin typeface="Calibri" panose="020F0502020204030204" pitchFamily="34" charset="0"/>
              <a:cs typeface="Calibri" panose="020F0502020204030204" pitchFamily="34" charset="0"/>
            </a:endParaRPr>
          </a:p>
        </p:txBody>
      </p:sp>
      <p:pic>
        <p:nvPicPr>
          <p:cNvPr id="8" name="Picture 7" descr="Miss Ida May Fuller Portrait"/>
          <p:cNvPicPr>
            <a:picLocks noChangeAspect="1"/>
          </p:cNvPicPr>
          <p:nvPr/>
        </p:nvPicPr>
        <p:blipFill rotWithShape="1">
          <a:blip r:embed="rId4">
            <a:extLst>
              <a:ext uri="{28A0092B-C50C-407E-A947-70E740481C1C}">
                <a14:useLocalDpi xmlns:a14="http://schemas.microsoft.com/office/drawing/2010/main" val="0"/>
              </a:ext>
            </a:extLst>
          </a:blip>
          <a:srcRect l="10166" t="8133" r="10677" b="8405"/>
          <a:stretch/>
        </p:blipFill>
        <p:spPr>
          <a:xfrm>
            <a:off x="7100888" y="1390648"/>
            <a:ext cx="2064317" cy="2118505"/>
          </a:xfrm>
          <a:prstGeom prst="rect">
            <a:avLst/>
          </a:prstGeom>
        </p:spPr>
      </p:pic>
      <p:sp>
        <p:nvSpPr>
          <p:cNvPr id="3" name="Rectangle 2"/>
          <p:cNvSpPr/>
          <p:nvPr/>
        </p:nvSpPr>
        <p:spPr>
          <a:xfrm>
            <a:off x="5608142" y="3819064"/>
            <a:ext cx="5250358" cy="1292662"/>
          </a:xfrm>
          <a:prstGeom prst="rect">
            <a:avLst/>
          </a:prstGeom>
        </p:spPr>
        <p:txBody>
          <a:bodyPr wrap="square">
            <a:spAutoFit/>
          </a:bodyPr>
          <a:lstStyle/>
          <a:p>
            <a:pPr algn="ctr"/>
            <a:r>
              <a:rPr lang="en-US" b="1" dirty="0">
                <a:solidFill>
                  <a:schemeClr val="bg1"/>
                </a:solidFill>
                <a:latin typeface="Calibri" panose="020F0502020204030204" pitchFamily="34" charset="0"/>
                <a:cs typeface="Calibri" panose="020F0502020204030204" pitchFamily="34" charset="0"/>
              </a:rPr>
              <a:t>Miss Ida May Fuller</a:t>
            </a:r>
          </a:p>
          <a:p>
            <a:pPr algn="ctr"/>
            <a:endParaRPr lang="en-US" sz="1400" dirty="0">
              <a:solidFill>
                <a:schemeClr val="bg1"/>
              </a:solidFill>
              <a:latin typeface="Calibri" panose="020F0502020204030204" pitchFamily="34" charset="0"/>
              <a:cs typeface="Calibri" panose="020F0502020204030204" pitchFamily="34" charset="0"/>
            </a:endParaRPr>
          </a:p>
          <a:p>
            <a:pPr algn="ctr"/>
            <a:r>
              <a:rPr lang="en-US" sz="1400" dirty="0">
                <a:solidFill>
                  <a:schemeClr val="bg1"/>
                </a:solidFill>
                <a:latin typeface="Calibri" panose="020F0502020204030204" pitchFamily="34" charset="0"/>
                <a:cs typeface="Calibri" panose="020F0502020204030204" pitchFamily="34" charset="0"/>
              </a:rPr>
              <a:t>Contributed $24.75 to Social Security</a:t>
            </a:r>
          </a:p>
          <a:p>
            <a:pPr algn="ctr"/>
            <a:endParaRPr lang="en-US" sz="1600" dirty="0">
              <a:solidFill>
                <a:schemeClr val="bg1"/>
              </a:solidFill>
              <a:latin typeface="Calibri" panose="020F0502020204030204" pitchFamily="34" charset="0"/>
              <a:cs typeface="Calibri" panose="020F0502020204030204" pitchFamily="34" charset="0"/>
            </a:endParaRPr>
          </a:p>
          <a:p>
            <a:pPr algn="ctr"/>
            <a:r>
              <a:rPr lang="en-US" sz="1600" b="1" dirty="0">
                <a:solidFill>
                  <a:schemeClr val="bg1"/>
                </a:solidFill>
                <a:latin typeface="Calibri" panose="020F0502020204030204" pitchFamily="34" charset="0"/>
                <a:cs typeface="Calibri" panose="020F0502020204030204" pitchFamily="34" charset="0"/>
              </a:rPr>
              <a:t>Received $22,888.92</a:t>
            </a:r>
          </a:p>
        </p:txBody>
      </p:sp>
      <p:sp>
        <p:nvSpPr>
          <p:cNvPr id="2" name="TextBox 1"/>
          <p:cNvSpPr txBox="1"/>
          <p:nvPr/>
        </p:nvSpPr>
        <p:spPr>
          <a:xfrm>
            <a:off x="2952750" y="5676006"/>
            <a:ext cx="6347460" cy="253916"/>
          </a:xfrm>
          <a:prstGeom prst="rect">
            <a:avLst/>
          </a:prstGeom>
          <a:noFill/>
        </p:spPr>
        <p:txBody>
          <a:bodyPr wrap="square" rtlCol="0">
            <a:spAutoFit/>
          </a:bodyPr>
          <a:lstStyle/>
          <a:p>
            <a:pPr algn="ctr"/>
            <a:r>
              <a:rPr lang="en-US" sz="1050" dirty="0">
                <a:solidFill>
                  <a:schemeClr val="bg1"/>
                </a:solidFill>
                <a:latin typeface="Calibri" panose="020F0502020204030204" pitchFamily="34" charset="0"/>
              </a:rPr>
              <a:t>Source: </a:t>
            </a:r>
            <a:r>
              <a:rPr lang="en-US" sz="1050" i="1" dirty="0">
                <a:solidFill>
                  <a:schemeClr val="bg1"/>
                </a:solidFill>
                <a:latin typeface="Calibri" panose="020F0502020204030204" pitchFamily="34" charset="0"/>
              </a:rPr>
              <a:t>Historical Background And Development Of Social Security</a:t>
            </a:r>
            <a:r>
              <a:rPr lang="en-US" sz="1050" dirty="0">
                <a:solidFill>
                  <a:schemeClr val="bg1"/>
                </a:solidFill>
                <a:latin typeface="Calibri" panose="020F0502020204030204" pitchFamily="34" charset="0"/>
              </a:rPr>
              <a:t>, www.ssa.gov/history</a:t>
            </a:r>
          </a:p>
        </p:txBody>
      </p:sp>
      <p:sp>
        <p:nvSpPr>
          <p:cNvPr id="7" name="Slide Number Placeholder 6">
            <a:extLst>
              <a:ext uri="{FF2B5EF4-FFF2-40B4-BE49-F238E27FC236}">
                <a16:creationId xmlns:a16="http://schemas.microsoft.com/office/drawing/2014/main" id="{8F042AE7-6FCE-26F6-94E9-2CF555388C8F}"/>
              </a:ext>
            </a:extLst>
          </p:cNvPr>
          <p:cNvSpPr>
            <a:spLocks noGrp="1"/>
          </p:cNvSpPr>
          <p:nvPr>
            <p:ph type="sldNum" sz="quarter" idx="4294967295"/>
          </p:nvPr>
        </p:nvSpPr>
        <p:spPr>
          <a:xfrm>
            <a:off x="9023351" y="6404929"/>
            <a:ext cx="2844800" cy="365125"/>
          </a:xfrm>
          <a:prstGeom prst="rect">
            <a:avLst/>
          </a:prstGeom>
        </p:spPr>
        <p:txBody>
          <a:bodyPr/>
          <a:lstStyle/>
          <a:p>
            <a:pPr>
              <a:defRPr/>
            </a:pPr>
            <a:fld id="{AC64CF7D-A3EA-42BB-82DE-349C60788F77}" type="slidenum">
              <a:rPr lang="en-US" smtClean="0"/>
              <a:pPr>
                <a:defRPr/>
              </a:pPr>
              <a:t>2</a:t>
            </a:fld>
            <a:endParaRPr lang="en-US" dirty="0"/>
          </a:p>
        </p:txBody>
      </p:sp>
    </p:spTree>
    <p:extLst>
      <p:ext uri="{BB962C8B-B14F-4D97-AF65-F5344CB8AC3E}">
        <p14:creationId xmlns:p14="http://schemas.microsoft.com/office/powerpoint/2010/main" val="3433643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78129-C379-BF79-78FF-411FC543EFA8}"/>
              </a:ext>
            </a:extLst>
          </p:cNvPr>
          <p:cNvSpPr/>
          <p:nvPr/>
        </p:nvSpPr>
        <p:spPr>
          <a:xfrm>
            <a:off x="0" y="508000"/>
            <a:ext cx="4373217" cy="5740400"/>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5A347A9-F980-227A-0187-21DFE1F038ED}"/>
              </a:ext>
            </a:extLst>
          </p:cNvPr>
          <p:cNvSpPr>
            <a:spLocks noGrp="1"/>
          </p:cNvSpPr>
          <p:nvPr>
            <p:ph type="title" idx="4294967295"/>
          </p:nvPr>
        </p:nvSpPr>
        <p:spPr>
          <a:xfrm>
            <a:off x="883142" y="2531208"/>
            <a:ext cx="2518333" cy="1601567"/>
          </a:xfrm>
          <a:prstGeom prst="rect">
            <a:avLst/>
          </a:prstGeom>
        </p:spPr>
        <p:txBody>
          <a:bodyPr/>
          <a:lstStyle/>
          <a:p>
            <a:r>
              <a:rPr lang="en-US" sz="3400" b="0" dirty="0"/>
              <a:t>Survivor Benefit</a:t>
            </a:r>
          </a:p>
        </p:txBody>
      </p:sp>
      <p:sp>
        <p:nvSpPr>
          <p:cNvPr id="11" name="Rectangle 10"/>
          <p:cNvSpPr/>
          <p:nvPr/>
        </p:nvSpPr>
        <p:spPr>
          <a:xfrm>
            <a:off x="8929687" y="1080962"/>
            <a:ext cx="2179748" cy="1107996"/>
          </a:xfrm>
          <a:prstGeom prst="rect">
            <a:avLst/>
          </a:prstGeom>
        </p:spPr>
        <p:txBody>
          <a:bodyPr wrap="square" lIns="0" tIns="0" rIns="0" bIns="0">
            <a:spAutoFit/>
          </a:bodyPr>
          <a:lstStyle/>
          <a:p>
            <a:r>
              <a:rPr lang="en-US" b="1" dirty="0">
                <a:latin typeface="Calibri" panose="020F0502020204030204" pitchFamily="34" charset="0"/>
              </a:rPr>
              <a:t>If John passes away five years later, Angela is entitled to the survivor benefit:</a:t>
            </a:r>
          </a:p>
        </p:txBody>
      </p:sp>
      <p:sp>
        <p:nvSpPr>
          <p:cNvPr id="13" name="Rectangle 12"/>
          <p:cNvSpPr/>
          <p:nvPr/>
        </p:nvSpPr>
        <p:spPr>
          <a:xfrm>
            <a:off x="8965847" y="2603613"/>
            <a:ext cx="1279517" cy="492443"/>
          </a:xfrm>
          <a:prstGeom prst="rect">
            <a:avLst/>
          </a:prstGeom>
        </p:spPr>
        <p:txBody>
          <a:bodyPr wrap="none" lIns="0" tIns="0" rIns="0" bIns="0">
            <a:spAutoFit/>
          </a:bodyPr>
          <a:lstStyle/>
          <a:p>
            <a:r>
              <a:rPr lang="en-US" sz="1600" dirty="0">
                <a:latin typeface="Calibri" panose="020F0502020204030204" pitchFamily="34" charset="0"/>
              </a:rPr>
              <a:t>100% of John’s </a:t>
            </a:r>
            <a:br>
              <a:rPr lang="en-US" sz="1600" dirty="0">
                <a:latin typeface="Calibri" panose="020F0502020204030204" pitchFamily="34" charset="0"/>
              </a:rPr>
            </a:br>
            <a:r>
              <a:rPr lang="en-US" sz="1600" dirty="0">
                <a:latin typeface="Calibri" panose="020F0502020204030204" pitchFamily="34" charset="0"/>
              </a:rPr>
              <a:t>benefit</a:t>
            </a:r>
          </a:p>
        </p:txBody>
      </p:sp>
      <p:sp>
        <p:nvSpPr>
          <p:cNvPr id="15" name="Rectangle 14"/>
          <p:cNvSpPr/>
          <p:nvPr/>
        </p:nvSpPr>
        <p:spPr>
          <a:xfrm>
            <a:off x="5185262" y="5422298"/>
            <a:ext cx="6562238" cy="538609"/>
          </a:xfrm>
          <a:prstGeom prst="rect">
            <a:avLst/>
          </a:prstGeom>
        </p:spPr>
        <p:txBody>
          <a:bodyPr wrap="square" lIns="0" tIns="0" rIns="0" bIns="0">
            <a:spAutoFit/>
          </a:bodyPr>
          <a:lstStyle/>
          <a:p>
            <a:pPr>
              <a:spcAft>
                <a:spcPts val="600"/>
              </a:spcAft>
            </a:pPr>
            <a:r>
              <a:rPr lang="en-US" altLang="en-US" sz="1000" b="1" dirty="0">
                <a:latin typeface="Calibri" panose="020F0502020204030204" pitchFamily="34" charset="0"/>
                <a:cs typeface="Calibri" panose="020F0502020204030204" pitchFamily="34" charset="0"/>
              </a:rPr>
              <a:t>Note: </a:t>
            </a:r>
            <a:r>
              <a:rPr lang="en-US" altLang="en-US" sz="1000" dirty="0">
                <a:latin typeface="Calibri" panose="020F0502020204030204" pitchFamily="34" charset="0"/>
                <a:cs typeface="Calibri" panose="020F0502020204030204" pitchFamily="34" charset="0"/>
              </a:rPr>
              <a:t>The benefits amounts shown on this slide are higher than those on the previous slide. This is because they each assume a COLA increases based on historical values.</a:t>
            </a:r>
          </a:p>
          <a:p>
            <a:pPr>
              <a:spcBef>
                <a:spcPts val="0"/>
              </a:spcBef>
            </a:pPr>
            <a:r>
              <a:rPr lang="en-US" sz="1000" dirty="0">
                <a:latin typeface="Calibri" panose="020F0502020204030204" pitchFamily="34" charset="0"/>
                <a:cs typeface="Calibri" panose="020F0502020204030204" pitchFamily="34" charset="0"/>
              </a:rPr>
              <a:t>Source: Benefits For Your Family/Benefits For Your Spouse, ssa.gov/benefits/retirement/planner/applying7.html, 1/24</a:t>
            </a:r>
          </a:p>
        </p:txBody>
      </p:sp>
      <p:sp>
        <p:nvSpPr>
          <p:cNvPr id="10" name="Slide Number Placeholder 9">
            <a:extLst>
              <a:ext uri="{FF2B5EF4-FFF2-40B4-BE49-F238E27FC236}">
                <a16:creationId xmlns:a16="http://schemas.microsoft.com/office/drawing/2014/main" id="{845C2105-9D2D-D5F2-84BE-B925C9A7246B}"/>
              </a:ext>
            </a:extLst>
          </p:cNvPr>
          <p:cNvSpPr>
            <a:spLocks noGrp="1"/>
          </p:cNvSpPr>
          <p:nvPr>
            <p:ph type="sldNum" sz="quarter" idx="4"/>
          </p:nvPr>
        </p:nvSpPr>
        <p:spPr/>
        <p:txBody>
          <a:bodyPr/>
          <a:lstStyle/>
          <a:p>
            <a:pPr>
              <a:defRPr/>
            </a:pPr>
            <a:fld id="{098F27AE-F8A1-453E-8C2F-3FD5FC6AA2AE}" type="slidenum">
              <a:rPr lang="en-US" smtClean="0"/>
              <a:pPr>
                <a:defRPr/>
              </a:pPr>
              <a:t>20</a:t>
            </a:fld>
            <a:endParaRPr lang="en-US" dirty="0"/>
          </a:p>
        </p:txBody>
      </p:sp>
      <p:pic>
        <p:nvPicPr>
          <p:cNvPr id="12" name="Picture 11" descr="Checkbooks">
            <a:extLst>
              <a:ext uri="{FF2B5EF4-FFF2-40B4-BE49-F238E27FC236}">
                <a16:creationId xmlns:a16="http://schemas.microsoft.com/office/drawing/2014/main" id="{67D2C1DE-055A-2790-D2FD-D80884329917}"/>
              </a:ext>
            </a:extLst>
          </p:cNvPr>
          <p:cNvPicPr>
            <a:picLocks noChangeAspect="1"/>
          </p:cNvPicPr>
          <p:nvPr/>
        </p:nvPicPr>
        <p:blipFill rotWithShape="1">
          <a:blip r:embed="rId3">
            <a:extLst>
              <a:ext uri="{28A0092B-C50C-407E-A947-70E740481C1C}">
                <a14:useLocalDpi xmlns:a14="http://schemas.microsoft.com/office/drawing/2010/main" val="0"/>
              </a:ext>
            </a:extLst>
          </a:blip>
          <a:srcRect r="73195" b="10846"/>
          <a:stretch/>
        </p:blipFill>
        <p:spPr>
          <a:xfrm>
            <a:off x="8929687" y="2648628"/>
            <a:ext cx="2047783" cy="1659364"/>
          </a:xfrm>
          <a:prstGeom prst="rect">
            <a:avLst/>
          </a:prstGeom>
        </p:spPr>
      </p:pic>
      <p:sp>
        <p:nvSpPr>
          <p:cNvPr id="17" name="TextBox 16">
            <a:extLst>
              <a:ext uri="{FF2B5EF4-FFF2-40B4-BE49-F238E27FC236}">
                <a16:creationId xmlns:a16="http://schemas.microsoft.com/office/drawing/2014/main" id="{EA77C58B-85BA-EFC0-599D-53B5E86F5AEF}"/>
              </a:ext>
            </a:extLst>
          </p:cNvPr>
          <p:cNvSpPr txBox="1"/>
          <p:nvPr/>
        </p:nvSpPr>
        <p:spPr>
          <a:xfrm>
            <a:off x="9042047" y="3286867"/>
            <a:ext cx="1182694" cy="523220"/>
          </a:xfrm>
          <a:prstGeom prst="rect">
            <a:avLst/>
          </a:prstGeom>
          <a:noFill/>
        </p:spPr>
        <p:txBody>
          <a:bodyPr wrap="square">
            <a:spAutoFit/>
          </a:bodyPr>
          <a:lstStyle/>
          <a:p>
            <a:pPr algn="ctr"/>
            <a:r>
              <a:rPr lang="en-US" sz="2800" b="1" dirty="0">
                <a:solidFill>
                  <a:srgbClr val="0E213F"/>
                </a:solidFill>
                <a:latin typeface="Calibri" panose="020F0502020204030204" pitchFamily="34" charset="0"/>
                <a:cs typeface="Calibri" panose="020F0502020204030204" pitchFamily="34" charset="0"/>
              </a:rPr>
              <a:t>$3,600</a:t>
            </a:r>
          </a:p>
        </p:txBody>
      </p:sp>
      <p:sp>
        <p:nvSpPr>
          <p:cNvPr id="18" name="Rectangle 17">
            <a:extLst>
              <a:ext uri="{FF2B5EF4-FFF2-40B4-BE49-F238E27FC236}">
                <a16:creationId xmlns:a16="http://schemas.microsoft.com/office/drawing/2014/main" id="{00A4D715-AA95-2CF0-552C-D14A479C8FEC}"/>
              </a:ext>
            </a:extLst>
          </p:cNvPr>
          <p:cNvSpPr/>
          <p:nvPr/>
        </p:nvSpPr>
        <p:spPr>
          <a:xfrm>
            <a:off x="5164920" y="1075378"/>
            <a:ext cx="2215671" cy="276999"/>
          </a:xfrm>
          <a:prstGeom prst="rect">
            <a:avLst/>
          </a:prstGeom>
        </p:spPr>
        <p:txBody>
          <a:bodyPr wrap="none" lIns="0" tIns="0" rIns="0" bIns="0">
            <a:spAutoFit/>
          </a:bodyPr>
          <a:lstStyle/>
          <a:p>
            <a:r>
              <a:rPr lang="en-US" b="1" dirty="0">
                <a:latin typeface="Calibri" panose="020F0502020204030204" pitchFamily="34" charset="0"/>
              </a:rPr>
              <a:t>Benefit five years later:</a:t>
            </a:r>
          </a:p>
        </p:txBody>
      </p:sp>
      <p:sp>
        <p:nvSpPr>
          <p:cNvPr id="19" name="Rectangle 18">
            <a:extLst>
              <a:ext uri="{FF2B5EF4-FFF2-40B4-BE49-F238E27FC236}">
                <a16:creationId xmlns:a16="http://schemas.microsoft.com/office/drawing/2014/main" id="{4D669CAB-CE51-1B1C-48FC-78A46D42A512}"/>
              </a:ext>
            </a:extLst>
          </p:cNvPr>
          <p:cNvSpPr/>
          <p:nvPr/>
        </p:nvSpPr>
        <p:spPr>
          <a:xfrm>
            <a:off x="5185262" y="1527346"/>
            <a:ext cx="2148181" cy="276999"/>
          </a:xfrm>
          <a:prstGeom prst="rect">
            <a:avLst/>
          </a:prstGeom>
        </p:spPr>
        <p:txBody>
          <a:bodyPr wrap="square" lIns="0" tIns="0" rIns="0" bIns="0">
            <a:spAutoFit/>
          </a:bodyPr>
          <a:lstStyle/>
          <a:p>
            <a:r>
              <a:rPr lang="en-US" b="1" dirty="0">
                <a:latin typeface="Calibri" panose="020F0502020204030204" pitchFamily="34" charset="0"/>
              </a:rPr>
              <a:t>John: </a:t>
            </a:r>
            <a:r>
              <a:rPr lang="en-US" dirty="0">
                <a:latin typeface="Calibri" panose="020F0502020204030204" pitchFamily="34" charset="0"/>
              </a:rPr>
              <a:t>$3,600</a:t>
            </a:r>
          </a:p>
        </p:txBody>
      </p:sp>
      <p:pic>
        <p:nvPicPr>
          <p:cNvPr id="20" name="Picture 19">
            <a:extLst>
              <a:ext uri="{FF2B5EF4-FFF2-40B4-BE49-F238E27FC236}">
                <a16:creationId xmlns:a16="http://schemas.microsoft.com/office/drawing/2014/main" id="{CE5FE9E6-F3B2-4EA5-B50F-E7C4B5D38F82}"/>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21" r="5532" b="13143"/>
          <a:stretch/>
        </p:blipFill>
        <p:spPr>
          <a:xfrm>
            <a:off x="5207369" y="1962290"/>
            <a:ext cx="1813454" cy="1200010"/>
          </a:xfrm>
          <a:prstGeom prst="rect">
            <a:avLst/>
          </a:prstGeom>
        </p:spPr>
      </p:pic>
      <p:sp>
        <p:nvSpPr>
          <p:cNvPr id="21" name="Rectangle 20">
            <a:extLst>
              <a:ext uri="{FF2B5EF4-FFF2-40B4-BE49-F238E27FC236}">
                <a16:creationId xmlns:a16="http://schemas.microsoft.com/office/drawing/2014/main" id="{B7CFBC40-D129-1A74-B786-C0924B69D76B}"/>
              </a:ext>
            </a:extLst>
          </p:cNvPr>
          <p:cNvSpPr/>
          <p:nvPr/>
        </p:nvSpPr>
        <p:spPr>
          <a:xfrm>
            <a:off x="5224506" y="3478310"/>
            <a:ext cx="1414554" cy="276999"/>
          </a:xfrm>
          <a:prstGeom prst="rect">
            <a:avLst/>
          </a:prstGeom>
        </p:spPr>
        <p:txBody>
          <a:bodyPr wrap="none" lIns="0" tIns="0" rIns="0" bIns="0">
            <a:spAutoFit/>
          </a:bodyPr>
          <a:lstStyle/>
          <a:p>
            <a:r>
              <a:rPr lang="en-US" b="1" dirty="0">
                <a:latin typeface="Calibri" panose="020F0502020204030204" pitchFamily="34" charset="0"/>
              </a:rPr>
              <a:t>Angela: </a:t>
            </a:r>
            <a:r>
              <a:rPr lang="en-US" dirty="0">
                <a:latin typeface="Calibri" panose="020F0502020204030204" pitchFamily="34" charset="0"/>
              </a:rPr>
              <a:t>$1,157</a:t>
            </a:r>
          </a:p>
        </p:txBody>
      </p:sp>
      <p:pic>
        <p:nvPicPr>
          <p:cNvPr id="22" name="Picture 21">
            <a:extLst>
              <a:ext uri="{FF2B5EF4-FFF2-40B4-BE49-F238E27FC236}">
                <a16:creationId xmlns:a16="http://schemas.microsoft.com/office/drawing/2014/main" id="{63C097DC-BFA9-FCB4-B980-749497363A0C}"/>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420" y="3834905"/>
            <a:ext cx="1828988" cy="1219325"/>
          </a:xfrm>
          <a:prstGeom prst="rect">
            <a:avLst/>
          </a:prstGeom>
        </p:spPr>
      </p:pic>
      <p:cxnSp>
        <p:nvCxnSpPr>
          <p:cNvPr id="23" name="Straight Connector 22">
            <a:extLst>
              <a:ext uri="{FF2B5EF4-FFF2-40B4-BE49-F238E27FC236}">
                <a16:creationId xmlns:a16="http://schemas.microsoft.com/office/drawing/2014/main" id="{D8550323-1EB4-7BF1-9F0A-B6507451DF48}"/>
              </a:ext>
            </a:extLst>
          </p:cNvPr>
          <p:cNvCxnSpPr>
            <a:cxnSpLocks/>
          </p:cNvCxnSpPr>
          <p:nvPr/>
        </p:nvCxnSpPr>
        <p:spPr>
          <a:xfrm>
            <a:off x="7979230" y="1181100"/>
            <a:ext cx="0" cy="3894902"/>
          </a:xfrm>
          <a:prstGeom prst="line">
            <a:avLst/>
          </a:prstGeom>
          <a:ln w="19050">
            <a:solidFill>
              <a:srgbClr val="FBAB1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097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ADEFD82-07C6-BE6E-E5A3-88B17841C31A}"/>
              </a:ext>
            </a:extLst>
          </p:cNvPr>
          <p:cNvSpPr/>
          <p:nvPr/>
        </p:nvSpPr>
        <p:spPr>
          <a:xfrm>
            <a:off x="0" y="508000"/>
            <a:ext cx="4373217" cy="5740400"/>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C927D1-973F-39EF-652C-F942B8268218}"/>
              </a:ext>
            </a:extLst>
          </p:cNvPr>
          <p:cNvSpPr>
            <a:spLocks noGrp="1"/>
          </p:cNvSpPr>
          <p:nvPr>
            <p:ph type="title" idx="4294967295"/>
          </p:nvPr>
        </p:nvSpPr>
        <p:spPr>
          <a:xfrm>
            <a:off x="754753" y="2331537"/>
            <a:ext cx="2949575" cy="2707901"/>
          </a:xfrm>
          <a:prstGeom prst="rect">
            <a:avLst/>
          </a:prstGeom>
        </p:spPr>
        <p:txBody>
          <a:bodyPr/>
          <a:lstStyle/>
          <a:p>
            <a:r>
              <a:rPr lang="en-US" sz="3400" b="0" dirty="0"/>
              <a:t>Questions to ask </a:t>
            </a:r>
            <a:r>
              <a:rPr lang="en-US" sz="3400" b="0" i="1" dirty="0"/>
              <a:t>before</a:t>
            </a:r>
            <a:r>
              <a:rPr lang="en-US" sz="3400" b="0" dirty="0"/>
              <a:t> taking benefits:</a:t>
            </a:r>
          </a:p>
        </p:txBody>
      </p:sp>
      <p:sp>
        <p:nvSpPr>
          <p:cNvPr id="4" name="Rectangle 3"/>
          <p:cNvSpPr/>
          <p:nvPr/>
        </p:nvSpPr>
        <p:spPr>
          <a:xfrm>
            <a:off x="6462424" y="1662632"/>
            <a:ext cx="4921195" cy="3638945"/>
          </a:xfrm>
          <a:prstGeom prst="rect">
            <a:avLst/>
          </a:prstGeom>
        </p:spPr>
        <p:txBody>
          <a:bodyPr wrap="square">
            <a:spAutoFit/>
          </a:bodyPr>
          <a:lstStyle/>
          <a:p>
            <a:pPr marL="285750" indent="-285750">
              <a:lnSpc>
                <a:spcPts val="2900"/>
              </a:lnSpc>
              <a:spcAft>
                <a:spcPts val="5400"/>
              </a:spcAft>
              <a:buClr>
                <a:schemeClr val="bg1"/>
              </a:buClr>
              <a:buFont typeface="Wingdings" panose="05000000000000000000" pitchFamily="2" charset="2"/>
              <a:buChar char="§"/>
            </a:pPr>
            <a:r>
              <a:rPr lang="en-US" sz="2200" dirty="0">
                <a:latin typeface="Calibri" panose="020F0502020204030204" pitchFamily="34" charset="0"/>
              </a:rPr>
              <a:t>When do I plan to stop working?</a:t>
            </a:r>
          </a:p>
          <a:p>
            <a:pPr marL="285750" indent="-285750">
              <a:lnSpc>
                <a:spcPts val="2900"/>
              </a:lnSpc>
              <a:spcAft>
                <a:spcPts val="5400"/>
              </a:spcAft>
              <a:buClr>
                <a:schemeClr val="bg1"/>
              </a:buClr>
              <a:buFont typeface="Wingdings" panose="05000000000000000000" pitchFamily="2" charset="2"/>
              <a:buChar char="§"/>
            </a:pPr>
            <a:r>
              <a:rPr lang="en-US" sz="2200" dirty="0">
                <a:latin typeface="Calibri" panose="020F0502020204030204" pitchFamily="34" charset="0"/>
              </a:rPr>
              <a:t>Do I need this extra income?</a:t>
            </a:r>
          </a:p>
          <a:p>
            <a:pPr marL="285750" indent="-285750">
              <a:lnSpc>
                <a:spcPts val="2900"/>
              </a:lnSpc>
              <a:spcAft>
                <a:spcPts val="5400"/>
              </a:spcAft>
              <a:buClr>
                <a:schemeClr val="bg1"/>
              </a:buClr>
              <a:buFont typeface="Wingdings" panose="05000000000000000000" pitchFamily="2" charset="2"/>
              <a:buChar char="§"/>
            </a:pPr>
            <a:r>
              <a:rPr lang="en-US" sz="2200" dirty="0">
                <a:latin typeface="Calibri" panose="020F0502020204030204" pitchFamily="34" charset="0"/>
              </a:rPr>
              <a:t>Will I have to pay taxes on my income?</a:t>
            </a:r>
          </a:p>
          <a:p>
            <a:pPr marL="285750" indent="-285750">
              <a:lnSpc>
                <a:spcPts val="2900"/>
              </a:lnSpc>
              <a:spcAft>
                <a:spcPts val="5400"/>
              </a:spcAft>
              <a:buClr>
                <a:schemeClr val="bg1"/>
              </a:buClr>
              <a:buFont typeface="Wingdings" panose="05000000000000000000" pitchFamily="2" charset="2"/>
              <a:buChar char="§"/>
            </a:pPr>
            <a:r>
              <a:rPr lang="en-US" sz="2200" dirty="0">
                <a:latin typeface="Calibri" panose="020F0502020204030204" pitchFamily="34" charset="0"/>
              </a:rPr>
              <a:t>How long will I live?</a:t>
            </a:r>
          </a:p>
        </p:txBody>
      </p:sp>
      <p:sp>
        <p:nvSpPr>
          <p:cNvPr id="6" name="Slide Number Placeholder 5">
            <a:extLst>
              <a:ext uri="{FF2B5EF4-FFF2-40B4-BE49-F238E27FC236}">
                <a16:creationId xmlns:a16="http://schemas.microsoft.com/office/drawing/2014/main" id="{58583B95-C0E3-0B6A-8B43-FBC1C0BC0F1E}"/>
              </a:ext>
            </a:extLst>
          </p:cNvPr>
          <p:cNvSpPr>
            <a:spLocks noGrp="1"/>
          </p:cNvSpPr>
          <p:nvPr>
            <p:ph type="sldNum" sz="quarter" idx="4"/>
          </p:nvPr>
        </p:nvSpPr>
        <p:spPr/>
        <p:txBody>
          <a:bodyPr/>
          <a:lstStyle/>
          <a:p>
            <a:pPr>
              <a:defRPr/>
            </a:pPr>
            <a:fld id="{098F27AE-F8A1-453E-8C2F-3FD5FC6AA2AE}" type="slidenum">
              <a:rPr lang="en-US" smtClean="0"/>
              <a:pPr>
                <a:defRPr/>
              </a:pPr>
              <a:t>21</a:t>
            </a:fld>
            <a:endParaRPr lang="en-US" dirty="0"/>
          </a:p>
        </p:txBody>
      </p:sp>
      <p:pic>
        <p:nvPicPr>
          <p:cNvPr id="12" name="Picture 11">
            <a:extLst>
              <a:ext uri="{FF2B5EF4-FFF2-40B4-BE49-F238E27FC236}">
                <a16:creationId xmlns:a16="http://schemas.microsoft.com/office/drawing/2014/main" id="{60E4FEE7-052C-3FEC-9E63-162F44EAAC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48076" y="1586432"/>
            <a:ext cx="594360" cy="594360"/>
          </a:xfrm>
          <a:prstGeom prst="rect">
            <a:avLst/>
          </a:prstGeom>
        </p:spPr>
      </p:pic>
      <p:pic>
        <p:nvPicPr>
          <p:cNvPr id="15" name="Picture 14">
            <a:extLst>
              <a:ext uri="{FF2B5EF4-FFF2-40B4-BE49-F238E27FC236}">
                <a16:creationId xmlns:a16="http://schemas.microsoft.com/office/drawing/2014/main" id="{6663B371-126F-1269-DB7E-49EB14E05E9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20284" r="33757" b="63970"/>
          <a:stretch/>
        </p:blipFill>
        <p:spPr>
          <a:xfrm>
            <a:off x="5517356" y="2523725"/>
            <a:ext cx="1157288" cy="822960"/>
          </a:xfrm>
          <a:prstGeom prst="rect">
            <a:avLst/>
          </a:prstGeom>
        </p:spPr>
      </p:pic>
      <p:pic>
        <p:nvPicPr>
          <p:cNvPr id="5" name="Picture 4">
            <a:extLst>
              <a:ext uri="{FF2B5EF4-FFF2-40B4-BE49-F238E27FC236}">
                <a16:creationId xmlns:a16="http://schemas.microsoft.com/office/drawing/2014/main" id="{4C863FBB-618F-6D6D-512E-6771A8D9C72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24917" y="4660900"/>
            <a:ext cx="727909" cy="731520"/>
          </a:xfrm>
          <a:prstGeom prst="rect">
            <a:avLst/>
          </a:prstGeom>
        </p:spPr>
      </p:pic>
      <p:pic>
        <p:nvPicPr>
          <p:cNvPr id="8" name="Picture 7">
            <a:extLst>
              <a:ext uri="{FF2B5EF4-FFF2-40B4-BE49-F238E27FC236}">
                <a16:creationId xmlns:a16="http://schemas.microsoft.com/office/drawing/2014/main" id="{FBFA12E2-BB9D-33DD-5185-3BE06AE375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15836" y="3643361"/>
            <a:ext cx="689572" cy="594360"/>
          </a:xfrm>
          <a:prstGeom prst="rect">
            <a:avLst/>
          </a:prstGeom>
        </p:spPr>
      </p:pic>
    </p:spTree>
    <p:extLst>
      <p:ext uri="{BB962C8B-B14F-4D97-AF65-F5344CB8AC3E}">
        <p14:creationId xmlns:p14="http://schemas.microsoft.com/office/powerpoint/2010/main" val="4201682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C09D32-4ADD-5F37-1D4B-A7269D2037FC}"/>
              </a:ext>
            </a:extLst>
          </p:cNvPr>
          <p:cNvSpPr/>
          <p:nvPr/>
        </p:nvSpPr>
        <p:spPr>
          <a:xfrm>
            <a:off x="0" y="0"/>
            <a:ext cx="12192000" cy="6248400"/>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9CDA8A-E7BA-3D73-0CCC-D6B166B0E842}"/>
              </a:ext>
            </a:extLst>
          </p:cNvPr>
          <p:cNvSpPr>
            <a:spLocks noGrp="1"/>
          </p:cNvSpPr>
          <p:nvPr>
            <p:ph type="title"/>
          </p:nvPr>
        </p:nvSpPr>
        <p:spPr>
          <a:xfrm>
            <a:off x="609600" y="114300"/>
            <a:ext cx="7359651" cy="535940"/>
          </a:xfrm>
        </p:spPr>
        <p:txBody>
          <a:bodyPr/>
          <a:lstStyle/>
          <a:p>
            <a:pPr rtl="0" fontAlgn="base"/>
            <a:r>
              <a:rPr lang="en-US" sz="2000" b="1" kern="1200" dirty="0">
                <a:solidFill>
                  <a:srgbClr val="FFFFFF"/>
                </a:solidFill>
                <a:effectLst/>
                <a:latin typeface="Calibri" panose="020F0502020204030204" pitchFamily="34" charset="0"/>
                <a:ea typeface="+mn-ea"/>
                <a:cs typeface="+mn-cs"/>
              </a:rPr>
              <a:t>Main Idea</a:t>
            </a:r>
            <a:endParaRPr lang="en-US" dirty="0">
              <a:effectLst/>
            </a:endParaRPr>
          </a:p>
        </p:txBody>
      </p:sp>
      <p:sp>
        <p:nvSpPr>
          <p:cNvPr id="3" name="TextBox 2"/>
          <p:cNvSpPr txBox="1"/>
          <p:nvPr/>
        </p:nvSpPr>
        <p:spPr>
          <a:xfrm>
            <a:off x="3013255" y="2780739"/>
            <a:ext cx="5824565" cy="1938992"/>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To make the most of your </a:t>
            </a:r>
            <a:br>
              <a:rPr lang="en-US" sz="4000" dirty="0">
                <a:solidFill>
                  <a:schemeClr val="bg1"/>
                </a:solidFill>
                <a:latin typeface="Calibri" panose="020F0502020204030204" pitchFamily="34" charset="0"/>
              </a:rPr>
            </a:br>
            <a:r>
              <a:rPr lang="en-US" sz="4000" dirty="0">
                <a:solidFill>
                  <a:schemeClr val="bg1"/>
                </a:solidFill>
                <a:latin typeface="Calibri" panose="020F0502020204030204" pitchFamily="34" charset="0"/>
              </a:rPr>
              <a:t>Social Security benefits, </a:t>
            </a:r>
          </a:p>
          <a:p>
            <a:pPr algn="ctr"/>
            <a:r>
              <a:rPr lang="en-US" sz="4000" dirty="0">
                <a:solidFill>
                  <a:schemeClr val="bg1"/>
                </a:solidFill>
                <a:latin typeface="Calibri" panose="020F0502020204030204" pitchFamily="34" charset="0"/>
              </a:rPr>
              <a:t>consider all the factors.</a:t>
            </a:r>
          </a:p>
        </p:txBody>
      </p:sp>
      <p:pic>
        <p:nvPicPr>
          <p:cNvPr id="9" name="Picture 8">
            <a:extLst>
              <a:ext uri="{FF2B5EF4-FFF2-40B4-BE49-F238E27FC236}">
                <a16:creationId xmlns:a16="http://schemas.microsoft.com/office/drawing/2014/main" id="{83DD16CF-6C4D-025B-935B-A8F8EFACAF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20142" y="1722120"/>
            <a:ext cx="1198660" cy="822960"/>
          </a:xfrm>
          <a:prstGeom prst="rect">
            <a:avLst/>
          </a:prstGeom>
        </p:spPr>
      </p:pic>
    </p:spTree>
    <p:extLst>
      <p:ext uri="{BB962C8B-B14F-4D97-AF65-F5344CB8AC3E}">
        <p14:creationId xmlns:p14="http://schemas.microsoft.com/office/powerpoint/2010/main" val="10255651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F4AB4-0F63-90B6-EA8E-A688269BCAD9}"/>
              </a:ext>
            </a:extLst>
          </p:cNvPr>
          <p:cNvSpPr>
            <a:spLocks noGrp="1"/>
          </p:cNvSpPr>
          <p:nvPr>
            <p:ph type="title"/>
          </p:nvPr>
        </p:nvSpPr>
        <p:spPr>
          <a:xfrm>
            <a:off x="609601" y="133350"/>
            <a:ext cx="2190750" cy="514350"/>
          </a:xfrm>
        </p:spPr>
        <p:txBody>
          <a:bodyPr/>
          <a:lstStyle/>
          <a:p>
            <a:pPr rtl="0" fontAlgn="base"/>
            <a:r>
              <a:rPr lang="en-US" sz="2000" b="1" kern="1200" dirty="0">
                <a:solidFill>
                  <a:srgbClr val="FFFFFF"/>
                </a:solidFill>
                <a:effectLst/>
                <a:latin typeface="Calibri" panose="020F0502020204030204" pitchFamily="34" charset="0"/>
                <a:ea typeface="+mn-ea"/>
                <a:cs typeface="+mn-cs"/>
              </a:rPr>
              <a:t>Social Security</a:t>
            </a:r>
            <a:endParaRPr lang="en-US" dirty="0">
              <a:effectLst/>
            </a:endParaRPr>
          </a:p>
        </p:txBody>
      </p:sp>
      <p:sp>
        <p:nvSpPr>
          <p:cNvPr id="3" name="Rectangle 5">
            <a:extLst>
              <a:ext uri="{FF2B5EF4-FFF2-40B4-BE49-F238E27FC236}">
                <a16:creationId xmlns:a16="http://schemas.microsoft.com/office/drawing/2014/main" id="{E329E1D2-BF03-176C-735C-2BE4BA870F44}"/>
              </a:ext>
            </a:extLst>
          </p:cNvPr>
          <p:cNvSpPr>
            <a:spLocks noChangeArrowheads="1"/>
          </p:cNvSpPr>
          <p:nvPr/>
        </p:nvSpPr>
        <p:spPr bwMode="black">
          <a:xfrm>
            <a:off x="8575871" y="2141538"/>
            <a:ext cx="2333429" cy="3522202"/>
          </a:xfrm>
          <a:prstGeom prst="rect">
            <a:avLst/>
          </a:prstGeom>
          <a:noFill/>
          <a:ln w="9525">
            <a:noFill/>
            <a:miter lim="800000"/>
            <a:headEnd/>
            <a:tailEnd/>
          </a:ln>
        </p:spPr>
        <p:txBody>
          <a:bodyPr anchor="t"/>
          <a:lstStyle/>
          <a:p>
            <a:pPr marL="457200" indent="-457200">
              <a:spcBef>
                <a:spcPct val="50000"/>
              </a:spcBef>
              <a:buClr>
                <a:srgbClr val="598FE4"/>
              </a:buClr>
              <a:buFont typeface="Wingdings 2" panose="05020102010507070707" pitchFamily="18" charset="2"/>
              <a:buChar char="¢"/>
            </a:pPr>
            <a:r>
              <a:rPr lang="en-US" sz="2600" dirty="0">
                <a:latin typeface="Calibri" panose="020F0502020204030204" pitchFamily="34" charset="0"/>
              </a:rPr>
              <a:t>Timing</a:t>
            </a:r>
          </a:p>
          <a:p>
            <a:pPr marL="457200" indent="-457200">
              <a:spcBef>
                <a:spcPct val="50000"/>
              </a:spcBef>
              <a:buClr>
                <a:srgbClr val="008571"/>
              </a:buClr>
              <a:buFont typeface="Wingdings 2" panose="05020102010507070707" pitchFamily="18" charset="2"/>
              <a:buChar char="¢"/>
            </a:pPr>
            <a:r>
              <a:rPr lang="en-US" sz="2600" dirty="0">
                <a:latin typeface="Calibri" panose="020F0502020204030204" pitchFamily="34" charset="0"/>
              </a:rPr>
              <a:t>Work</a:t>
            </a:r>
          </a:p>
          <a:p>
            <a:pPr marL="457200" indent="-457200">
              <a:spcBef>
                <a:spcPct val="50000"/>
              </a:spcBef>
              <a:buClr>
                <a:srgbClr val="562A77"/>
              </a:buClr>
              <a:buFont typeface="Wingdings 2" panose="05020102010507070707" pitchFamily="18" charset="2"/>
              <a:buChar char="¢"/>
            </a:pPr>
            <a:r>
              <a:rPr lang="en-US" sz="2600" dirty="0">
                <a:latin typeface="Calibri" panose="020F0502020204030204" pitchFamily="34" charset="0"/>
              </a:rPr>
              <a:t>Taxes</a:t>
            </a:r>
          </a:p>
          <a:p>
            <a:pPr marL="457200" indent="-457200">
              <a:spcBef>
                <a:spcPct val="50000"/>
              </a:spcBef>
              <a:buClr>
                <a:srgbClr val="984922"/>
              </a:buClr>
              <a:buFont typeface="Wingdings 2" panose="05020102010507070707" pitchFamily="18" charset="2"/>
              <a:buChar char="¢"/>
            </a:pPr>
            <a:r>
              <a:rPr lang="en-US" sz="2600" dirty="0">
                <a:latin typeface="Calibri" panose="020F0502020204030204" pitchFamily="34" charset="0"/>
              </a:rPr>
              <a:t>Awareness</a:t>
            </a:r>
          </a:p>
        </p:txBody>
      </p:sp>
      <p:pic>
        <p:nvPicPr>
          <p:cNvPr id="5" name="Picture 4">
            <a:extLst>
              <a:ext uri="{FF2B5EF4-FFF2-40B4-BE49-F238E27FC236}">
                <a16:creationId xmlns:a16="http://schemas.microsoft.com/office/drawing/2014/main" id="{CFDEC8B1-0D67-FCA5-A748-4F1D17C5514A}"/>
              </a:ext>
            </a:extLst>
          </p:cNvPr>
          <p:cNvPicPr>
            <a:picLocks noChangeAspect="1"/>
          </p:cNvPicPr>
          <p:nvPr/>
        </p:nvPicPr>
        <p:blipFill rotWithShape="1">
          <a:blip r:embed="rId3">
            <a:extLst>
              <a:ext uri="{28A0092B-C50C-407E-A947-70E740481C1C}">
                <a14:useLocalDpi xmlns:a14="http://schemas.microsoft.com/office/drawing/2010/main" val="0"/>
              </a:ext>
            </a:extLst>
          </a:blip>
          <a:srcRect l="5581" t="8557"/>
          <a:stretch/>
        </p:blipFill>
        <p:spPr>
          <a:xfrm>
            <a:off x="-1" y="0"/>
            <a:ext cx="7911671" cy="6248400"/>
          </a:xfrm>
          <a:prstGeom prst="rect">
            <a:avLst/>
          </a:prstGeom>
        </p:spPr>
      </p:pic>
      <p:sp>
        <p:nvSpPr>
          <p:cNvPr id="6" name="Rectangle 5">
            <a:extLst>
              <a:ext uri="{FF2B5EF4-FFF2-40B4-BE49-F238E27FC236}">
                <a16:creationId xmlns:a16="http://schemas.microsoft.com/office/drawing/2014/main" id="{5867A1AC-D512-1FA5-24E6-922F3BD8539C}"/>
              </a:ext>
            </a:extLst>
          </p:cNvPr>
          <p:cNvSpPr/>
          <p:nvPr/>
        </p:nvSpPr>
        <p:spPr>
          <a:xfrm>
            <a:off x="650590" y="629586"/>
            <a:ext cx="10864079" cy="4983813"/>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8F8D7D59-0D30-487F-6627-791BD1DA31E9}"/>
              </a:ext>
            </a:extLst>
          </p:cNvPr>
          <p:cNvSpPr txBox="1"/>
          <p:nvPr/>
        </p:nvSpPr>
        <p:spPr>
          <a:xfrm>
            <a:off x="8528050" y="1335485"/>
            <a:ext cx="3849688" cy="615553"/>
          </a:xfrm>
          <a:prstGeom prst="rect">
            <a:avLst/>
          </a:prstGeom>
          <a:noFill/>
        </p:spPr>
        <p:txBody>
          <a:bodyPr wrap="square" rtlCol="0">
            <a:spAutoFit/>
          </a:bodyPr>
          <a:lstStyle/>
          <a:p>
            <a:r>
              <a:rPr lang="en-US" sz="3400" dirty="0">
                <a:latin typeface="Calibri" panose="020F0502020204030204" pitchFamily="34" charset="0"/>
              </a:rPr>
              <a:t>Summary</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AEE582-1222-0B75-6223-6E1C3E95C8E9}"/>
              </a:ext>
            </a:extLst>
          </p:cNvPr>
          <p:cNvSpPr>
            <a:spLocks noGrp="1"/>
          </p:cNvSpPr>
          <p:nvPr>
            <p:ph type="title"/>
          </p:nvPr>
        </p:nvSpPr>
        <p:spPr>
          <a:xfrm>
            <a:off x="609600" y="114300"/>
            <a:ext cx="7359651" cy="553998"/>
          </a:xfrm>
        </p:spPr>
        <p:txBody>
          <a:bodyPr/>
          <a:lstStyle/>
          <a:p>
            <a:pPr rtl="0" fontAlgn="base"/>
            <a:r>
              <a:rPr lang="en-US" sz="2000" b="1" kern="1200" dirty="0">
                <a:solidFill>
                  <a:srgbClr val="FFFFFF"/>
                </a:solidFill>
                <a:effectLst/>
                <a:latin typeface="Calibri" panose="020F0502020204030204" pitchFamily="34" charset="0"/>
                <a:ea typeface="+mn-ea"/>
                <a:cs typeface="+mn-cs"/>
              </a:rPr>
              <a:t>Next Steps</a:t>
            </a:r>
            <a:endParaRPr lang="en-US" dirty="0">
              <a:effectLst/>
            </a:endParaRPr>
          </a:p>
        </p:txBody>
      </p:sp>
      <p:sp>
        <p:nvSpPr>
          <p:cNvPr id="2" name="TextBox 1"/>
          <p:cNvSpPr txBox="1"/>
          <p:nvPr/>
        </p:nvSpPr>
        <p:spPr>
          <a:xfrm>
            <a:off x="2114550" y="2008754"/>
            <a:ext cx="3849688" cy="615553"/>
          </a:xfrm>
          <a:prstGeom prst="rect">
            <a:avLst/>
          </a:prstGeom>
          <a:noFill/>
        </p:spPr>
        <p:txBody>
          <a:bodyPr wrap="square" rtlCol="0">
            <a:spAutoFit/>
          </a:bodyPr>
          <a:lstStyle/>
          <a:p>
            <a:r>
              <a:rPr lang="en-US" sz="3400" dirty="0">
                <a:latin typeface="Calibri" panose="020F0502020204030204" pitchFamily="34" charset="0"/>
              </a:rPr>
              <a:t>Next Steps</a:t>
            </a:r>
          </a:p>
        </p:txBody>
      </p:sp>
      <p:sp>
        <p:nvSpPr>
          <p:cNvPr id="11" name="1"/>
          <p:cNvSpPr txBox="1"/>
          <p:nvPr/>
        </p:nvSpPr>
        <p:spPr>
          <a:xfrm>
            <a:off x="2059275" y="2622154"/>
            <a:ext cx="760874" cy="1107996"/>
          </a:xfrm>
          <a:prstGeom prst="rect">
            <a:avLst/>
          </a:prstGeom>
          <a:noFill/>
        </p:spPr>
        <p:txBody>
          <a:bodyPr wrap="square" rtlCol="0">
            <a:spAutoFit/>
          </a:bodyPr>
          <a:lstStyle/>
          <a:p>
            <a:r>
              <a:rPr lang="en-US" sz="6600" dirty="0">
                <a:solidFill>
                  <a:srgbClr val="598FE4"/>
                </a:solidFill>
                <a:latin typeface="Calibri" panose="020F0502020204030204" pitchFamily="34" charset="0"/>
              </a:rPr>
              <a:t>1</a:t>
            </a:r>
          </a:p>
        </p:txBody>
      </p:sp>
      <p:sp>
        <p:nvSpPr>
          <p:cNvPr id="10" name="TextBox 9"/>
          <p:cNvSpPr txBox="1"/>
          <p:nvPr/>
        </p:nvSpPr>
        <p:spPr>
          <a:xfrm>
            <a:off x="2495552" y="2848393"/>
            <a:ext cx="2076448" cy="1964256"/>
          </a:xfrm>
          <a:prstGeom prst="rect">
            <a:avLst/>
          </a:prstGeom>
          <a:noFill/>
        </p:spPr>
        <p:txBody>
          <a:bodyPr wrap="square" numCol="1" spcCol="548640" rtlCol="0">
            <a:spAutoFit/>
          </a:bodyPr>
          <a:lstStyle/>
          <a:p>
            <a:pPr defTabSz="0">
              <a:lnSpc>
                <a:spcPts val="2100"/>
              </a:lnSpc>
            </a:pPr>
            <a:r>
              <a:rPr lang="en-US" b="1" dirty="0">
                <a:latin typeface="Calibri" panose="020F0502020204030204" pitchFamily="34" charset="0"/>
              </a:rPr>
              <a:t>Download 				</a:t>
            </a:r>
            <a:br>
              <a:rPr lang="en-US" dirty="0">
                <a:latin typeface="Calibri" panose="020F0502020204030204" pitchFamily="34" charset="0"/>
              </a:rPr>
            </a:br>
            <a:r>
              <a:rPr lang="en-US" b="1" dirty="0">
                <a:latin typeface="Calibri" panose="020F0502020204030204" pitchFamily="34" charset="0"/>
              </a:rPr>
              <a:t>your Social Security statement </a:t>
            </a:r>
            <a:br>
              <a:rPr lang="en-US" b="1" dirty="0">
                <a:latin typeface="Calibri" panose="020F0502020204030204" pitchFamily="34" charset="0"/>
              </a:rPr>
            </a:br>
            <a:r>
              <a:rPr lang="en-US" dirty="0">
                <a:latin typeface="Calibri" panose="020F0502020204030204" pitchFamily="34" charset="0"/>
              </a:rPr>
              <a:t>by logging into ssa.gov/</a:t>
            </a:r>
            <a:r>
              <a:rPr lang="en-US" dirty="0" err="1">
                <a:latin typeface="Calibri" panose="020F0502020204030204" pitchFamily="34" charset="0"/>
              </a:rPr>
              <a:t>myaccount</a:t>
            </a:r>
            <a:r>
              <a:rPr lang="en-US" dirty="0">
                <a:latin typeface="Calibri" panose="020F0502020204030204" pitchFamily="34" charset="0"/>
              </a:rPr>
              <a:t>.</a:t>
            </a:r>
          </a:p>
          <a:p>
            <a:pPr defTabSz="0">
              <a:lnSpc>
                <a:spcPts val="2100"/>
              </a:lnSpc>
            </a:pPr>
            <a:endParaRPr lang="en-US" sz="1600" dirty="0">
              <a:latin typeface="Calibri" panose="020F0502020204030204" pitchFamily="34" charset="0"/>
            </a:endParaRPr>
          </a:p>
          <a:p>
            <a:pPr defTabSz="0">
              <a:lnSpc>
                <a:spcPts val="2100"/>
              </a:lnSpc>
            </a:pPr>
            <a:endParaRPr lang="en-US" sz="1600" dirty="0">
              <a:latin typeface="Calibri" panose="020F0502020204030204" pitchFamily="34" charset="0"/>
            </a:endParaRPr>
          </a:p>
        </p:txBody>
      </p:sp>
      <p:sp>
        <p:nvSpPr>
          <p:cNvPr id="12" name="2"/>
          <p:cNvSpPr txBox="1"/>
          <p:nvPr/>
        </p:nvSpPr>
        <p:spPr>
          <a:xfrm>
            <a:off x="4675098" y="2613940"/>
            <a:ext cx="594543" cy="1107996"/>
          </a:xfrm>
          <a:prstGeom prst="rect">
            <a:avLst/>
          </a:prstGeom>
          <a:noFill/>
        </p:spPr>
        <p:txBody>
          <a:bodyPr wrap="square" rtlCol="0">
            <a:spAutoFit/>
          </a:bodyPr>
          <a:lstStyle/>
          <a:p>
            <a:r>
              <a:rPr lang="en-US" sz="6600" dirty="0">
                <a:solidFill>
                  <a:srgbClr val="598FE4"/>
                </a:solidFill>
                <a:latin typeface="Calibri" panose="020F0502020204030204" pitchFamily="34" charset="0"/>
              </a:rPr>
              <a:t>2</a:t>
            </a:r>
          </a:p>
        </p:txBody>
      </p:sp>
      <p:sp>
        <p:nvSpPr>
          <p:cNvPr id="15" name="TextBox 14">
            <a:extLst>
              <a:ext uri="{FF2B5EF4-FFF2-40B4-BE49-F238E27FC236}">
                <a16:creationId xmlns:a16="http://schemas.microsoft.com/office/drawing/2014/main" id="{00BD51A2-58B4-A50E-FE82-2491A71E55DA}"/>
              </a:ext>
            </a:extLst>
          </p:cNvPr>
          <p:cNvSpPr txBox="1"/>
          <p:nvPr/>
        </p:nvSpPr>
        <p:spPr>
          <a:xfrm>
            <a:off x="5158219" y="2805432"/>
            <a:ext cx="1764142" cy="1438855"/>
          </a:xfrm>
          <a:prstGeom prst="rect">
            <a:avLst/>
          </a:prstGeom>
          <a:noFill/>
        </p:spPr>
        <p:txBody>
          <a:bodyPr wrap="square">
            <a:spAutoFit/>
          </a:bodyPr>
          <a:lstStyle/>
          <a:p>
            <a:pPr defTabSz="0">
              <a:lnSpc>
                <a:spcPts val="2100"/>
              </a:lnSpc>
            </a:pPr>
            <a:r>
              <a:rPr lang="en-US" sz="1800" b="1" dirty="0">
                <a:latin typeface="Calibri" panose="020F0502020204030204" pitchFamily="34" charset="0"/>
              </a:rPr>
              <a:t>Estimate what </a:t>
            </a:r>
            <a:br>
              <a:rPr lang="en-US" sz="1800" b="1" dirty="0">
                <a:latin typeface="Calibri" panose="020F0502020204030204" pitchFamily="34" charset="0"/>
              </a:rPr>
            </a:br>
            <a:r>
              <a:rPr lang="en-US" sz="1800" b="1" dirty="0">
                <a:latin typeface="Calibri" panose="020F0502020204030204" pitchFamily="34" charset="0"/>
              </a:rPr>
              <a:t>your monthly </a:t>
            </a:r>
          </a:p>
          <a:p>
            <a:pPr defTabSz="0">
              <a:lnSpc>
                <a:spcPts val="2100"/>
              </a:lnSpc>
            </a:pPr>
            <a:r>
              <a:rPr lang="en-US" sz="1800" b="1" dirty="0">
                <a:latin typeface="Calibri" panose="020F0502020204030204" pitchFamily="34" charset="0"/>
              </a:rPr>
              <a:t>income needs will be </a:t>
            </a:r>
            <a:br>
              <a:rPr lang="en-US" sz="1800" b="1" dirty="0">
                <a:latin typeface="Calibri" panose="020F0502020204030204" pitchFamily="34" charset="0"/>
              </a:rPr>
            </a:br>
            <a:r>
              <a:rPr lang="en-US" sz="1800" dirty="0">
                <a:latin typeface="Calibri" panose="020F0502020204030204" pitchFamily="34" charset="0"/>
              </a:rPr>
              <a:t>in retirement.</a:t>
            </a:r>
          </a:p>
        </p:txBody>
      </p:sp>
      <p:sp>
        <p:nvSpPr>
          <p:cNvPr id="13" name="3"/>
          <p:cNvSpPr txBox="1"/>
          <p:nvPr/>
        </p:nvSpPr>
        <p:spPr>
          <a:xfrm>
            <a:off x="7410276" y="2617565"/>
            <a:ext cx="791460" cy="1107996"/>
          </a:xfrm>
          <a:prstGeom prst="rect">
            <a:avLst/>
          </a:prstGeom>
          <a:noFill/>
        </p:spPr>
        <p:txBody>
          <a:bodyPr wrap="square" rtlCol="0">
            <a:spAutoFit/>
          </a:bodyPr>
          <a:lstStyle/>
          <a:p>
            <a:r>
              <a:rPr lang="en-US" sz="6600" dirty="0">
                <a:solidFill>
                  <a:srgbClr val="598FE4"/>
                </a:solidFill>
                <a:latin typeface="Calibri" panose="020F0502020204030204" pitchFamily="34" charset="0"/>
              </a:rPr>
              <a:t>3</a:t>
            </a:r>
          </a:p>
        </p:txBody>
      </p:sp>
      <p:sp>
        <p:nvSpPr>
          <p:cNvPr id="17" name="TextBox 16">
            <a:extLst>
              <a:ext uri="{FF2B5EF4-FFF2-40B4-BE49-F238E27FC236}">
                <a16:creationId xmlns:a16="http://schemas.microsoft.com/office/drawing/2014/main" id="{5BB54510-1E8E-9812-5964-CBDE0CE631B5}"/>
              </a:ext>
            </a:extLst>
          </p:cNvPr>
          <p:cNvSpPr txBox="1"/>
          <p:nvPr/>
        </p:nvSpPr>
        <p:spPr>
          <a:xfrm>
            <a:off x="7895025" y="2805432"/>
            <a:ext cx="2335941" cy="1977464"/>
          </a:xfrm>
          <a:prstGeom prst="rect">
            <a:avLst/>
          </a:prstGeom>
          <a:noFill/>
        </p:spPr>
        <p:txBody>
          <a:bodyPr wrap="square">
            <a:spAutoFit/>
          </a:bodyPr>
          <a:lstStyle/>
          <a:p>
            <a:pPr defTabSz="0">
              <a:lnSpc>
                <a:spcPts val="2100"/>
              </a:lnSpc>
            </a:pPr>
            <a:r>
              <a:rPr lang="en-US" sz="1800" b="1" dirty="0">
                <a:latin typeface="Calibri" panose="020F0502020204030204" pitchFamily="34" charset="0"/>
              </a:rPr>
              <a:t>Meet with your financial professional &amp; tax professional</a:t>
            </a:r>
            <a:br>
              <a:rPr lang="en-US" sz="1800" dirty="0">
                <a:latin typeface="Calibri" panose="020F0502020204030204" pitchFamily="34" charset="0"/>
              </a:rPr>
            </a:br>
            <a:r>
              <a:rPr lang="en-US" sz="1800" dirty="0">
                <a:latin typeface="Calibri" panose="020F0502020204030204" pitchFamily="34" charset="0"/>
              </a:rPr>
              <a:t>to 	evaluate your</a:t>
            </a:r>
          </a:p>
          <a:p>
            <a:pPr defTabSz="0">
              <a:lnSpc>
                <a:spcPts val="2100"/>
              </a:lnSpc>
            </a:pPr>
            <a:r>
              <a:rPr lang="en-US" sz="1800" dirty="0">
                <a:latin typeface="Calibri" panose="020F0502020204030204" pitchFamily="34" charset="0"/>
              </a:rPr>
              <a:t>overall portfolio </a:t>
            </a:r>
          </a:p>
          <a:p>
            <a:pPr defTabSz="0">
              <a:lnSpc>
                <a:spcPts val="2100"/>
              </a:lnSpc>
            </a:pPr>
            <a:r>
              <a:rPr lang="en-US" sz="1800" dirty="0">
                <a:latin typeface="Calibri" panose="020F0502020204030204" pitchFamily="34" charset="0"/>
              </a:rPr>
              <a:t>and create an </a:t>
            </a:r>
          </a:p>
          <a:p>
            <a:pPr defTabSz="0">
              <a:lnSpc>
                <a:spcPts val="2100"/>
              </a:lnSpc>
            </a:pPr>
            <a:r>
              <a:rPr lang="en-US" sz="1800" dirty="0">
                <a:latin typeface="Calibri" panose="020F0502020204030204" pitchFamily="34" charset="0"/>
              </a:rPr>
              <a:t>income plan.</a:t>
            </a:r>
          </a:p>
        </p:txBody>
      </p:sp>
      <p:sp>
        <p:nvSpPr>
          <p:cNvPr id="3" name="Rectangle 2">
            <a:extLst>
              <a:ext uri="{FF2B5EF4-FFF2-40B4-BE49-F238E27FC236}">
                <a16:creationId xmlns:a16="http://schemas.microsoft.com/office/drawing/2014/main" id="{A62B2AB0-A233-7B90-95C4-DE7848BC8CD5}"/>
              </a:ext>
            </a:extLst>
          </p:cNvPr>
          <p:cNvSpPr/>
          <p:nvPr/>
        </p:nvSpPr>
        <p:spPr>
          <a:xfrm>
            <a:off x="650590" y="629586"/>
            <a:ext cx="10864079" cy="5060013"/>
          </a:xfrm>
          <a:prstGeom prst="rect">
            <a:avLst/>
          </a:prstGeom>
          <a:noFill/>
          <a:ln w="25400" cap="flat" cmpd="sng" algn="ctr">
            <a:solidFill>
              <a:srgbClr val="FBAB1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060957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dirty="0"/>
              <a:t>DISCLOSURES</a:t>
            </a:r>
          </a:p>
        </p:txBody>
      </p:sp>
      <p:sp>
        <p:nvSpPr>
          <p:cNvPr id="56" name="TextBox 4"/>
          <p:cNvSpPr txBox="1">
            <a:spLocks noChangeArrowheads="1"/>
          </p:cNvSpPr>
          <p:nvPr/>
        </p:nvSpPr>
        <p:spPr bwMode="auto">
          <a:xfrm>
            <a:off x="501041" y="4801850"/>
            <a:ext cx="11160690" cy="1446550"/>
          </a:xfrm>
          <a:prstGeom prst="rect">
            <a:avLst/>
          </a:prstGeom>
          <a:noFill/>
          <a:ln w="9525">
            <a:noFill/>
            <a:miter lim="800000"/>
            <a:headEnd/>
            <a:tailEnd/>
          </a:ln>
        </p:spPr>
        <p:txBody>
          <a:bodyPr wrap="square">
            <a:spAutoFit/>
          </a:bodyPr>
          <a:lstStyle/>
          <a:p>
            <a:pPr lvl="0"/>
            <a:r>
              <a:rPr lang="en-US" sz="1100" dirty="0">
                <a:latin typeface="Calibri" panose="020F0502020204030204" pitchFamily="34" charset="0"/>
              </a:rPr>
              <a:t>This material is general marketing material and provides only general plan and retirement information. This material is not intended to provide tax, accounting or legal advice. As with all matters of a tax or legal nature, investors should consult a tax or legal counsel for advice. Hartford Funds is not providing any investment advice of any kind (impartial or otherwise) in this material and is not acting as a fiduciary in connection with the preparation or distribution of this material. Investors should consult their own financial professional for advice or recommendations with respect to the information addressed in this material. </a:t>
            </a:r>
          </a:p>
          <a:p>
            <a:pPr lvl="0"/>
            <a:endParaRPr lang="en-US" sz="1100" dirty="0">
              <a:latin typeface="Calibri" panose="020F0502020204030204" pitchFamily="34" charset="0"/>
            </a:endParaRPr>
          </a:p>
          <a:p>
            <a:r>
              <a:rPr lang="en-US" sz="1100" dirty="0">
                <a:latin typeface="Calibri" panose="020F0502020204030204" pitchFamily="34" charset="0"/>
              </a:rPr>
              <a:t>Hartford Funds Distributors, LLC, Member FINRA. </a:t>
            </a:r>
          </a:p>
          <a:p>
            <a:endParaRPr lang="en-US" sz="1100" dirty="0">
              <a:solidFill>
                <a:srgbClr val="000000"/>
              </a:solidFill>
              <a:latin typeface="Calibri" panose="020F0502020204030204" pitchFamily="34" charset="0"/>
            </a:endParaRPr>
          </a:p>
          <a:p>
            <a:r>
              <a:rPr lang="en-US" sz="1100" dirty="0">
                <a:solidFill>
                  <a:srgbClr val="000000"/>
                </a:solidFill>
                <a:latin typeface="Calibri" panose="020F0502020204030204" pitchFamily="34" charset="0"/>
              </a:rPr>
              <a:t>SEM_SS _0125  </a:t>
            </a:r>
            <a:r>
              <a:rPr lang="en-US" sz="1100" b="0" i="0" dirty="0">
                <a:solidFill>
                  <a:srgbClr val="212529"/>
                </a:solidFill>
                <a:effectLst/>
                <a:latin typeface="-apple-system"/>
              </a:rPr>
              <a:t>4166701</a:t>
            </a:r>
            <a:endParaRPr lang="en-US" sz="1100" dirty="0">
              <a:solidFill>
                <a:srgbClr val="FF0066"/>
              </a:solidFill>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21E4BB-8B85-9C9C-E562-FE3757ADC78C}"/>
              </a:ext>
            </a:extLst>
          </p:cNvPr>
          <p:cNvSpPr/>
          <p:nvPr/>
        </p:nvSpPr>
        <p:spPr>
          <a:xfrm>
            <a:off x="-10767" y="0"/>
            <a:ext cx="12202767" cy="6139543"/>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A405AD-9783-9A09-556D-638E905B6B5B}"/>
              </a:ext>
            </a:extLst>
          </p:cNvPr>
          <p:cNvSpPr>
            <a:spLocks noGrp="1"/>
          </p:cNvSpPr>
          <p:nvPr>
            <p:ph type="title"/>
          </p:nvPr>
        </p:nvSpPr>
        <p:spPr>
          <a:xfrm>
            <a:off x="1240366" y="2214398"/>
            <a:ext cx="2527302" cy="2169052"/>
          </a:xfrm>
        </p:spPr>
        <p:txBody>
          <a:bodyPr anchor="t"/>
          <a:lstStyle/>
          <a:p>
            <a:pPr rtl="0" fontAlgn="base"/>
            <a:r>
              <a:rPr lang="en-US" sz="3400" b="0" kern="1200" dirty="0">
                <a:solidFill>
                  <a:schemeClr val="bg1"/>
                </a:solidFill>
                <a:effectLst/>
                <a:ea typeface="+mn-ea"/>
                <a:cs typeface="+mn-cs"/>
              </a:rPr>
              <a:t>The Three-Legged Stool of Retirement</a:t>
            </a:r>
            <a:endParaRPr lang="en-US" sz="3400" b="0" dirty="0">
              <a:solidFill>
                <a:schemeClr val="bg1"/>
              </a:solidFill>
              <a:effectLst/>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508" t="-10013" r="-8985" b="-1847"/>
          <a:stretch/>
        </p:blipFill>
        <p:spPr>
          <a:xfrm>
            <a:off x="6594940" y="480724"/>
            <a:ext cx="3778435" cy="3380785"/>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34612564"/>
              </p:ext>
            </p:extLst>
          </p:nvPr>
        </p:nvGraphicFramePr>
        <p:xfrm>
          <a:off x="5677441" y="4718099"/>
          <a:ext cx="6096000" cy="741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cs typeface="Calibri" panose="020F0502020204030204" pitchFamily="34" charset="0"/>
                        </a:rPr>
                        <a:t>2025</a:t>
                      </a:r>
                      <a:r>
                        <a:rPr lang="en-US" sz="1600" b="1" baseline="0" dirty="0">
                          <a:latin typeface="Calibri" panose="020F0502020204030204" pitchFamily="34" charset="0"/>
                          <a:cs typeface="Calibri" panose="020F0502020204030204" pitchFamily="34" charset="0"/>
                        </a:rPr>
                        <a:t> </a:t>
                      </a:r>
                      <a:r>
                        <a:rPr lang="en-US" sz="1600" b="1" dirty="0">
                          <a:latin typeface="Calibri" panose="020F0502020204030204" pitchFamily="34" charset="0"/>
                          <a:cs typeface="Calibri" panose="020F0502020204030204" pitchFamily="34" charset="0"/>
                        </a:rPr>
                        <a:t>ESTIMATED AVERAGE MONTHLY SOCIAL SECURITY PAYMENTS</a:t>
                      </a:r>
                      <a:r>
                        <a:rPr lang="en-US" sz="1600" b="1" baseline="30000" dirty="0">
                          <a:latin typeface="Calibri" panose="020F0502020204030204" pitchFamily="34" charset="0"/>
                          <a:cs typeface="Calibri" panose="020F0502020204030204" pitchFamily="34" charset="0"/>
                        </a:rPr>
                        <a:t>1</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2969A8"/>
                    </a:solidFill>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Retired worker: </a:t>
                      </a:r>
                      <a:r>
                        <a:rPr lang="en-US" sz="1800" b="1" dirty="0">
                          <a:latin typeface="Calibri" panose="020F0502020204030204" pitchFamily="34" charset="0"/>
                          <a:cs typeface="Calibri" panose="020F0502020204030204" pitchFamily="34" charset="0"/>
                        </a:rPr>
                        <a:t>$1,976</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BE6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Retired couple: </a:t>
                      </a:r>
                      <a:r>
                        <a:rPr lang="en-US" sz="1800" b="1" dirty="0">
                          <a:latin typeface="Calibri" panose="020F0502020204030204" pitchFamily="34" charset="0"/>
                          <a:cs typeface="Calibri" panose="020F0502020204030204" pitchFamily="34" charset="0"/>
                        </a:rPr>
                        <a:t>$3,089</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BE6F9"/>
                    </a:solidFill>
                  </a:tcPr>
                </a:tc>
                <a:extLst>
                  <a:ext uri="{0D108BD9-81ED-4DB2-BD59-A6C34878D82A}">
                    <a16:rowId xmlns:a16="http://schemas.microsoft.com/office/drawing/2014/main" val="10001"/>
                  </a:ext>
                </a:extLst>
              </a:tr>
            </a:tbl>
          </a:graphicData>
        </a:graphic>
      </p:graphicFrame>
      <p:sp>
        <p:nvSpPr>
          <p:cNvPr id="8" name="Rectangle 37"/>
          <p:cNvSpPr>
            <a:spLocks noChangeArrowheads="1"/>
          </p:cNvSpPr>
          <p:nvPr/>
        </p:nvSpPr>
        <p:spPr bwMode="auto">
          <a:xfrm>
            <a:off x="1094788" y="4811940"/>
            <a:ext cx="3705812" cy="400110"/>
          </a:xfrm>
          <a:prstGeom prst="rect">
            <a:avLst/>
          </a:prstGeom>
          <a:noFill/>
          <a:ln w="9525">
            <a:noFill/>
            <a:miter lim="800000"/>
            <a:headEnd/>
            <a:tailEnd/>
          </a:ln>
        </p:spPr>
        <p:txBody>
          <a:bodyPr wrap="square">
            <a:spAutoFit/>
          </a:bodyPr>
          <a:lstStyle/>
          <a:p>
            <a:r>
              <a:rPr lang="en-US" sz="1000" baseline="30000" dirty="0">
                <a:solidFill>
                  <a:schemeClr val="bg1"/>
                </a:solidFill>
                <a:latin typeface="Calibri Light" panose="020F0302020204030204" pitchFamily="34" charset="0"/>
                <a:cs typeface="Calibri Light" panose="020F0302020204030204" pitchFamily="34" charset="0"/>
              </a:rPr>
              <a:t>1</a:t>
            </a:r>
            <a:r>
              <a:rPr kumimoji="0" lang="en-US" sz="1000" b="0"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2025 Social Security Changes - COLA Fact Sheet,</a:t>
            </a:r>
            <a:r>
              <a:rPr kumimoji="0" lang="en-US" sz="1000" b="0" i="0"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 </a:t>
            </a:r>
            <a:r>
              <a:rPr lang="en-US" sz="1000" dirty="0">
                <a:solidFill>
                  <a:schemeClr val="bg1"/>
                </a:solidFill>
                <a:latin typeface="Calibri Light" panose="020F0302020204030204" pitchFamily="34" charset="0"/>
                <a:cs typeface="Calibri Light" panose="020F0302020204030204" pitchFamily="34" charset="0"/>
              </a:rPr>
              <a:t>12/24 </a:t>
            </a:r>
          </a:p>
          <a:p>
            <a:r>
              <a:rPr lang="en-US" sz="1000" dirty="0">
                <a:solidFill>
                  <a:schemeClr val="bg1"/>
                </a:solidFill>
                <a:latin typeface="Calibri Light" panose="020F0302020204030204" pitchFamily="34" charset="0"/>
                <a:cs typeface="Calibri Light" panose="020F0302020204030204" pitchFamily="34" charset="0"/>
              </a:rPr>
              <a:t> Reflects average monthly payment at full retirement age.</a:t>
            </a:r>
            <a:endParaRPr lang="en-US" sz="1000" b="1" baseline="30000" dirty="0">
              <a:solidFill>
                <a:schemeClr val="bg1"/>
              </a:solidFill>
              <a:latin typeface="Calibri Light" panose="020F0302020204030204" pitchFamily="34" charset="0"/>
              <a:cs typeface="Calibri Light" panose="020F0302020204030204" pitchFamily="34" charset="0"/>
            </a:endParaRPr>
          </a:p>
        </p:txBody>
      </p:sp>
      <p:sp>
        <p:nvSpPr>
          <p:cNvPr id="6" name="Title 1">
            <a:extLst>
              <a:ext uri="{FF2B5EF4-FFF2-40B4-BE49-F238E27FC236}">
                <a16:creationId xmlns:a16="http://schemas.microsoft.com/office/drawing/2014/main" id="{CCBB11EB-1A71-CD2B-0253-2FD98C86566D}"/>
              </a:ext>
            </a:extLst>
          </p:cNvPr>
          <p:cNvSpPr txBox="1">
            <a:spLocks/>
          </p:cNvSpPr>
          <p:nvPr/>
        </p:nvSpPr>
        <p:spPr bwMode="auto">
          <a:xfrm>
            <a:off x="5677441" y="3687529"/>
            <a:ext cx="1888617" cy="8585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0" algn="l" rtl="0" eaLnBrk="0" fontAlgn="base" hangingPunct="0">
              <a:spcBef>
                <a:spcPts val="0"/>
              </a:spcBef>
              <a:spcAft>
                <a:spcPct val="0"/>
              </a:spcAft>
              <a:buSzPct val="100000"/>
              <a:buFont typeface="Arial"/>
              <a:buNone/>
              <a:defRPr sz="3000" b="1">
                <a:solidFill>
                  <a:srgbClr val="002A49"/>
                </a:solidFill>
                <a:latin typeface="Calibri" panose="020F0502020204030204" pitchFamily="34" charset="0"/>
                <a:ea typeface="Calibri" panose="020F0502020204030204" pitchFamily="34" charset="0"/>
                <a:cs typeface="Arial"/>
                <a:sym typeface="Arial"/>
              </a:defRPr>
            </a:lvl1pPr>
            <a:lvl2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2pPr>
            <a:lvl3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3pPr>
            <a:lvl4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4pPr>
            <a:lvl5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5pPr>
            <a:lvl6pPr marL="4572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6pPr>
            <a:lvl7pPr marL="9144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7pPr>
            <a:lvl8pPr marL="13716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8pPr>
            <a:lvl9pPr marL="18288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9pPr>
          </a:lstStyle>
          <a:p>
            <a:pPr algn="ctr">
              <a:lnSpc>
                <a:spcPts val="2300"/>
              </a:lnSpc>
            </a:pPr>
            <a:r>
              <a:rPr lang="en-US" sz="2200" b="0" kern="1200" dirty="0">
                <a:solidFill>
                  <a:schemeClr val="bg1"/>
                </a:solidFill>
                <a:ea typeface="+mn-ea"/>
                <a:cs typeface="+mn-cs"/>
              </a:rPr>
              <a:t>Social</a:t>
            </a:r>
            <a:br>
              <a:rPr lang="en-US" sz="2200" b="0" kern="1200" dirty="0">
                <a:solidFill>
                  <a:schemeClr val="bg1"/>
                </a:solidFill>
                <a:ea typeface="+mn-ea"/>
                <a:cs typeface="+mn-cs"/>
              </a:rPr>
            </a:br>
            <a:r>
              <a:rPr lang="en-US" sz="2200" b="0" kern="1200" dirty="0">
                <a:solidFill>
                  <a:schemeClr val="bg1"/>
                </a:solidFill>
                <a:ea typeface="+mn-ea"/>
                <a:cs typeface="+mn-cs"/>
              </a:rPr>
              <a:t>Security</a:t>
            </a:r>
            <a:endParaRPr lang="en-US" sz="2200" b="0" kern="0" dirty="0">
              <a:solidFill>
                <a:schemeClr val="bg1"/>
              </a:solidFill>
            </a:endParaRPr>
          </a:p>
        </p:txBody>
      </p:sp>
      <p:sp>
        <p:nvSpPr>
          <p:cNvPr id="7" name="Title 1">
            <a:extLst>
              <a:ext uri="{FF2B5EF4-FFF2-40B4-BE49-F238E27FC236}">
                <a16:creationId xmlns:a16="http://schemas.microsoft.com/office/drawing/2014/main" id="{42B3A257-3BC9-6F95-720E-4560B8A2E95F}"/>
              </a:ext>
            </a:extLst>
          </p:cNvPr>
          <p:cNvSpPr txBox="1">
            <a:spLocks/>
          </p:cNvSpPr>
          <p:nvPr/>
        </p:nvSpPr>
        <p:spPr bwMode="auto">
          <a:xfrm>
            <a:off x="7553358" y="3978801"/>
            <a:ext cx="1888617" cy="5418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0" algn="l" rtl="0" eaLnBrk="0" fontAlgn="base" hangingPunct="0">
              <a:spcBef>
                <a:spcPts val="0"/>
              </a:spcBef>
              <a:spcAft>
                <a:spcPct val="0"/>
              </a:spcAft>
              <a:buSzPct val="100000"/>
              <a:buFont typeface="Arial"/>
              <a:buNone/>
              <a:defRPr sz="3000" b="1">
                <a:solidFill>
                  <a:srgbClr val="002A49"/>
                </a:solidFill>
                <a:latin typeface="Calibri" panose="020F0502020204030204" pitchFamily="34" charset="0"/>
                <a:ea typeface="Calibri" panose="020F0502020204030204" pitchFamily="34" charset="0"/>
                <a:cs typeface="Arial"/>
                <a:sym typeface="Arial"/>
              </a:defRPr>
            </a:lvl1pPr>
            <a:lvl2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2pPr>
            <a:lvl3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3pPr>
            <a:lvl4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4pPr>
            <a:lvl5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5pPr>
            <a:lvl6pPr marL="4572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6pPr>
            <a:lvl7pPr marL="9144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7pPr>
            <a:lvl8pPr marL="13716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8pPr>
            <a:lvl9pPr marL="18288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9pPr>
          </a:lstStyle>
          <a:p>
            <a:pPr algn="ctr">
              <a:lnSpc>
                <a:spcPts val="2300"/>
              </a:lnSpc>
            </a:pPr>
            <a:r>
              <a:rPr lang="en-US" sz="2200" b="0" kern="1200" dirty="0">
                <a:solidFill>
                  <a:schemeClr val="bg1"/>
                </a:solidFill>
                <a:ea typeface="+mn-ea"/>
                <a:cs typeface="+mn-cs"/>
              </a:rPr>
              <a:t>Pensions</a:t>
            </a:r>
            <a:endParaRPr lang="en-US" sz="2200" b="0" kern="0" dirty="0">
              <a:solidFill>
                <a:schemeClr val="bg1"/>
              </a:solidFill>
            </a:endParaRPr>
          </a:p>
        </p:txBody>
      </p:sp>
      <p:sp>
        <p:nvSpPr>
          <p:cNvPr id="11" name="Title 1">
            <a:extLst>
              <a:ext uri="{FF2B5EF4-FFF2-40B4-BE49-F238E27FC236}">
                <a16:creationId xmlns:a16="http://schemas.microsoft.com/office/drawing/2014/main" id="{387220D4-C19C-9BAC-2B25-0E5101CF9C20}"/>
              </a:ext>
            </a:extLst>
          </p:cNvPr>
          <p:cNvSpPr txBox="1">
            <a:spLocks/>
          </p:cNvSpPr>
          <p:nvPr/>
        </p:nvSpPr>
        <p:spPr bwMode="auto">
          <a:xfrm>
            <a:off x="9643557" y="3699033"/>
            <a:ext cx="1888617" cy="85853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indent="0" algn="l" rtl="0" eaLnBrk="0" fontAlgn="base" hangingPunct="0">
              <a:spcBef>
                <a:spcPts val="0"/>
              </a:spcBef>
              <a:spcAft>
                <a:spcPct val="0"/>
              </a:spcAft>
              <a:buSzPct val="100000"/>
              <a:buFont typeface="Arial"/>
              <a:buNone/>
              <a:defRPr sz="3000" b="1">
                <a:solidFill>
                  <a:srgbClr val="002A49"/>
                </a:solidFill>
                <a:latin typeface="Calibri" panose="020F0502020204030204" pitchFamily="34" charset="0"/>
                <a:ea typeface="Calibri" panose="020F0502020204030204" pitchFamily="34" charset="0"/>
                <a:cs typeface="Arial"/>
                <a:sym typeface="Arial"/>
              </a:defRPr>
            </a:lvl1pPr>
            <a:lvl2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2pPr>
            <a:lvl3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3pPr>
            <a:lvl4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4pPr>
            <a:lvl5pPr algn="l" rtl="0" eaLnBrk="0" fontAlgn="base" hangingPunct="0">
              <a:spcBef>
                <a:spcPts val="0"/>
              </a:spcBef>
              <a:spcAft>
                <a:spcPct val="0"/>
              </a:spcAft>
              <a:buSzPct val="100000"/>
              <a:buFont typeface="Arial"/>
              <a:buNone/>
              <a:defRPr sz="3600" b="1">
                <a:solidFill>
                  <a:schemeClr val="dk1"/>
                </a:solidFill>
                <a:latin typeface="Arial"/>
                <a:ea typeface="Arial"/>
                <a:cs typeface="Arial"/>
                <a:sym typeface="Arial"/>
              </a:defRPr>
            </a:lvl5pPr>
            <a:lvl6pPr marL="4572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6pPr>
            <a:lvl7pPr marL="9144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7pPr>
            <a:lvl8pPr marL="13716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8pPr>
            <a:lvl9pPr marL="1828800" algn="l" rtl="0" fontAlgn="base">
              <a:spcBef>
                <a:spcPts val="0"/>
              </a:spcBef>
              <a:spcAft>
                <a:spcPct val="0"/>
              </a:spcAft>
              <a:buSzPct val="100000"/>
              <a:buFont typeface="Arial"/>
              <a:buNone/>
              <a:defRPr sz="3600" b="1">
                <a:solidFill>
                  <a:schemeClr val="dk1"/>
                </a:solidFill>
                <a:latin typeface="Arial"/>
                <a:ea typeface="Arial"/>
                <a:cs typeface="Arial"/>
                <a:sym typeface="Arial"/>
              </a:defRPr>
            </a:lvl9pPr>
          </a:lstStyle>
          <a:p>
            <a:pPr algn="ctr">
              <a:lnSpc>
                <a:spcPts val="2300"/>
              </a:lnSpc>
            </a:pPr>
            <a:r>
              <a:rPr lang="en-US" sz="2200" b="0" kern="1200" dirty="0">
                <a:solidFill>
                  <a:schemeClr val="bg1"/>
                </a:solidFill>
                <a:ea typeface="+mn-ea"/>
                <a:cs typeface="+mn-cs"/>
              </a:rPr>
              <a:t>Savings &amp;</a:t>
            </a:r>
            <a:br>
              <a:rPr lang="en-US" sz="2200" b="0" kern="1200" dirty="0">
                <a:solidFill>
                  <a:schemeClr val="bg1"/>
                </a:solidFill>
                <a:ea typeface="+mn-ea"/>
                <a:cs typeface="+mn-cs"/>
              </a:rPr>
            </a:br>
            <a:r>
              <a:rPr lang="en-US" sz="2200" b="0" kern="1200" dirty="0">
                <a:solidFill>
                  <a:schemeClr val="bg1"/>
                </a:solidFill>
                <a:ea typeface="+mn-ea"/>
                <a:cs typeface="+mn-cs"/>
              </a:rPr>
              <a:t>Investments</a:t>
            </a:r>
            <a:endParaRPr lang="en-US" sz="2200" b="0" kern="0" dirty="0">
              <a:solidFill>
                <a:schemeClr val="bg1"/>
              </a:solidFill>
            </a:endParaRPr>
          </a:p>
        </p:txBody>
      </p:sp>
    </p:spTree>
    <p:extLst>
      <p:ext uri="{BB962C8B-B14F-4D97-AF65-F5344CB8AC3E}">
        <p14:creationId xmlns:p14="http://schemas.microsoft.com/office/powerpoint/2010/main" val="3590395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1C00-1604-7F38-8F79-2B0D19931064}"/>
              </a:ext>
            </a:extLst>
          </p:cNvPr>
          <p:cNvSpPr>
            <a:spLocks noGrp="1"/>
          </p:cNvSpPr>
          <p:nvPr>
            <p:ph type="title"/>
          </p:nvPr>
        </p:nvSpPr>
        <p:spPr>
          <a:xfrm>
            <a:off x="609600" y="95250"/>
            <a:ext cx="7359651" cy="520701"/>
          </a:xfrm>
        </p:spPr>
        <p:txBody>
          <a:bodyPr/>
          <a:lstStyle/>
          <a:p>
            <a:pPr rtl="0" fontAlgn="base"/>
            <a:r>
              <a:rPr lang="en-US" sz="2000" b="1" kern="1200" dirty="0">
                <a:solidFill>
                  <a:srgbClr val="FFFFFF"/>
                </a:solidFill>
                <a:effectLst/>
                <a:latin typeface="Calibri" panose="020F0502020204030204" pitchFamily="34" charset="0"/>
                <a:ea typeface="+mn-ea"/>
                <a:cs typeface="+mn-cs"/>
              </a:rPr>
              <a:t>Agenda</a:t>
            </a:r>
            <a:endParaRPr lang="en-US" dirty="0">
              <a:effectLst/>
            </a:endParaRPr>
          </a:p>
        </p:txBody>
      </p:sp>
      <p:sp>
        <p:nvSpPr>
          <p:cNvPr id="16392" name="Rectangle 5"/>
          <p:cNvSpPr>
            <a:spLocks noChangeArrowheads="1"/>
          </p:cNvSpPr>
          <p:nvPr/>
        </p:nvSpPr>
        <p:spPr bwMode="black">
          <a:xfrm>
            <a:off x="1086242" y="1260551"/>
            <a:ext cx="3942958" cy="4007977"/>
          </a:xfrm>
          <a:prstGeom prst="rect">
            <a:avLst/>
          </a:prstGeom>
          <a:noFill/>
          <a:ln w="9525">
            <a:noFill/>
            <a:miter lim="800000"/>
            <a:headEnd/>
            <a:tailEnd/>
          </a:ln>
        </p:spPr>
        <p:txBody>
          <a:bodyPr anchor="ctr"/>
          <a:lstStyle/>
          <a:p>
            <a:pPr marL="457200" indent="-457200">
              <a:spcBef>
                <a:spcPct val="50000"/>
              </a:spcBef>
              <a:buClr>
                <a:srgbClr val="598FE4"/>
              </a:buClr>
              <a:buFont typeface="Wingdings 2" panose="05020102010507070707" pitchFamily="18" charset="2"/>
              <a:buChar char="¢"/>
            </a:pPr>
            <a:r>
              <a:rPr lang="en-US" sz="2600" dirty="0">
                <a:latin typeface="Calibri" panose="020F0502020204030204" pitchFamily="34" charset="0"/>
              </a:rPr>
              <a:t>Timing</a:t>
            </a:r>
          </a:p>
          <a:p>
            <a:pPr marL="457200" indent="-457200">
              <a:spcBef>
                <a:spcPct val="50000"/>
              </a:spcBef>
              <a:buClr>
                <a:srgbClr val="008571"/>
              </a:buClr>
              <a:buFont typeface="Wingdings 2" panose="05020102010507070707" pitchFamily="18" charset="2"/>
              <a:buChar char="¢"/>
            </a:pPr>
            <a:r>
              <a:rPr lang="en-US" sz="2600" dirty="0">
                <a:latin typeface="Calibri" panose="020F0502020204030204" pitchFamily="34" charset="0"/>
              </a:rPr>
              <a:t>Work</a:t>
            </a:r>
          </a:p>
          <a:p>
            <a:pPr marL="457200" indent="-457200">
              <a:spcBef>
                <a:spcPct val="50000"/>
              </a:spcBef>
              <a:buClr>
                <a:srgbClr val="562A77"/>
              </a:buClr>
              <a:buFont typeface="Wingdings 2" panose="05020102010507070707" pitchFamily="18" charset="2"/>
              <a:buChar char="¢"/>
            </a:pPr>
            <a:r>
              <a:rPr lang="en-US" sz="2600" dirty="0">
                <a:latin typeface="Calibri" panose="020F0502020204030204" pitchFamily="34" charset="0"/>
              </a:rPr>
              <a:t>Taxes</a:t>
            </a:r>
          </a:p>
          <a:p>
            <a:pPr marL="457200" indent="-457200">
              <a:spcBef>
                <a:spcPct val="50000"/>
              </a:spcBef>
              <a:buClr>
                <a:srgbClr val="984922"/>
              </a:buClr>
              <a:buFont typeface="Wingdings 2" panose="05020102010507070707" pitchFamily="18" charset="2"/>
              <a:buChar char="¢"/>
            </a:pPr>
            <a:r>
              <a:rPr lang="en-US" sz="2600" dirty="0">
                <a:latin typeface="Calibri" panose="020F0502020204030204" pitchFamily="34" charset="0"/>
              </a:rPr>
              <a:t>Awareness</a:t>
            </a:r>
          </a:p>
        </p:txBody>
      </p:sp>
      <p:sp>
        <p:nvSpPr>
          <p:cNvPr id="4" name="Slide Number Placeholder 3">
            <a:extLst>
              <a:ext uri="{FF2B5EF4-FFF2-40B4-BE49-F238E27FC236}">
                <a16:creationId xmlns:a16="http://schemas.microsoft.com/office/drawing/2014/main" id="{F5AB1D35-1918-01C7-C652-0197DC98D147}"/>
              </a:ext>
            </a:extLst>
          </p:cNvPr>
          <p:cNvSpPr>
            <a:spLocks noGrp="1"/>
          </p:cNvSpPr>
          <p:nvPr>
            <p:ph type="sldNum" sz="quarter" idx="4294967295"/>
          </p:nvPr>
        </p:nvSpPr>
        <p:spPr>
          <a:xfrm>
            <a:off x="9023351" y="6404929"/>
            <a:ext cx="2844800" cy="365125"/>
          </a:xfrm>
          <a:prstGeom prst="rect">
            <a:avLst/>
          </a:prstGeom>
        </p:spPr>
        <p:txBody>
          <a:bodyPr/>
          <a:lstStyle/>
          <a:p>
            <a:pPr>
              <a:defRPr/>
            </a:pPr>
            <a:fld id="{AC64CF7D-A3EA-42BB-82DE-349C60788F77}" type="slidenum">
              <a:rPr lang="en-US" smtClean="0"/>
              <a:pPr>
                <a:defRPr/>
              </a:pPr>
              <a:t>4</a:t>
            </a:fld>
            <a:endParaRPr lang="en-US" dirty="0"/>
          </a:p>
        </p:txBody>
      </p:sp>
      <p:pic>
        <p:nvPicPr>
          <p:cNvPr id="3" name="Picture 2">
            <a:extLst>
              <a:ext uri="{FF2B5EF4-FFF2-40B4-BE49-F238E27FC236}">
                <a16:creationId xmlns:a16="http://schemas.microsoft.com/office/drawing/2014/main" id="{BCE1B5AC-334C-81ED-DBFC-2EFB904E90A7}"/>
              </a:ext>
            </a:extLst>
          </p:cNvPr>
          <p:cNvPicPr>
            <a:picLocks noChangeAspect="1"/>
          </p:cNvPicPr>
          <p:nvPr/>
        </p:nvPicPr>
        <p:blipFill rotWithShape="1">
          <a:blip r:embed="rId3"/>
          <a:srcRect l="15027"/>
          <a:stretch/>
        </p:blipFill>
        <p:spPr>
          <a:xfrm>
            <a:off x="4234542" y="0"/>
            <a:ext cx="7957457" cy="6246100"/>
          </a:xfrm>
          <a:prstGeom prst="rect">
            <a:avLst/>
          </a:prstGeom>
        </p:spPr>
      </p:pic>
    </p:spTree>
    <p:extLst>
      <p:ext uri="{BB962C8B-B14F-4D97-AF65-F5344CB8AC3E}">
        <p14:creationId xmlns:p14="http://schemas.microsoft.com/office/powerpoint/2010/main" val="62896241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E580C0-789F-706E-5876-7D84F2DC54D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40" b="7281"/>
          <a:stretch/>
        </p:blipFill>
        <p:spPr bwMode="auto">
          <a:xfrm>
            <a:off x="-339726" y="0"/>
            <a:ext cx="12531726"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D84D0584-75DF-78A8-29D0-243D4BEAB86A}"/>
              </a:ext>
            </a:extLst>
          </p:cNvPr>
          <p:cNvSpPr>
            <a:spLocks noGrp="1"/>
          </p:cNvSpPr>
          <p:nvPr>
            <p:ph type="sldNum" sz="quarter" idx="12"/>
          </p:nvPr>
        </p:nvSpPr>
        <p:spPr/>
        <p:txBody>
          <a:bodyPr/>
          <a:lstStyle/>
          <a:p>
            <a:fld id="{64223F6E-2160-4D02-ACA9-BB73F9F408B7}" type="slidenum">
              <a:rPr lang="en-US" smtClean="0"/>
              <a:t>5</a:t>
            </a:fld>
            <a:endParaRPr lang="en-US" dirty="0"/>
          </a:p>
        </p:txBody>
      </p:sp>
      <p:sp>
        <p:nvSpPr>
          <p:cNvPr id="3" name="Google Shape;115;p9">
            <a:extLst>
              <a:ext uri="{FF2B5EF4-FFF2-40B4-BE49-F238E27FC236}">
                <a16:creationId xmlns:a16="http://schemas.microsoft.com/office/drawing/2014/main" id="{4654144A-662B-2E88-267D-8EEC8068439E}"/>
              </a:ext>
            </a:extLst>
          </p:cNvPr>
          <p:cNvSpPr/>
          <p:nvPr/>
        </p:nvSpPr>
        <p:spPr>
          <a:xfrm>
            <a:off x="1140890" y="1324896"/>
            <a:ext cx="3477412" cy="3536475"/>
          </a:xfrm>
          <a:prstGeom prst="rect">
            <a:avLst/>
          </a:prstGeom>
          <a:solidFill>
            <a:srgbClr val="598FE4"/>
          </a:solidFill>
          <a:ln>
            <a:noFill/>
          </a:ln>
        </p:spPr>
        <p:txBody>
          <a:bodyPr spcFirstLastPara="1" wrap="square" lIns="91425" tIns="45700" rIns="91425" bIns="45700" anchor="ctr" anchorCtr="0">
            <a:noAutofit/>
          </a:bodyPr>
          <a:lstStyle/>
          <a:p>
            <a:pPr algn="ctr">
              <a:spcBef>
                <a:spcPts val="0"/>
              </a:spcBef>
              <a:spcAft>
                <a:spcPts val="0"/>
              </a:spcAft>
            </a:pPr>
            <a:endParaRPr sz="1400" b="0">
              <a:solidFill>
                <a:prstClr val="white"/>
              </a:solidFill>
              <a:latin typeface="Arial"/>
              <a:ea typeface="Arial"/>
              <a:cs typeface="Arial"/>
              <a:sym typeface="Arial"/>
            </a:endParaRPr>
          </a:p>
        </p:txBody>
      </p:sp>
      <p:sp>
        <p:nvSpPr>
          <p:cNvPr id="4" name="Google Shape;116;p9">
            <a:extLst>
              <a:ext uri="{FF2B5EF4-FFF2-40B4-BE49-F238E27FC236}">
                <a16:creationId xmlns:a16="http://schemas.microsoft.com/office/drawing/2014/main" id="{120C302F-55EF-4144-E17D-1B87CC88B1AC}"/>
              </a:ext>
            </a:extLst>
          </p:cNvPr>
          <p:cNvSpPr/>
          <p:nvPr/>
        </p:nvSpPr>
        <p:spPr>
          <a:xfrm>
            <a:off x="1605109" y="1782825"/>
            <a:ext cx="2492332" cy="2546111"/>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5" name="Title 4">
            <a:extLst>
              <a:ext uri="{FF2B5EF4-FFF2-40B4-BE49-F238E27FC236}">
                <a16:creationId xmlns:a16="http://schemas.microsoft.com/office/drawing/2014/main" id="{68E638FF-0966-9135-5C27-9580097CA8A1}"/>
              </a:ext>
            </a:extLst>
          </p:cNvPr>
          <p:cNvSpPr txBox="1">
            <a:spLocks/>
          </p:cNvSpPr>
          <p:nvPr/>
        </p:nvSpPr>
        <p:spPr>
          <a:xfrm>
            <a:off x="1518978" y="1714622"/>
            <a:ext cx="1518136" cy="647578"/>
          </a:xfrm>
          <a:prstGeom prst="rect">
            <a:avLst/>
          </a:prstGeom>
          <a:solidFill>
            <a:srgbClr val="598FE4"/>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ts val="0"/>
              </a:spcAft>
            </a:pPr>
            <a:r>
              <a:rPr lang="en-US" sz="3000" b="1" dirty="0">
                <a:solidFill>
                  <a:srgbClr val="FFFFFF"/>
                </a:solidFill>
                <a:latin typeface="Calibri" panose="020F0502020204030204" pitchFamily="34" charset="0"/>
                <a:ea typeface="+mn-ea"/>
                <a:cs typeface="Calibri" panose="020F0502020204030204" pitchFamily="34" charset="0"/>
              </a:rPr>
              <a:t>Timing</a:t>
            </a:r>
          </a:p>
        </p:txBody>
      </p:sp>
    </p:spTree>
    <p:extLst>
      <p:ext uri="{BB962C8B-B14F-4D97-AF65-F5344CB8AC3E}">
        <p14:creationId xmlns:p14="http://schemas.microsoft.com/office/powerpoint/2010/main" val="1746837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F3FF0-63C5-887B-9C89-5D8AB3E3B4C8}"/>
              </a:ext>
            </a:extLst>
          </p:cNvPr>
          <p:cNvSpPr/>
          <p:nvPr/>
        </p:nvSpPr>
        <p:spPr>
          <a:xfrm>
            <a:off x="-10767" y="546100"/>
            <a:ext cx="4373217" cy="5702300"/>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92610B1-B72A-A720-366D-FF0F8E746976}"/>
              </a:ext>
            </a:extLst>
          </p:cNvPr>
          <p:cNvSpPr>
            <a:spLocks noGrp="1"/>
          </p:cNvSpPr>
          <p:nvPr>
            <p:ph type="title" idx="4294967295"/>
          </p:nvPr>
        </p:nvSpPr>
        <p:spPr>
          <a:xfrm>
            <a:off x="810962" y="2400654"/>
            <a:ext cx="2999038" cy="3378234"/>
          </a:xfrm>
          <a:prstGeom prst="rect">
            <a:avLst/>
          </a:prstGeom>
        </p:spPr>
        <p:txBody>
          <a:bodyPr/>
          <a:lstStyle/>
          <a:p>
            <a:pPr rtl="0" fontAlgn="base"/>
            <a:r>
              <a:rPr lang="en-US" sz="3400" b="0" kern="1200" dirty="0">
                <a:effectLst/>
                <a:ea typeface="+mn-ea"/>
                <a:cs typeface="+mn-cs"/>
              </a:rPr>
              <a:t>What’s Your Full Retirement Age (FRA)?</a:t>
            </a:r>
            <a:endParaRPr lang="en-US" sz="3400" b="0" dirty="0">
              <a:effectLs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78" t="-1502" r="-3399" b="8198"/>
          <a:stretch/>
        </p:blipFill>
        <p:spPr>
          <a:xfrm>
            <a:off x="4876801" y="647700"/>
            <a:ext cx="6616700" cy="5491843"/>
          </a:xfrm>
          <a:prstGeom prst="rect">
            <a:avLst/>
          </a:prstGeom>
        </p:spPr>
      </p:pic>
      <p:sp>
        <p:nvSpPr>
          <p:cNvPr id="9" name="TextBox 8"/>
          <p:cNvSpPr txBox="1"/>
          <p:nvPr/>
        </p:nvSpPr>
        <p:spPr>
          <a:xfrm>
            <a:off x="7014458" y="3047971"/>
            <a:ext cx="2095130" cy="261610"/>
          </a:xfrm>
          <a:prstGeom prst="rect">
            <a:avLst/>
          </a:prstGeom>
          <a:noFill/>
        </p:spPr>
        <p:txBody>
          <a:bodyPr wrap="square" rtlCol="0">
            <a:spAutoFit/>
          </a:bodyPr>
          <a:lstStyle/>
          <a:p>
            <a:pPr algn="ctr"/>
            <a:r>
              <a:rPr lang="en-US" sz="1100" b="1" dirty="0">
                <a:latin typeface="Calibri" panose="020F0502020204030204" pitchFamily="34" charset="0"/>
              </a:rPr>
              <a:t>Eligible for 100% of Benefits</a:t>
            </a:r>
          </a:p>
        </p:txBody>
      </p:sp>
      <p:graphicFrame>
        <p:nvGraphicFramePr>
          <p:cNvPr id="8" name="Table 7"/>
          <p:cNvGraphicFramePr>
            <a:graphicFrameLocks noGrp="1"/>
          </p:cNvGraphicFramePr>
          <p:nvPr>
            <p:extLst>
              <p:ext uri="{D42A27DB-BD31-4B8C-83A1-F6EECF244321}">
                <p14:modId xmlns:p14="http://schemas.microsoft.com/office/powerpoint/2010/main" val="1424025081"/>
              </p:ext>
            </p:extLst>
          </p:nvPr>
        </p:nvGraphicFramePr>
        <p:xfrm>
          <a:off x="7014458" y="2912880"/>
          <a:ext cx="2358142" cy="2408424"/>
        </p:xfrm>
        <a:graphic>
          <a:graphicData uri="http://schemas.openxmlformats.org/drawingml/2006/table">
            <a:tbl>
              <a:tblPr firstRow="1" bandRow="1">
                <a:tableStyleId>{5C22544A-7EE6-4342-B048-85BDC9FD1C3A}</a:tableStyleId>
              </a:tblPr>
              <a:tblGrid>
                <a:gridCol w="1179071">
                  <a:extLst>
                    <a:ext uri="{9D8B030D-6E8A-4147-A177-3AD203B41FA5}">
                      <a16:colId xmlns:a16="http://schemas.microsoft.com/office/drawing/2014/main" val="20000"/>
                    </a:ext>
                  </a:extLst>
                </a:gridCol>
                <a:gridCol w="1179071">
                  <a:extLst>
                    <a:ext uri="{9D8B030D-6E8A-4147-A177-3AD203B41FA5}">
                      <a16:colId xmlns:a16="http://schemas.microsoft.com/office/drawing/2014/main" val="20001"/>
                    </a:ext>
                  </a:extLst>
                </a:gridCol>
              </a:tblGrid>
              <a:tr h="301053">
                <a:tc>
                  <a:txBody>
                    <a:bodyPr/>
                    <a:lstStyle/>
                    <a:p>
                      <a:pPr algn="ctr" fontAlgn="b"/>
                      <a:r>
                        <a:rPr lang="en-US" sz="1400" b="1" i="0" u="none" strike="noStrike" dirty="0">
                          <a:solidFill>
                            <a:schemeClr val="bg1"/>
                          </a:solidFill>
                          <a:effectLst/>
                          <a:latin typeface="Calibri"/>
                        </a:rPr>
                        <a:t>BIRTH YEAR</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E213F"/>
                    </a:solidFill>
                  </a:tcPr>
                </a:tc>
                <a:tc>
                  <a:txBody>
                    <a:bodyPr/>
                    <a:lstStyle/>
                    <a:p>
                      <a:pPr algn="ctr" fontAlgn="b"/>
                      <a:r>
                        <a:rPr lang="en-US" sz="1400" b="1" i="0" u="none" strike="noStrike" dirty="0">
                          <a:solidFill>
                            <a:schemeClr val="bg1"/>
                          </a:solidFill>
                          <a:effectLst/>
                          <a:latin typeface="Calibri"/>
                        </a:rPr>
                        <a:t>FRA</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E213F"/>
                    </a:solidFill>
                  </a:tcPr>
                </a:tc>
                <a:extLst>
                  <a:ext uri="{0D108BD9-81ED-4DB2-BD59-A6C34878D82A}">
                    <a16:rowId xmlns:a16="http://schemas.microsoft.com/office/drawing/2014/main" val="10000"/>
                  </a:ext>
                </a:extLst>
              </a:tr>
              <a:tr h="301053">
                <a:tc>
                  <a:txBody>
                    <a:bodyPr/>
                    <a:lstStyle/>
                    <a:p>
                      <a:pPr algn="ctr" fontAlgn="b"/>
                      <a:r>
                        <a:rPr lang="en-US" sz="1400" b="0" i="0" u="none" strike="noStrike" dirty="0">
                          <a:solidFill>
                            <a:srgbClr val="000000"/>
                          </a:solidFill>
                          <a:effectLst/>
                          <a:latin typeface="Calibri"/>
                        </a:rPr>
                        <a:t>1943-1954</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effectLst/>
                          <a:latin typeface="Calibri"/>
                        </a:rPr>
                        <a:t>66</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1053">
                <a:tc>
                  <a:txBody>
                    <a:bodyPr/>
                    <a:lstStyle/>
                    <a:p>
                      <a:pPr algn="ctr" fontAlgn="b"/>
                      <a:r>
                        <a:rPr lang="en-US" sz="1400" b="0" i="0" u="none" strike="noStrike" dirty="0">
                          <a:solidFill>
                            <a:srgbClr val="000000"/>
                          </a:solidFill>
                          <a:effectLst/>
                          <a:latin typeface="Calibri"/>
                        </a:rPr>
                        <a:t>1955</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66 + 2 mos.</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1053">
                <a:tc>
                  <a:txBody>
                    <a:bodyPr/>
                    <a:lstStyle/>
                    <a:p>
                      <a:pPr algn="ctr" fontAlgn="b"/>
                      <a:r>
                        <a:rPr lang="en-US" sz="1400" b="0" i="0" u="none" strike="noStrike">
                          <a:solidFill>
                            <a:srgbClr val="000000"/>
                          </a:solidFill>
                          <a:effectLst/>
                          <a:latin typeface="Calibri"/>
                        </a:rPr>
                        <a:t>1956</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66 + 4 mos.</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1053">
                <a:tc>
                  <a:txBody>
                    <a:bodyPr/>
                    <a:lstStyle/>
                    <a:p>
                      <a:pPr algn="ctr" fontAlgn="b"/>
                      <a:r>
                        <a:rPr lang="en-US" sz="1400" b="0" i="0" u="none" strike="noStrike" dirty="0">
                          <a:solidFill>
                            <a:srgbClr val="000000"/>
                          </a:solidFill>
                          <a:effectLst/>
                          <a:latin typeface="Calibri"/>
                        </a:rPr>
                        <a:t>1957</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66 + 6 mos.</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01053">
                <a:tc>
                  <a:txBody>
                    <a:bodyPr/>
                    <a:lstStyle/>
                    <a:p>
                      <a:pPr algn="ctr" fontAlgn="b"/>
                      <a:r>
                        <a:rPr lang="en-US" sz="1400" b="0" i="0" u="none" strike="noStrike">
                          <a:solidFill>
                            <a:srgbClr val="000000"/>
                          </a:solidFill>
                          <a:effectLst/>
                          <a:latin typeface="Calibri"/>
                        </a:rPr>
                        <a:t>1958</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66 + 8 mos.</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1053">
                <a:tc>
                  <a:txBody>
                    <a:bodyPr/>
                    <a:lstStyle/>
                    <a:p>
                      <a:pPr algn="ctr" fontAlgn="b"/>
                      <a:r>
                        <a:rPr lang="en-US" sz="1400" b="0" i="0" u="none" strike="noStrike">
                          <a:solidFill>
                            <a:srgbClr val="000000"/>
                          </a:solidFill>
                          <a:effectLst/>
                          <a:latin typeface="Calibri"/>
                        </a:rPr>
                        <a:t>1959</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66 + 10 mos.</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01053">
                <a:tc>
                  <a:txBody>
                    <a:bodyPr/>
                    <a:lstStyle/>
                    <a:p>
                      <a:pPr algn="ctr" fontAlgn="b"/>
                      <a:r>
                        <a:rPr lang="en-US" sz="1400" b="0" i="0" u="none" strike="noStrike">
                          <a:solidFill>
                            <a:srgbClr val="000000"/>
                          </a:solidFill>
                          <a:effectLst/>
                          <a:latin typeface="Calibri"/>
                        </a:rPr>
                        <a:t>1960-Later</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sz="1400" b="0" i="0" u="none" strike="noStrike" dirty="0">
                          <a:solidFill>
                            <a:srgbClr val="000000"/>
                          </a:solidFill>
                          <a:effectLst/>
                          <a:latin typeface="Calibri"/>
                        </a:rPr>
                        <a:t>67</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0" name="TextBox 9"/>
          <p:cNvSpPr txBox="1"/>
          <p:nvPr/>
        </p:nvSpPr>
        <p:spPr>
          <a:xfrm>
            <a:off x="6950240" y="5440334"/>
            <a:ext cx="2759065" cy="415498"/>
          </a:xfrm>
          <a:prstGeom prst="rect">
            <a:avLst/>
          </a:prstGeom>
          <a:noFill/>
        </p:spPr>
        <p:txBody>
          <a:bodyPr wrap="square" rtlCol="0">
            <a:spAutoFit/>
          </a:bodyPr>
          <a:lstStyle/>
          <a:p>
            <a:r>
              <a:rPr lang="en-US" sz="1050" dirty="0">
                <a:latin typeface="Calibri" panose="020F0502020204030204" pitchFamily="34" charset="0"/>
              </a:rPr>
              <a:t>Source: </a:t>
            </a:r>
            <a:r>
              <a:rPr lang="en-US" sz="1050" i="1" dirty="0">
                <a:latin typeface="Calibri" panose="020F0502020204030204" pitchFamily="34" charset="0"/>
              </a:rPr>
              <a:t>Retirement Planner: </a:t>
            </a:r>
            <a:br>
              <a:rPr lang="en-US" sz="1050" i="1" dirty="0">
                <a:latin typeface="Calibri" panose="020F0502020204030204" pitchFamily="34" charset="0"/>
              </a:rPr>
            </a:br>
            <a:r>
              <a:rPr lang="en-US" sz="1050" i="1" dirty="0">
                <a:latin typeface="Calibri" panose="020F0502020204030204" pitchFamily="34" charset="0"/>
              </a:rPr>
              <a:t>Benefits By Year Of Birth</a:t>
            </a:r>
            <a:r>
              <a:rPr lang="en-US" sz="1050" dirty="0">
                <a:latin typeface="Calibri" panose="020F0502020204030204" pitchFamily="34" charset="0"/>
              </a:rPr>
              <a:t>, ssa.gov, 2024</a:t>
            </a:r>
          </a:p>
        </p:txBody>
      </p:sp>
      <p:sp>
        <p:nvSpPr>
          <p:cNvPr id="2" name="Slide Number Placeholder 1">
            <a:extLst>
              <a:ext uri="{FF2B5EF4-FFF2-40B4-BE49-F238E27FC236}">
                <a16:creationId xmlns:a16="http://schemas.microsoft.com/office/drawing/2014/main" id="{4B45D387-55D1-C57C-2375-D23F616E5D0F}"/>
              </a:ext>
            </a:extLst>
          </p:cNvPr>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6</a:t>
            </a:fld>
            <a:endParaRPr lang="en-US" dirty="0">
              <a:solidFill>
                <a:prstClr val="black">
                  <a:tint val="75000"/>
                </a:prstClr>
              </a:solidFill>
            </a:endParaRPr>
          </a:p>
        </p:txBody>
      </p:sp>
    </p:spTree>
    <p:extLst>
      <p:ext uri="{BB962C8B-B14F-4D97-AF65-F5344CB8AC3E}">
        <p14:creationId xmlns:p14="http://schemas.microsoft.com/office/powerpoint/2010/main" val="86115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FF4193-41F9-78EE-852C-48CDCDAC1337}"/>
              </a:ext>
            </a:extLst>
          </p:cNvPr>
          <p:cNvSpPr/>
          <p:nvPr/>
        </p:nvSpPr>
        <p:spPr>
          <a:xfrm>
            <a:off x="-10767" y="546100"/>
            <a:ext cx="4373217" cy="5702300"/>
          </a:xfrm>
          <a:prstGeom prst="rect">
            <a:avLst/>
          </a:prstGeom>
          <a:solidFill>
            <a:srgbClr val="0E21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08223-319C-2638-6EED-E44F4D371195}"/>
              </a:ext>
            </a:extLst>
          </p:cNvPr>
          <p:cNvSpPr>
            <a:spLocks noGrp="1"/>
          </p:cNvSpPr>
          <p:nvPr>
            <p:ph type="title" idx="4294967295"/>
          </p:nvPr>
        </p:nvSpPr>
        <p:spPr>
          <a:xfrm>
            <a:off x="739300" y="1816894"/>
            <a:ext cx="3062131" cy="3356869"/>
          </a:xfrm>
          <a:prstGeom prst="rect">
            <a:avLst/>
          </a:prstGeom>
        </p:spPr>
        <p:txBody>
          <a:bodyPr/>
          <a:lstStyle/>
          <a:p>
            <a:pPr rtl="0" eaLnBrk="1" fontAlgn="base" hangingPunct="1"/>
            <a:r>
              <a:rPr lang="en-US" sz="3400" b="0" kern="1200" dirty="0">
                <a:effectLst/>
                <a:ea typeface="+mn-ea"/>
                <a:cs typeface="Arial" panose="020B0604020202020204" pitchFamily="34" charset="0"/>
              </a:rPr>
              <a:t>Early vs. Delayed Filing: How It Affects Your Social Security Benefit</a:t>
            </a:r>
            <a:endParaRPr lang="en-US" sz="3400" b="0" dirty="0">
              <a:effectLst/>
            </a:endParaRPr>
          </a:p>
        </p:txBody>
      </p:sp>
      <p:sp>
        <p:nvSpPr>
          <p:cNvPr id="8" name="Shape 227" descr="Assumes a Benefit of $1,000 at a Full Retirement Age (FRA) of 67">
            <a:extLst>
              <a:ext uri="{FF2B5EF4-FFF2-40B4-BE49-F238E27FC236}">
                <a16:creationId xmlns:a16="http://schemas.microsoft.com/office/drawing/2014/main" id="{8BDD432F-1441-4BC2-82C5-AF789EC58CD2}"/>
              </a:ext>
            </a:extLst>
          </p:cNvPr>
          <p:cNvSpPr txBox="1">
            <a:spLocks noChangeArrowheads="1"/>
          </p:cNvSpPr>
          <p:nvPr/>
        </p:nvSpPr>
        <p:spPr bwMode="auto">
          <a:xfrm>
            <a:off x="4840365" y="1241451"/>
            <a:ext cx="514650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defPPr>
              <a:defRPr lang="en-US"/>
            </a:defPPr>
            <a:lvl1pPr algn="l" rtl="0" fontAlgn="base">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1pPr>
            <a:lvl2pPr marL="457200" algn="l" rtl="0" fontAlgn="base">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2pPr>
            <a:lvl3pPr marL="914400" algn="l" rtl="0" fontAlgn="base">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3pPr>
            <a:lvl4pPr marL="1371600" algn="l" rtl="0" fontAlgn="base">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4pPr>
            <a:lvl5pPr marL="1828800" algn="l" rtl="0" fontAlgn="base">
              <a:spcBef>
                <a:spcPct val="0"/>
              </a:spcBef>
              <a:spcAft>
                <a:spcPct val="0"/>
              </a:spcAft>
              <a:defRPr sz="1400" kern="1200">
                <a:solidFill>
                  <a:srgbClr val="000000"/>
                </a:solidFill>
                <a:latin typeface="Arial" pitchFamily="34" charset="0"/>
                <a:ea typeface="+mn-ea"/>
                <a:cs typeface="Arial" pitchFamily="34" charset="0"/>
                <a:sym typeface="Arial" pitchFamily="34" charset="0"/>
              </a:defRPr>
            </a:lvl5pPr>
            <a:lvl6pPr marL="2286000" algn="l" defTabSz="914400" rtl="0" eaLnBrk="1" latinLnBrk="0" hangingPunct="1">
              <a:defRPr sz="1400" kern="1200">
                <a:solidFill>
                  <a:srgbClr val="000000"/>
                </a:solidFill>
                <a:latin typeface="Arial" pitchFamily="34" charset="0"/>
                <a:ea typeface="+mn-ea"/>
                <a:cs typeface="Arial" pitchFamily="34" charset="0"/>
                <a:sym typeface="Arial" pitchFamily="34" charset="0"/>
              </a:defRPr>
            </a:lvl6pPr>
            <a:lvl7pPr marL="2743200" algn="l" defTabSz="914400" rtl="0" eaLnBrk="1" latinLnBrk="0" hangingPunct="1">
              <a:defRPr sz="1400" kern="1200">
                <a:solidFill>
                  <a:srgbClr val="000000"/>
                </a:solidFill>
                <a:latin typeface="Arial" pitchFamily="34" charset="0"/>
                <a:ea typeface="+mn-ea"/>
                <a:cs typeface="Arial" pitchFamily="34" charset="0"/>
                <a:sym typeface="Arial" pitchFamily="34" charset="0"/>
              </a:defRPr>
            </a:lvl7pPr>
            <a:lvl8pPr marL="3200400" algn="l" defTabSz="914400" rtl="0" eaLnBrk="1" latinLnBrk="0" hangingPunct="1">
              <a:defRPr sz="1400" kern="1200">
                <a:solidFill>
                  <a:srgbClr val="000000"/>
                </a:solidFill>
                <a:latin typeface="Arial" pitchFamily="34" charset="0"/>
                <a:ea typeface="+mn-ea"/>
                <a:cs typeface="Arial" pitchFamily="34" charset="0"/>
                <a:sym typeface="Arial" pitchFamily="34" charset="0"/>
              </a:defRPr>
            </a:lvl8pPr>
            <a:lvl9pPr marL="3657600" algn="l" defTabSz="914400" rtl="0" eaLnBrk="1" latinLnBrk="0" hangingPunct="1">
              <a:defRPr sz="1400" kern="1200">
                <a:solidFill>
                  <a:srgbClr val="000000"/>
                </a:solidFill>
                <a:latin typeface="Arial" pitchFamily="34" charset="0"/>
                <a:ea typeface="+mn-ea"/>
                <a:cs typeface="Arial" pitchFamily="34" charset="0"/>
                <a:sym typeface="Arial" pitchFamily="34" charset="0"/>
              </a:defRPr>
            </a:lvl9pPr>
          </a:lstStyle>
          <a:p>
            <a:pPr>
              <a:buSzPct val="25000"/>
            </a:pPr>
            <a:r>
              <a:rPr lang="en-US" altLang="en-US" b="1" dirty="0">
                <a:latin typeface="Calibri" panose="020F0502020204030204" pitchFamily="34" charset="0"/>
                <a:sym typeface="Calibri" pitchFamily="34" charset="0"/>
              </a:rPr>
              <a:t>Assumes a Benefit of $2,000 at a Full Retirement Age (FRA) of 67</a:t>
            </a:r>
            <a:r>
              <a:rPr lang="en-US" altLang="en-US" b="1" baseline="30000" dirty="0">
                <a:latin typeface="Calibri" panose="020F0502020204030204" pitchFamily="34" charset="0"/>
                <a:sym typeface="Calibri" pitchFamily="34" charset="0"/>
              </a:rPr>
              <a:t>1</a:t>
            </a:r>
          </a:p>
        </p:txBody>
      </p:sp>
      <p:sp>
        <p:nvSpPr>
          <p:cNvPr id="5" name="TextBox 4"/>
          <p:cNvSpPr txBox="1"/>
          <p:nvPr/>
        </p:nvSpPr>
        <p:spPr>
          <a:xfrm>
            <a:off x="5141978" y="5784002"/>
            <a:ext cx="5932422" cy="253916"/>
          </a:xfrm>
          <a:prstGeom prst="rect">
            <a:avLst/>
          </a:prstGeom>
          <a:noFill/>
        </p:spPr>
        <p:txBody>
          <a:bodyPr wrap="square" rtlCol="0">
            <a:spAutoFit/>
          </a:bodyPr>
          <a:lstStyle/>
          <a:p>
            <a:r>
              <a:rPr lang="en-US" sz="1050" baseline="30000" dirty="0">
                <a:latin typeface="Calibri" panose="020F0502020204030204" pitchFamily="34" charset="0"/>
              </a:rPr>
              <a:t>1</a:t>
            </a:r>
            <a:r>
              <a:rPr lang="en-US" sz="1050" dirty="0">
                <a:latin typeface="Calibri" panose="020F0502020204030204" pitchFamily="34" charset="0"/>
              </a:rPr>
              <a:t>When to Start Receiving Retirement Benefits, ssa.gov/pubs/EN-05-10147.pdf, 2024</a:t>
            </a:r>
          </a:p>
        </p:txBody>
      </p:sp>
      <p:sp>
        <p:nvSpPr>
          <p:cNvPr id="4" name="Slide Number Placeholder 3">
            <a:extLst>
              <a:ext uri="{FF2B5EF4-FFF2-40B4-BE49-F238E27FC236}">
                <a16:creationId xmlns:a16="http://schemas.microsoft.com/office/drawing/2014/main" id="{63A2AD5E-3011-D92C-B15C-26161D88EC0A}"/>
              </a:ext>
            </a:extLst>
          </p:cNvPr>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7</a:t>
            </a:fld>
            <a:endParaRPr lang="en-US" dirty="0">
              <a:solidFill>
                <a:prstClr val="black">
                  <a:tint val="75000"/>
                </a:prstClr>
              </a:solidFill>
            </a:endParaRPr>
          </a:p>
        </p:txBody>
      </p:sp>
      <p:graphicFrame>
        <p:nvGraphicFramePr>
          <p:cNvPr id="9" name="Chart 8">
            <a:extLst>
              <a:ext uri="{FF2B5EF4-FFF2-40B4-BE49-F238E27FC236}">
                <a16:creationId xmlns:a16="http://schemas.microsoft.com/office/drawing/2014/main" id="{71F3460A-B518-3552-B55F-7806C6BEA369}"/>
              </a:ext>
            </a:extLst>
          </p:cNvPr>
          <p:cNvGraphicFramePr/>
          <p:nvPr>
            <p:extLst>
              <p:ext uri="{D42A27DB-BD31-4B8C-83A1-F6EECF244321}">
                <p14:modId xmlns:p14="http://schemas.microsoft.com/office/powerpoint/2010/main" val="1721248466"/>
              </p:ext>
            </p:extLst>
          </p:nvPr>
        </p:nvGraphicFramePr>
        <p:xfrm>
          <a:off x="4991100" y="1797926"/>
          <a:ext cx="6642100" cy="38186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486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ckbooks">
            <a:extLst>
              <a:ext uri="{FF2B5EF4-FFF2-40B4-BE49-F238E27FC236}">
                <a16:creationId xmlns:a16="http://schemas.microsoft.com/office/drawing/2014/main" id="{0EE4C2BB-A7DD-D607-D015-661B83BB2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18" y="2992337"/>
            <a:ext cx="9558051" cy="2328691"/>
          </a:xfrm>
          <a:prstGeom prst="rect">
            <a:avLst/>
          </a:prstGeom>
        </p:spPr>
      </p:pic>
      <p:sp>
        <p:nvSpPr>
          <p:cNvPr id="2" name="Title 1">
            <a:extLst>
              <a:ext uri="{FF2B5EF4-FFF2-40B4-BE49-F238E27FC236}">
                <a16:creationId xmlns:a16="http://schemas.microsoft.com/office/drawing/2014/main" id="{64045FA0-D9D5-40AF-DB00-8B12872C4879}"/>
              </a:ext>
            </a:extLst>
          </p:cNvPr>
          <p:cNvSpPr>
            <a:spLocks noGrp="1"/>
          </p:cNvSpPr>
          <p:nvPr>
            <p:ph type="title" idx="4294967295"/>
          </p:nvPr>
        </p:nvSpPr>
        <p:spPr>
          <a:xfrm>
            <a:off x="2400300" y="1283731"/>
            <a:ext cx="7061201" cy="640320"/>
          </a:xfrm>
          <a:prstGeom prst="rect">
            <a:avLst/>
          </a:prstGeom>
        </p:spPr>
        <p:txBody>
          <a:bodyPr/>
          <a:lstStyle/>
          <a:p>
            <a:pPr algn="ctr" rtl="0" eaLnBrk="1" fontAlgn="base" hangingPunct="1"/>
            <a:r>
              <a:rPr lang="en-US" sz="3400" b="0" dirty="0">
                <a:solidFill>
                  <a:schemeClr val="tx1"/>
                </a:solidFill>
                <a:effectLst/>
                <a:ea typeface="+mn-ea"/>
                <a:cs typeface="Arial" panose="020B0604020202020204" pitchFamily="34" charset="0"/>
              </a:rPr>
              <a:t>What vs. When</a:t>
            </a:r>
            <a:endParaRPr lang="en-US" sz="3400" b="0" dirty="0">
              <a:solidFill>
                <a:schemeClr val="tx1"/>
              </a:solidFill>
              <a:effectLst/>
            </a:endParaRPr>
          </a:p>
        </p:txBody>
      </p:sp>
      <p:sp>
        <p:nvSpPr>
          <p:cNvPr id="11" name="TextBox 10"/>
          <p:cNvSpPr txBox="1"/>
          <p:nvPr/>
        </p:nvSpPr>
        <p:spPr>
          <a:xfrm>
            <a:off x="3381375" y="1924051"/>
            <a:ext cx="552651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How much income will you actually need?</a:t>
            </a:r>
          </a:p>
        </p:txBody>
      </p:sp>
      <p:sp>
        <p:nvSpPr>
          <p:cNvPr id="10" name="TextBox 9"/>
          <p:cNvSpPr txBox="1"/>
          <p:nvPr/>
        </p:nvSpPr>
        <p:spPr>
          <a:xfrm>
            <a:off x="1076325" y="5681221"/>
            <a:ext cx="3171825" cy="215444"/>
          </a:xfrm>
          <a:prstGeom prst="rect">
            <a:avLst/>
          </a:prstGeom>
          <a:noFill/>
        </p:spPr>
        <p:txBody>
          <a:bodyPr wrap="square" rtlCol="0">
            <a:spAutoFit/>
          </a:bodyPr>
          <a:lstStyle/>
          <a:p>
            <a:r>
              <a:rPr lang="en-US" sz="800" dirty="0">
                <a:solidFill>
                  <a:srgbClr val="000000"/>
                </a:solidFill>
                <a:latin typeface="Calibri" panose="020F0502020204030204" pitchFamily="34" charset="0"/>
              </a:rPr>
              <a:t>This chart is hypothetical and for illustrative purposes only.</a:t>
            </a:r>
          </a:p>
        </p:txBody>
      </p:sp>
      <p:sp>
        <p:nvSpPr>
          <p:cNvPr id="3" name="Slide Number Placeholder 2">
            <a:extLst>
              <a:ext uri="{FF2B5EF4-FFF2-40B4-BE49-F238E27FC236}">
                <a16:creationId xmlns:a16="http://schemas.microsoft.com/office/drawing/2014/main" id="{07A4AEF5-28A4-4DA8-5021-9CB2B2393C87}"/>
              </a:ext>
            </a:extLst>
          </p:cNvPr>
          <p:cNvSpPr>
            <a:spLocks noGrp="1"/>
          </p:cNvSpPr>
          <p:nvPr>
            <p:ph type="sldNum" sz="quarter" idx="12"/>
          </p:nvPr>
        </p:nvSpPr>
        <p:spPr/>
        <p:txBody>
          <a:bodyPr/>
          <a:lstStyle/>
          <a:p>
            <a:pPr>
              <a:defRPr/>
            </a:pPr>
            <a:fld id="{AC64CF7D-A3EA-42BB-82DE-349C60788F77}" type="slidenum">
              <a:rPr lang="en-US" smtClean="0">
                <a:solidFill>
                  <a:prstClr val="black">
                    <a:tint val="75000"/>
                  </a:prstClr>
                </a:solidFill>
              </a:rPr>
              <a:pPr>
                <a:defRPr/>
              </a:pPr>
              <a:t>8</a:t>
            </a:fld>
            <a:endParaRPr lang="en-US" dirty="0">
              <a:solidFill>
                <a:prstClr val="black">
                  <a:tint val="75000"/>
                </a:prstClr>
              </a:solidFill>
            </a:endParaRPr>
          </a:p>
        </p:txBody>
      </p:sp>
      <p:sp>
        <p:nvSpPr>
          <p:cNvPr id="8" name="Title 1">
            <a:extLst>
              <a:ext uri="{FF2B5EF4-FFF2-40B4-BE49-F238E27FC236}">
                <a16:creationId xmlns:a16="http://schemas.microsoft.com/office/drawing/2014/main" id="{AB3CA4C1-7A27-E50E-F6E6-3EBA18F7E0CC}"/>
              </a:ext>
            </a:extLst>
          </p:cNvPr>
          <p:cNvSpPr txBox="1">
            <a:spLocks/>
          </p:cNvSpPr>
          <p:nvPr/>
        </p:nvSpPr>
        <p:spPr>
          <a:xfrm>
            <a:off x="1241659" y="3792379"/>
            <a:ext cx="1780674" cy="762375"/>
          </a:xfrm>
          <a:prstGeom prst="rect">
            <a:avLst/>
          </a:prstGeom>
        </p:spPr>
        <p:txBody>
          <a:bodyPr/>
          <a:lst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eaLnBrk="1" hangingPunct="1"/>
            <a:r>
              <a:rPr lang="en-US" sz="3800" kern="1200" dirty="0">
                <a:solidFill>
                  <a:srgbClr val="0E213F"/>
                </a:solidFill>
                <a:ea typeface="+mn-ea"/>
                <a:cs typeface="Arial" panose="020B0604020202020204" pitchFamily="34" charset="0"/>
              </a:rPr>
              <a:t>$1,400</a:t>
            </a:r>
            <a:endParaRPr lang="en-US" sz="3800" kern="0" dirty="0">
              <a:solidFill>
                <a:srgbClr val="0E213F"/>
              </a:solidFill>
            </a:endParaRPr>
          </a:p>
        </p:txBody>
      </p:sp>
      <p:sp>
        <p:nvSpPr>
          <p:cNvPr id="9" name="Title 1">
            <a:extLst>
              <a:ext uri="{FF2B5EF4-FFF2-40B4-BE49-F238E27FC236}">
                <a16:creationId xmlns:a16="http://schemas.microsoft.com/office/drawing/2014/main" id="{ED739DEE-BDF9-4AD9-327F-7A81941ACE6E}"/>
              </a:ext>
            </a:extLst>
          </p:cNvPr>
          <p:cNvSpPr txBox="1">
            <a:spLocks/>
          </p:cNvSpPr>
          <p:nvPr/>
        </p:nvSpPr>
        <p:spPr>
          <a:xfrm>
            <a:off x="4254500" y="3724694"/>
            <a:ext cx="1954642" cy="762375"/>
          </a:xfrm>
          <a:prstGeom prst="rect">
            <a:avLst/>
          </a:prstGeom>
        </p:spPr>
        <p:txBody>
          <a:bodyPr/>
          <a:lst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eaLnBrk="1" hangingPunct="1"/>
            <a:r>
              <a:rPr lang="en-US" sz="4500" kern="1200" dirty="0">
                <a:solidFill>
                  <a:srgbClr val="0E213F"/>
                </a:solidFill>
                <a:ea typeface="+mn-ea"/>
                <a:cs typeface="Arial" panose="020B0604020202020204" pitchFamily="34" charset="0"/>
              </a:rPr>
              <a:t>$2,000</a:t>
            </a:r>
            <a:endParaRPr lang="en-US" sz="4500" kern="0" dirty="0">
              <a:solidFill>
                <a:srgbClr val="0E213F"/>
              </a:solidFill>
            </a:endParaRPr>
          </a:p>
        </p:txBody>
      </p:sp>
      <p:sp>
        <p:nvSpPr>
          <p:cNvPr id="13" name="Title 1">
            <a:extLst>
              <a:ext uri="{FF2B5EF4-FFF2-40B4-BE49-F238E27FC236}">
                <a16:creationId xmlns:a16="http://schemas.microsoft.com/office/drawing/2014/main" id="{A17AAA0F-41B6-8624-1793-C56E0ED71470}"/>
              </a:ext>
            </a:extLst>
          </p:cNvPr>
          <p:cNvSpPr txBox="1">
            <a:spLocks/>
          </p:cNvSpPr>
          <p:nvPr/>
        </p:nvSpPr>
        <p:spPr>
          <a:xfrm>
            <a:off x="7835900" y="3711994"/>
            <a:ext cx="1954642" cy="762375"/>
          </a:xfrm>
          <a:prstGeom prst="rect">
            <a:avLst/>
          </a:prstGeom>
        </p:spPr>
        <p:txBody>
          <a:bodyPr/>
          <a:lstStyle>
            <a:lvl1pPr algn="l" rtl="0" eaLnBrk="0" fontAlgn="base" hangingPunct="0">
              <a:spcBef>
                <a:spcPct val="0"/>
              </a:spcBef>
              <a:spcAft>
                <a:spcPct val="0"/>
              </a:spcAft>
              <a:defRPr sz="2000" b="1">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2000" b="1">
                <a:solidFill>
                  <a:schemeClr val="bg1"/>
                </a:solidFill>
                <a:latin typeface="Arial" charset="0"/>
              </a:defRPr>
            </a:lvl2pPr>
            <a:lvl3pPr algn="l" rtl="0" eaLnBrk="0" fontAlgn="base" hangingPunct="0">
              <a:spcBef>
                <a:spcPct val="0"/>
              </a:spcBef>
              <a:spcAft>
                <a:spcPct val="0"/>
              </a:spcAft>
              <a:defRPr sz="2000" b="1">
                <a:solidFill>
                  <a:schemeClr val="bg1"/>
                </a:solidFill>
                <a:latin typeface="Arial" charset="0"/>
              </a:defRPr>
            </a:lvl3pPr>
            <a:lvl4pPr algn="l" rtl="0" eaLnBrk="0" fontAlgn="base" hangingPunct="0">
              <a:spcBef>
                <a:spcPct val="0"/>
              </a:spcBef>
              <a:spcAft>
                <a:spcPct val="0"/>
              </a:spcAft>
              <a:defRPr sz="2000" b="1">
                <a:solidFill>
                  <a:schemeClr val="bg1"/>
                </a:solidFill>
                <a:latin typeface="Arial" charset="0"/>
              </a:defRPr>
            </a:lvl4pPr>
            <a:lvl5pPr algn="l" rtl="0" eaLnBrk="0" fontAlgn="base" hangingPunct="0">
              <a:spcBef>
                <a:spcPct val="0"/>
              </a:spcBef>
              <a:spcAft>
                <a:spcPct val="0"/>
              </a:spcAft>
              <a:defRPr sz="2000" b="1">
                <a:solidFill>
                  <a:schemeClr val="bg1"/>
                </a:solidFill>
                <a:latin typeface="Arial" charset="0"/>
              </a:defRPr>
            </a:lvl5pPr>
            <a:lvl6pPr marL="457200" algn="l" rtl="0" fontAlgn="base">
              <a:spcBef>
                <a:spcPct val="0"/>
              </a:spcBef>
              <a:spcAft>
                <a:spcPct val="0"/>
              </a:spcAft>
              <a:defRPr sz="2000" b="1">
                <a:solidFill>
                  <a:schemeClr val="bg1"/>
                </a:solidFill>
                <a:latin typeface="Arial" charset="0"/>
              </a:defRPr>
            </a:lvl6pPr>
            <a:lvl7pPr marL="914400" algn="l" rtl="0" fontAlgn="base">
              <a:spcBef>
                <a:spcPct val="0"/>
              </a:spcBef>
              <a:spcAft>
                <a:spcPct val="0"/>
              </a:spcAft>
              <a:defRPr sz="2000" b="1">
                <a:solidFill>
                  <a:schemeClr val="bg1"/>
                </a:solidFill>
                <a:latin typeface="Arial" charset="0"/>
              </a:defRPr>
            </a:lvl7pPr>
            <a:lvl8pPr marL="1371600" algn="l" rtl="0" fontAlgn="base">
              <a:spcBef>
                <a:spcPct val="0"/>
              </a:spcBef>
              <a:spcAft>
                <a:spcPct val="0"/>
              </a:spcAft>
              <a:defRPr sz="2000" b="1">
                <a:solidFill>
                  <a:schemeClr val="bg1"/>
                </a:solidFill>
                <a:latin typeface="Arial" charset="0"/>
              </a:defRPr>
            </a:lvl8pPr>
            <a:lvl9pPr marL="1828800" algn="l" rtl="0" fontAlgn="base">
              <a:spcBef>
                <a:spcPct val="0"/>
              </a:spcBef>
              <a:spcAft>
                <a:spcPct val="0"/>
              </a:spcAft>
              <a:defRPr sz="2000" b="1">
                <a:solidFill>
                  <a:schemeClr val="bg1"/>
                </a:solidFill>
                <a:latin typeface="Arial" charset="0"/>
              </a:defRPr>
            </a:lvl9pPr>
          </a:lstStyle>
          <a:p>
            <a:pPr eaLnBrk="1" hangingPunct="1"/>
            <a:r>
              <a:rPr lang="en-US" sz="4700" kern="1200" dirty="0">
                <a:solidFill>
                  <a:srgbClr val="0E213F"/>
                </a:solidFill>
                <a:ea typeface="+mn-ea"/>
                <a:cs typeface="Arial" panose="020B0604020202020204" pitchFamily="34" charset="0"/>
              </a:rPr>
              <a:t>$2,480</a:t>
            </a:r>
            <a:endParaRPr lang="en-US" sz="4700" kern="0" dirty="0">
              <a:solidFill>
                <a:srgbClr val="0E213F"/>
              </a:solidFill>
            </a:endParaRPr>
          </a:p>
        </p:txBody>
      </p:sp>
    </p:spTree>
    <p:extLst>
      <p:ext uri="{BB962C8B-B14F-4D97-AF65-F5344CB8AC3E}">
        <p14:creationId xmlns:p14="http://schemas.microsoft.com/office/powerpoint/2010/main" val="3309549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9732" r="9732" b="20876"/>
          <a:stretch/>
        </p:blipFill>
        <p:spPr bwMode="auto">
          <a:xfrm>
            <a:off x="0" y="0"/>
            <a:ext cx="12192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FC39EF15-C2D9-7D70-2733-1E7ECBAD2504}"/>
              </a:ext>
            </a:extLst>
          </p:cNvPr>
          <p:cNvSpPr>
            <a:spLocks noGrp="1"/>
          </p:cNvSpPr>
          <p:nvPr>
            <p:ph type="sldNum" sz="quarter" idx="4"/>
          </p:nvPr>
        </p:nvSpPr>
        <p:spPr>
          <a:xfrm>
            <a:off x="9023351" y="6366829"/>
            <a:ext cx="2844800" cy="365125"/>
          </a:xfrm>
        </p:spPr>
        <p:txBody>
          <a:bodyPr/>
          <a:lstStyle/>
          <a:p>
            <a:pPr>
              <a:defRPr/>
            </a:pPr>
            <a:fld id="{AC64CF7D-A3EA-42BB-82DE-349C60788F77}" type="slidenum">
              <a:rPr lang="en-US" smtClean="0"/>
              <a:pPr>
                <a:defRPr/>
              </a:pPr>
              <a:t>9</a:t>
            </a:fld>
            <a:endParaRPr lang="en-US" dirty="0"/>
          </a:p>
        </p:txBody>
      </p:sp>
      <p:sp>
        <p:nvSpPr>
          <p:cNvPr id="14" name="Google Shape;115;p9">
            <a:extLst>
              <a:ext uri="{FF2B5EF4-FFF2-40B4-BE49-F238E27FC236}">
                <a16:creationId xmlns:a16="http://schemas.microsoft.com/office/drawing/2014/main" id="{640378F0-EF46-8257-4E33-17CFB847DBA2}"/>
              </a:ext>
            </a:extLst>
          </p:cNvPr>
          <p:cNvSpPr/>
          <p:nvPr/>
        </p:nvSpPr>
        <p:spPr>
          <a:xfrm>
            <a:off x="1140890" y="1324896"/>
            <a:ext cx="3477412" cy="3536475"/>
          </a:xfrm>
          <a:prstGeom prst="rect">
            <a:avLst/>
          </a:prstGeom>
          <a:solidFill>
            <a:srgbClr val="008571"/>
          </a:solidFill>
          <a:ln>
            <a:noFill/>
          </a:ln>
        </p:spPr>
        <p:txBody>
          <a:bodyPr spcFirstLastPara="1" wrap="square" lIns="91425" tIns="45700" rIns="91425" bIns="45700" anchor="ctr" anchorCtr="0">
            <a:noAutofit/>
          </a:bodyPr>
          <a:lstStyle/>
          <a:p>
            <a:pPr algn="ctr">
              <a:spcBef>
                <a:spcPts val="0"/>
              </a:spcBef>
              <a:spcAft>
                <a:spcPts val="0"/>
              </a:spcAft>
            </a:pPr>
            <a:endParaRPr sz="1400">
              <a:solidFill>
                <a:prstClr val="white"/>
              </a:solidFill>
              <a:latin typeface="Arial"/>
              <a:ea typeface="Arial"/>
              <a:cs typeface="Arial"/>
              <a:sym typeface="Arial"/>
            </a:endParaRPr>
          </a:p>
        </p:txBody>
      </p:sp>
      <p:sp>
        <p:nvSpPr>
          <p:cNvPr id="15" name="Google Shape;116;p9">
            <a:extLst>
              <a:ext uri="{FF2B5EF4-FFF2-40B4-BE49-F238E27FC236}">
                <a16:creationId xmlns:a16="http://schemas.microsoft.com/office/drawing/2014/main" id="{BCDAEFD9-4188-3418-0900-FAC74EE79FB5}"/>
              </a:ext>
            </a:extLst>
          </p:cNvPr>
          <p:cNvSpPr/>
          <p:nvPr/>
        </p:nvSpPr>
        <p:spPr>
          <a:xfrm>
            <a:off x="1605109" y="1782825"/>
            <a:ext cx="2492332" cy="2546111"/>
          </a:xfrm>
          <a:prstGeom prst="rect">
            <a:avLst/>
          </a:prstGeom>
          <a:noFill/>
          <a:ln w="25400" cap="flat" cmpd="sng">
            <a:solidFill>
              <a:srgbClr val="F5A900"/>
            </a:solidFill>
            <a:prstDash val="solid"/>
            <a:round/>
            <a:headEnd type="none" w="sm" len="sm"/>
            <a:tailEnd type="none" w="sm" len="sm"/>
          </a:ln>
        </p:spPr>
        <p:txBody>
          <a:bodyPr spcFirstLastPara="1" wrap="square" lIns="91425" tIns="45700" rIns="91425" bIns="45700" anchor="ctr" anchorCtr="0">
            <a:noAutofit/>
          </a:bodyPr>
          <a:lstStyle/>
          <a:p>
            <a:pPr algn="ctr" fontAlgn="auto">
              <a:spcBef>
                <a:spcPts val="0"/>
              </a:spcBef>
              <a:spcAft>
                <a:spcPts val="0"/>
              </a:spcAft>
              <a:defRPr/>
            </a:pPr>
            <a:endParaRPr sz="1400" kern="0">
              <a:solidFill>
                <a:prstClr val="white"/>
              </a:solidFill>
              <a:latin typeface="Arial"/>
              <a:ea typeface="Arial"/>
              <a:cs typeface="Arial"/>
              <a:sym typeface="Arial"/>
            </a:endParaRPr>
          </a:p>
        </p:txBody>
      </p:sp>
      <p:sp>
        <p:nvSpPr>
          <p:cNvPr id="16" name="Title 4">
            <a:extLst>
              <a:ext uri="{FF2B5EF4-FFF2-40B4-BE49-F238E27FC236}">
                <a16:creationId xmlns:a16="http://schemas.microsoft.com/office/drawing/2014/main" id="{2DC49858-6056-BD16-31CA-50D9759BD22E}"/>
              </a:ext>
            </a:extLst>
          </p:cNvPr>
          <p:cNvSpPr txBox="1">
            <a:spLocks/>
          </p:cNvSpPr>
          <p:nvPr/>
        </p:nvSpPr>
        <p:spPr>
          <a:xfrm>
            <a:off x="1518979" y="1714622"/>
            <a:ext cx="1186122" cy="549607"/>
          </a:xfrm>
          <a:prstGeom prst="rect">
            <a:avLst/>
          </a:prstGeom>
          <a:solidFill>
            <a:srgbClr val="00857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0"/>
              </a:spcAft>
            </a:pPr>
            <a:r>
              <a:rPr lang="en-US" sz="3000" b="1" dirty="0">
                <a:solidFill>
                  <a:srgbClr val="FFFFFF"/>
                </a:solidFill>
                <a:latin typeface="Calibri"/>
              </a:rPr>
              <a:t>Work</a:t>
            </a:r>
          </a:p>
        </p:txBody>
      </p:sp>
    </p:spTree>
    <p:extLst>
      <p:ext uri="{BB962C8B-B14F-4D97-AF65-F5344CB8AC3E}">
        <p14:creationId xmlns:p14="http://schemas.microsoft.com/office/powerpoint/2010/main" val="4069455261"/>
      </p:ext>
    </p:extLst>
  </p:cSld>
  <p:clrMapOvr>
    <a:masterClrMapping/>
  </p:clrMapOvr>
  <p:transition/>
</p:sld>
</file>

<file path=ppt/theme/theme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95E5094FDCD94E8B554859962BC7A5" ma:contentTypeVersion="16" ma:contentTypeDescription="Create a new document." ma:contentTypeScope="" ma:versionID="160acd4d90a318dc8646e002cad5e699">
  <xsd:schema xmlns:xsd="http://www.w3.org/2001/XMLSchema" xmlns:xs="http://www.w3.org/2001/XMLSchema" xmlns:p="http://schemas.microsoft.com/office/2006/metadata/properties" xmlns:ns2="79f7d74f-6ef0-4e42-bfb5-48c22d5a8637" xmlns:ns3="c4015fd0-470e-474b-8ca8-8c11590d1764" xmlns:ns4="65a51801-ec80-49bd-9bc3-86cb9f3d0aa5" targetNamespace="http://schemas.microsoft.com/office/2006/metadata/properties" ma:root="true" ma:fieldsID="69c7e4f10200269ef50f436b2ac860ec" ns2:_="" ns3:_="" ns4:_="">
    <xsd:import namespace="79f7d74f-6ef0-4e42-bfb5-48c22d5a8637"/>
    <xsd:import namespace="c4015fd0-470e-474b-8ca8-8c11590d1764"/>
    <xsd:import namespace="65a51801-ec80-49bd-9bc3-86cb9f3d0a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7d74f-6ef0-4e42-bfb5-48c22d5a86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c56ab5-1ab2-4a8e-bda2-ee42cffeb21c"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015fd0-470e-474b-8ca8-8c11590d176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a51801-ec80-49bd-9bc3-86cb9f3d0aa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570ef86-7ddc-4d65-bb40-9cf081dc649c}" ma:internalName="TaxCatchAll" ma:showField="CatchAllData" ma:web="c4015fd0-470e-474b-8ca8-8c11590d17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VariableListDefinition name="AD_HOC" displayName="AD_HOC" id="d3104220-0c64-4f94-b482-d5a27aae3c42" isdomainofvalue="False" dataSourceId="3ccd5149-e7a7-498b-8935-adcc5d1b4601"/>
</file>

<file path=customXml/item11.xml><?xml version="1.0" encoding="utf-8"?>
<VariableList UniqueId="8381be1a-72af-4572-9402-14cf9798f07e" Name="SectionSelectionDs" ContentType="XML" MajorVersion="0" MinorVersion="1" isLocalCopy="False" IsBaseObject="False" DataSourceId="103" DataSourceMajorVersion="1" DataSourceMinorVersion="0"/>
</file>

<file path=customXml/item12.xml><?xml version="1.0" encoding="utf-8"?>
<VariableListDefinition name="SectionSelectionDs" displayName="SectionSelectionDs" id="8381be1a-72af-4572-9402-14cf9798f07e" isdomainofvalue="False" dataSourceId="103">
  <Variable name="SectionSelector" type="TABLE" dataFieldId="200" isRepeatingTable="True">
    <Variable name="SectionId" type="STRING" dataFieldId="300"/>
    <Variable name="Include" type="BOOL" dataFieldId="301"/>
    <Variable name="Index" type="INTEGER" dataFieldId="302"/>
    <Variable name="SelectorId" type="STRING" dataFieldId="303"/>
  </Variable>
</VariableListDefinition>
</file>

<file path=customXml/item13.xml><?xml version="1.0" encoding="utf-8"?>
<VariableList UniqueId="d393ee7c-dfa1-460b-a87d-c5fbdb520218" Name="Computed" ContentType="XML" MajorVersion="0" MinorVersion="1" isLocalCopy="False" IsBaseObject="False" DataSourceId="fd8e57d8-f26d-4454-9451-98134a544c25" DataSourceMajorVersion="0" DataSourceMinorVersion="1"/>
</file>

<file path=customXml/item14.xml><?xml version="1.0" encoding="utf-8"?>
<DataSourceMapping>
  <Id>750554ad-c73f-4fc9-837d-02e9ef231c9a</Id>
  <Name>EXPRESSION_VARIABLE_MAPPING</Name>
  <TargetDataSource>fd8e57d8-f26d-4454-9451-98134a544c25</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15.xml><?xml version="1.0" encoding="utf-8"?>
<VariableList UniqueId="79a5132f-c4b6-478e-8cf6-62bc637cdea2" Name="System" ContentType="XML" MajorVersion="0" MinorVersion="1" isLocalCopy="False" IsBaseObject="False" DataSourceId="b592922a-f77b-4887-81f1-71361b82fc63" DataSourceMajorVersion="0" DataSourceMinorVersion="1"/>
</file>

<file path=customXml/item16.xml><?xml version="1.0" encoding="utf-8"?>
<VariableListDefinition name="Computed" displayName="Computed" id="d393ee7c-dfa1-460b-a87d-c5fbdb520218" isdomainofvalue="False" dataSourceId="fd8e57d8-f26d-4454-9451-98134a544c25"/>
</file>

<file path=customXml/item17.xml><?xml version="1.0" encoding="utf-8"?>
<DataSourceInfo>
  <Id>103</Id>
  <MajorVersion>1</MajorVersion>
  <MinorVersion>0</MinorVersion>
  <DataSourceType>SectionSelectionInfo</DataSourceType>
  <Name>SectionSelectionDs</Name>
  <Description>Internal data source used for selecting/re-ordering ppt 2010 sections in requesters</Description>
  <Filter/>
  <DataFields>
    <TableInfo>
      <Id>200</Id>
      <Name>SectionSelector</Name>
      <Description/>
      <ExpressionString/>
      <FieldType>SectionSelector</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SectionSelector</OriginalName>
      <ValidationMessage/>
      <FieldInfo>
        <Id>300</Id>
        <Name>SectionId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SectionId</OriginalName>
        <ValidationMessage/>
      </FieldInfo>
      <FieldInfo>
        <Id>301</Id>
        <Name>Include</Name>
        <Description/>
        <ExpressionString/>
        <FieldType>System.Boolean</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Include</OriginalName>
        <ValidationMessage/>
      </FieldInfo>
      <FieldInfo>
        <Id>302</Id>
        <Name>Index</Name>
        <Description/>
        <ExpressionString/>
        <FieldType>System.Int32</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Index</OriginalName>
        <ValidationMessage/>
      </FieldInfo>
      <FieldInfo>
        <Id>303</Id>
        <Name>SelectorId</Name>
        <Description/>
        <ExpressionString/>
        <FieldType>System.String</FieldType>
        <Filter/>
        <DefaultValue/>
        <IsInputParameter>false</IsInputParameter>
        <IsInputMultipleValues>false</IsInputMultipleValues>
        <IncludeInRecordSelector>false</IncludeInRecordSelector>
        <IsRepeating>false</IsRepeating>
        <IsKeyField>false</IsKeyField>
        <Required>false</Required>
        <NativeSourceType>String</NativeSourceType>
        <MaxLength>0</MaxLength>
        <DynamicDomainOfValueSourceId/>
        <TrimEmptyRows>false</TrimEmptyRows>
        <CanIncludeInModel>true</CanIncludeInModel>
        <IncludeInModel>true</IncludeInModel>
        <IsPartial>false</IsPartial>
        <IsValid>true</IsValid>
        <NativeFieldMapping/>
        <OriginalName>SelectorId</OriginalName>
        <ValidationMessage/>
      </FieldInfo>
    </TableInfo>
  </DataFields>
</DataSourceInfo>
</file>

<file path=customXml/item18.xml><?xml version="1.0" encoding="utf-8"?>
<DataSourceInfo>
  <Id>fd8e57d8-f26d-4454-9451-98134a544c25</Id>
  <MajorVersion>0</MajorVersion>
  <MinorVersion>1</MinorVersion>
  <DataSourceType>Expression</DataSourceType>
  <Name>Computed</Name>
  <Description/>
  <Filter/>
  <DataFields/>
</DataSourceInfo>
</file>

<file path=customXml/item19.xml><?xml version="1.0" encoding="utf-8"?>
<VariableListCustXmlRels>
  <VariableListCustXmlRel variableListName="AD_HOC">
    <VariableListDefCustXmlId>{CF8644A5-775E-4FA1-9651-04E3DAE8C635}</VariableListDefCustXmlId>
    <LibraryMetadataCustXmlId>{83413313-A5C3-455F-87FE-E27EE9A54D41}</LibraryMetadataCustXmlId>
    <DataSourceInfoCustXmlId>{E072AC42-753C-42E1-BE75-E0B700B67408}</DataSourceInfoCustXmlId>
    <DataSourceMappingCustXmlId>{1750236E-3A65-4B82-B4D9-F2C006F29BC0}</DataSourceMappingCustXmlId>
    <SdmcCustXmlId>{E5158D5C-8D98-479F-B947-B0C588FF8E64}</SdmcCustXmlId>
  </VariableListCustXmlRel>
  <VariableListCustXmlRel variableListName="Computed">
    <VariableListDefCustXmlId>{B52E5C92-1394-41CD-B8B9-217761F3C4D1}</VariableListDefCustXmlId>
    <LibraryMetadataCustXmlId>{B89B9896-08C8-48F2-B9DB-B85A381089C1}</LibraryMetadataCustXmlId>
    <DataSourceInfoCustXmlId>{7B941258-F35E-4CA3-A17F-B303B70B64B3}</DataSourceInfoCustXmlId>
    <DataSourceMappingCustXmlId>{5A19769D-C074-4AFF-A88C-4A72EE7CAA3B}</DataSourceMappingCustXmlId>
  </VariableListCustXmlRel>
  <VariableListCustXmlRel variableListName="System">
    <VariableListDefCustXmlId>{9388E1B5-CBB6-44D2-8DE6-A5A640706046}</VariableListDefCustXmlId>
    <LibraryMetadataCustXmlId>{F2BB23FD-E46B-4321-9C69-E3029064DE61}</LibraryMetadataCustXmlId>
    <DataSourceInfoCustXmlId>{5E3DEBE2-B839-41E3-980B-2F982A6E625B}</DataSourceInfoCustXmlId>
    <DataSourceMappingCustXmlId>{A2CCED0E-E51F-4949-B754-56C0161C27F6}</DataSourceMappingCustXmlId>
  </VariableListCustXmlRel>
  <VariableListCustXmlRel variableListName="SectionSelectionDs">
    <VariableListDefCustXmlId>{A435EDD6-5478-455A-B965-1134186CF83C}</VariableListDefCustXmlId>
    <LibraryMetadataCustXmlId>{0A3C1D01-CD10-4965-B526-ED07169484C7}</LibraryMetadataCustXmlId>
    <DataSourceInfoCustXmlId>{A0C42C4D-BD5B-4F49-9914-47C4FDCE9ABB}</DataSourceInfoCustXmlId>
    <DataSourceMappingCustXmlId>{0C0DEE3C-EF7D-4CD6-896D-57DC7481BA35}</DataSourceMappingCustXmlId>
  </VariableListCustXmlRel>
</VariableListCustXmlRel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9f7d74f-6ef0-4e42-bfb5-48c22d5a8637">
      <Terms xmlns="http://schemas.microsoft.com/office/infopath/2007/PartnerControls"/>
    </lcf76f155ced4ddcb4097134ff3c332f>
    <TaxCatchAll xmlns="65a51801-ec80-49bd-9bc3-86cb9f3d0aa5" xsi:nil="true"/>
  </documentManagement>
</p:properties>
</file>

<file path=customXml/item20.xml><?xml version="1.0" encoding="utf-8"?>
<AllExternalAdhocVariableMappings/>
</file>

<file path=customXml/item21.xml><?xml version="1.0" encoding="utf-8"?>
<DataSourceMapping>
  <Id>127f8c5e-38c5-4d85-a51c-d16aaaf7c635</Id>
  <Name>AD_HOC_MAPPING</Name>
  <TargetDataSource>3ccd5149-e7a7-498b-8935-adcc5d1b4601</TargetDataSource>
  <SourceType>XML File</SourceType>
  <IsReadOnly>false</IsReadOnly>
  <SalesforceOrganizationId>00000000-0000-0000-0000-000000000000</SalesforceOrganizationId>
  <SalesforceOrganizationName/>
  <SalesforceApiVersion/>
  <Properties>
    <Property Name="RecordSeperator" Value="SampleData/DataRecord"/>
  </Properties>
  <RawMappings/>
  <DesignTimeProperties/>
</DataSourceMapping>
</file>

<file path=customXml/item22.xml><?xml version="1.0" encoding="utf-8"?>
<DataSourceMapping>
  <Id>7a925dec-d08b-458b-9654-7128895cb516</Id>
  <Name>EXPRESSION_VARIABLE_MAPPING</Name>
  <TargetDataSource>b592922a-f77b-4887-81f1-71361b82fc63</TargetDataSource>
  <SourceType>XML File</SourceType>
  <IsReadOnly>false</IsReadOnly>
  <SalesforceOrganizationId>00000000-0000-0000-0000-000000000000</SalesforceOrganizationId>
  <SalesforceOrganizationName/>
  <SalesforceApiVersion/>
  <Properties/>
  <RawMappings/>
  <DesignTimeProperties/>
</DataSourceMapping>
</file>

<file path=customXml/item23.xml><?xml version="1.0" encoding="utf-8"?>
<DataSourceInfo>
  <Id>3ccd5149-e7a7-498b-8935-adcc5d1b4601</Id>
  <MajorVersion>0</MajorVersion>
  <MinorVersion>1</MinorVersion>
  <DataSourceType>Ad_Hoc</DataSourceType>
  <Name>AD_HOC</Name>
  <Description/>
  <Filter/>
  <DataFields/>
</DataSourceInfo>
</file>

<file path=customXml/item24.xml><?xml version="1.0" encoding="utf-8"?>
<DataSourceMapping>
  <Id>49e15397-503e-4678-b158-f09a344ccd98</Id>
  <Name/>
  <TargetDataSource>103</TargetDataSource>
  <SourceType/>
  <IsReadOnly>false</IsReadOnly>
  <SalesforceOrganizationId>00000000-0000-0000-0000-000000000000</SalesforceOrganizationId>
  <SalesforceOrganizationName/>
  <SalesforceApiVersion/>
  <Properties/>
  <RawMappings/>
  <DesignTimeProperties/>
</DataSourceMapping>
</file>

<file path=customXml/item3.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IyNDZkZTk0Yy04ODY3LTQ3YjAtOTI2ZS0zMTBjMTIwZDQ5ZWEiIG9yaWdpbj0idXNlclNlbGVjdGVkIj48ZWxlbWVudCB1aWQ9ImlkX2NsYXNzaWZpY2F0aW9uX2NvbmZpZGVudGlhbCIgdmFsdWU9IiIgeG1sbnM9Imh0dHA6Ly93d3cuYm9sZG9uamFtZXMuY29tLzIwMDgvMDEvc2llL2ludGVybmFsL2xhYmVsIiAvPjxlbGVtZW50IHVpZD0iOGRkMmEzMWQtYTlmNS00YzNiLTlkZmUtODk2OTU2MTgzNDZmIiB2YWx1ZT0iIiB4bWxucz0iaHR0cDovL3d3dy5ib2xkb25qYW1lcy5jb20vMjAwOC8wMS9zaWUvaW50ZXJuYWwvbGFiZWwiIC8+PC9zaXNsPjxVc2VyTmFtZT5BRDFcc200OTE4MDwvVXNlck5hbWU+PERhdGVUaW1lPjIvMjcvMjAxNyA5OjM4OjExIFBNPC9EYXRlVGltZT48TGFiZWxTdHJpbmc+Q29tcGFueSBDb25maWRlbnRpYWwgJiN4MjAwRjsmI3gyMDAxOyYjeDIwMDA7JiN4MjAwMjsmI3gyMDBCOyYjeDIwMDA7JiN4MjAwMTs8L0xhYmVsU3RyaW5nPjwvaXRlbT48L2xhYmVsSGlzdG9yeT4=</Value>
</WrappedLabelHistory>
</file>

<file path=customXml/item4.xml><?xml version="1.0" encoding="utf-8"?>
<sisl xmlns:xsi="http://www.w3.org/2001/XMLSchema-instance" xmlns:xsd="http://www.w3.org/2001/XMLSchema" xmlns="http://www.boldonjames.com/2008/01/sie/internal/label" sislVersion="0" policy="246de94c-8867-47b0-926e-310c120d49ea" origin="userSelected">
  <element uid="id_classification_confidential" value=""/>
  <element uid="8dd2a31d-a9f5-4c3b-9dfe-89695618346f" value=""/>
</sisl>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DataSourceInfo>
  <Id>b592922a-f77b-4887-81f1-71361b82fc63</Id>
  <MajorVersion>0</MajorVersion>
  <MinorVersion>1</MinorVersion>
  <DataSourceType>System</DataSourceType>
  <Name>System</Name>
  <Description/>
  <Filter/>
  <DataFields/>
</DataSourceInfo>
</file>

<file path=customXml/item7.xml><?xml version="1.0" encoding="utf-8"?>
<VariableList UniqueId="d3104220-0c64-4f94-b482-d5a27aae3c42" Name="AD_HOC" ContentType="XML" MajorVersion="0" MinorVersion="1" isLocalCopy="False" IsBaseObject="False" DataSourceId="3ccd5149-e7a7-498b-8935-adcc5d1b4601" DataSourceMajorVersion="0" DataSourceMinorVersion="1"/>
</file>

<file path=customXml/item8.xml><?xml version="1.0" encoding="utf-8"?>
<SourceDataModel Name="AD_HOC" TargetDataSourceId="3ccd5149-e7a7-498b-8935-adcc5d1b4601"/>
</file>

<file path=customXml/item9.xml><?xml version="1.0" encoding="utf-8"?>
<VariableListDefinition name="System" displayName="System" id="79a5132f-c4b6-478e-8cf6-62bc637cdea2" isdomainofvalue="False" dataSourceId="b592922a-f77b-4887-81f1-71361b82fc63"/>
</file>

<file path=customXml/itemProps1.xml><?xml version="1.0" encoding="utf-8"?>
<ds:datastoreItem xmlns:ds="http://schemas.openxmlformats.org/officeDocument/2006/customXml" ds:itemID="{18C9017A-6CA3-4DBF-9116-CDCCACC314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f7d74f-6ef0-4e42-bfb5-48c22d5a8637"/>
    <ds:schemaRef ds:uri="c4015fd0-470e-474b-8ca8-8c11590d1764"/>
    <ds:schemaRef ds:uri="65a51801-ec80-49bd-9bc3-86cb9f3d0a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CF8644A5-775E-4FA1-9651-04E3DAE8C635}">
  <ds:schemaRefs/>
</ds:datastoreItem>
</file>

<file path=customXml/itemProps11.xml><?xml version="1.0" encoding="utf-8"?>
<ds:datastoreItem xmlns:ds="http://schemas.openxmlformats.org/officeDocument/2006/customXml" ds:itemID="{0A3C1D01-CD10-4965-B526-ED07169484C7}">
  <ds:schemaRefs/>
</ds:datastoreItem>
</file>

<file path=customXml/itemProps12.xml><?xml version="1.0" encoding="utf-8"?>
<ds:datastoreItem xmlns:ds="http://schemas.openxmlformats.org/officeDocument/2006/customXml" ds:itemID="{A435EDD6-5478-455A-B965-1134186CF83C}">
  <ds:schemaRefs/>
</ds:datastoreItem>
</file>

<file path=customXml/itemProps13.xml><?xml version="1.0" encoding="utf-8"?>
<ds:datastoreItem xmlns:ds="http://schemas.openxmlformats.org/officeDocument/2006/customXml" ds:itemID="{B89B9896-08C8-48F2-B9DB-B85A381089C1}">
  <ds:schemaRefs/>
</ds:datastoreItem>
</file>

<file path=customXml/itemProps14.xml><?xml version="1.0" encoding="utf-8"?>
<ds:datastoreItem xmlns:ds="http://schemas.openxmlformats.org/officeDocument/2006/customXml" ds:itemID="{5A19769D-C074-4AFF-A88C-4A72EE7CAA3B}">
  <ds:schemaRefs/>
</ds:datastoreItem>
</file>

<file path=customXml/itemProps15.xml><?xml version="1.0" encoding="utf-8"?>
<ds:datastoreItem xmlns:ds="http://schemas.openxmlformats.org/officeDocument/2006/customXml" ds:itemID="{F2BB23FD-E46B-4321-9C69-E3029064DE61}">
  <ds:schemaRefs/>
</ds:datastoreItem>
</file>

<file path=customXml/itemProps16.xml><?xml version="1.0" encoding="utf-8"?>
<ds:datastoreItem xmlns:ds="http://schemas.openxmlformats.org/officeDocument/2006/customXml" ds:itemID="{B52E5C92-1394-41CD-B8B9-217761F3C4D1}">
  <ds:schemaRefs/>
</ds:datastoreItem>
</file>

<file path=customXml/itemProps17.xml><?xml version="1.0" encoding="utf-8"?>
<ds:datastoreItem xmlns:ds="http://schemas.openxmlformats.org/officeDocument/2006/customXml" ds:itemID="{A0C42C4D-BD5B-4F49-9914-47C4FDCE9ABB}">
  <ds:schemaRefs/>
</ds:datastoreItem>
</file>

<file path=customXml/itemProps18.xml><?xml version="1.0" encoding="utf-8"?>
<ds:datastoreItem xmlns:ds="http://schemas.openxmlformats.org/officeDocument/2006/customXml" ds:itemID="{7B941258-F35E-4CA3-A17F-B303B70B64B3}">
  <ds:schemaRefs/>
</ds:datastoreItem>
</file>

<file path=customXml/itemProps19.xml><?xml version="1.0" encoding="utf-8"?>
<ds:datastoreItem xmlns:ds="http://schemas.openxmlformats.org/officeDocument/2006/customXml" ds:itemID="{5088181A-A959-4733-AB81-E96C11481FB3}">
  <ds:schemaRefs/>
</ds:datastoreItem>
</file>

<file path=customXml/itemProps2.xml><?xml version="1.0" encoding="utf-8"?>
<ds:datastoreItem xmlns:ds="http://schemas.openxmlformats.org/officeDocument/2006/customXml" ds:itemID="{B6253D33-87AC-4273-AC14-21BBB0A22C00}">
  <ds:schemaRefs>
    <ds:schemaRef ds:uri="http://purl.org/dc/dcmitype/"/>
    <ds:schemaRef ds:uri="http://schemas.microsoft.com/office/2006/documentManagement/types"/>
    <ds:schemaRef ds:uri="http://purl.org/dc/elements/1.1/"/>
    <ds:schemaRef ds:uri="http://www.w3.org/XML/1998/namespace"/>
    <ds:schemaRef ds:uri="http://schemas.microsoft.com/office/2006/metadata/properties"/>
    <ds:schemaRef ds:uri="65a51801-ec80-49bd-9bc3-86cb9f3d0aa5"/>
    <ds:schemaRef ds:uri="http://schemas.microsoft.com/office/infopath/2007/PartnerControls"/>
    <ds:schemaRef ds:uri="http://purl.org/dc/terms/"/>
    <ds:schemaRef ds:uri="http://schemas.openxmlformats.org/package/2006/metadata/core-properties"/>
    <ds:schemaRef ds:uri="c4015fd0-470e-474b-8ca8-8c11590d1764"/>
    <ds:schemaRef ds:uri="79f7d74f-6ef0-4e42-bfb5-48c22d5a8637"/>
  </ds:schemaRefs>
</ds:datastoreItem>
</file>

<file path=customXml/itemProps20.xml><?xml version="1.0" encoding="utf-8"?>
<ds:datastoreItem xmlns:ds="http://schemas.openxmlformats.org/officeDocument/2006/customXml" ds:itemID="{B2DE5296-EBE6-454B-B72E-91D9D76A0083}">
  <ds:schemaRefs/>
</ds:datastoreItem>
</file>

<file path=customXml/itemProps21.xml><?xml version="1.0" encoding="utf-8"?>
<ds:datastoreItem xmlns:ds="http://schemas.openxmlformats.org/officeDocument/2006/customXml" ds:itemID="{1750236E-3A65-4B82-B4D9-F2C006F29BC0}">
  <ds:schemaRefs/>
</ds:datastoreItem>
</file>

<file path=customXml/itemProps22.xml><?xml version="1.0" encoding="utf-8"?>
<ds:datastoreItem xmlns:ds="http://schemas.openxmlformats.org/officeDocument/2006/customXml" ds:itemID="{A2CCED0E-E51F-4949-B754-56C0161C27F6}">
  <ds:schemaRefs/>
</ds:datastoreItem>
</file>

<file path=customXml/itemProps23.xml><?xml version="1.0" encoding="utf-8"?>
<ds:datastoreItem xmlns:ds="http://schemas.openxmlformats.org/officeDocument/2006/customXml" ds:itemID="{E072AC42-753C-42E1-BE75-E0B700B67408}">
  <ds:schemaRefs/>
</ds:datastoreItem>
</file>

<file path=customXml/itemProps24.xml><?xml version="1.0" encoding="utf-8"?>
<ds:datastoreItem xmlns:ds="http://schemas.openxmlformats.org/officeDocument/2006/customXml" ds:itemID="{0C0DEE3C-EF7D-4CD6-896D-57DC7481BA35}">
  <ds:schemaRefs/>
</ds:datastoreItem>
</file>

<file path=customXml/itemProps3.xml><?xml version="1.0" encoding="utf-8"?>
<ds:datastoreItem xmlns:ds="http://schemas.openxmlformats.org/officeDocument/2006/customXml" ds:itemID="{EA267DC9-3BFB-457F-AE91-E788396DD2C4}">
  <ds:schemaRefs>
    <ds:schemaRef ds:uri="http://www.boldonjames.com/2016/02/Classifier/internal/wrappedLabelHistory"/>
    <ds:schemaRef ds:uri="http://www.w3.org/2001/XMLSchema"/>
  </ds:schemaRefs>
</ds:datastoreItem>
</file>

<file path=customXml/itemProps4.xml><?xml version="1.0" encoding="utf-8"?>
<ds:datastoreItem xmlns:ds="http://schemas.openxmlformats.org/officeDocument/2006/customXml" ds:itemID="{1EFDACC0-8552-4A08-BF87-4B841BE3C183}">
  <ds:schemaRefs>
    <ds:schemaRef ds:uri="http://www.boldonjames.com/2008/01/sie/internal/label"/>
    <ds:schemaRef ds:uri="http://www.w3.org/2001/XMLSchema"/>
  </ds:schemaRefs>
</ds:datastoreItem>
</file>

<file path=customXml/itemProps5.xml><?xml version="1.0" encoding="utf-8"?>
<ds:datastoreItem xmlns:ds="http://schemas.openxmlformats.org/officeDocument/2006/customXml" ds:itemID="{64A348C5-9E9A-4AAA-ACA3-53D972C15387}">
  <ds:schemaRefs>
    <ds:schemaRef ds:uri="http://schemas.microsoft.com/sharepoint/v3/contenttype/forms"/>
  </ds:schemaRefs>
</ds:datastoreItem>
</file>

<file path=customXml/itemProps6.xml><?xml version="1.0" encoding="utf-8"?>
<ds:datastoreItem xmlns:ds="http://schemas.openxmlformats.org/officeDocument/2006/customXml" ds:itemID="{5E3DEBE2-B839-41E3-980B-2F982A6E625B}">
  <ds:schemaRefs/>
</ds:datastoreItem>
</file>

<file path=customXml/itemProps7.xml><?xml version="1.0" encoding="utf-8"?>
<ds:datastoreItem xmlns:ds="http://schemas.openxmlformats.org/officeDocument/2006/customXml" ds:itemID="{83413313-A5C3-455F-87FE-E27EE9A54D41}">
  <ds:schemaRefs/>
</ds:datastoreItem>
</file>

<file path=customXml/itemProps8.xml><?xml version="1.0" encoding="utf-8"?>
<ds:datastoreItem xmlns:ds="http://schemas.openxmlformats.org/officeDocument/2006/customXml" ds:itemID="{E5158D5C-8D98-479F-B947-B0C588FF8E64}">
  <ds:schemaRefs/>
</ds:datastoreItem>
</file>

<file path=customXml/itemProps9.xml><?xml version="1.0" encoding="utf-8"?>
<ds:datastoreItem xmlns:ds="http://schemas.openxmlformats.org/officeDocument/2006/customXml" ds:itemID="{9388E1B5-CBB6-44D2-8DE6-A5A640706046}">
  <ds:schemaRefs/>
</ds:datastoreItem>
</file>

<file path=docProps/app.xml><?xml version="1.0" encoding="utf-8"?>
<Properties xmlns="http://schemas.openxmlformats.org/officeDocument/2006/extended-properties" xmlns:vt="http://schemas.openxmlformats.org/officeDocument/2006/docPropsVTypes">
  <Template/>
  <TotalTime>46948</TotalTime>
  <Words>5382</Words>
  <Application>Microsoft Office PowerPoint</Application>
  <PresentationFormat>Widescreen</PresentationFormat>
  <Paragraphs>419</Paragraphs>
  <Slides>25</Slides>
  <Notes>25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25</vt:i4>
      </vt:variant>
    </vt:vector>
  </HeadingPairs>
  <TitlesOfParts>
    <vt:vector size="40" baseType="lpstr">
      <vt:lpstr>ＭＳ Ｐゴシック</vt:lpstr>
      <vt:lpstr>-apple-system</vt:lpstr>
      <vt:lpstr>Arial</vt:lpstr>
      <vt:lpstr>Calibri</vt:lpstr>
      <vt:lpstr>Calibri Light</vt:lpstr>
      <vt:lpstr>Lucida Grande</vt:lpstr>
      <vt:lpstr>Times</vt:lpstr>
      <vt:lpstr>Wingdings</vt:lpstr>
      <vt:lpstr>Wingdings 2</vt:lpstr>
      <vt:lpstr>2_Default Design</vt:lpstr>
      <vt:lpstr>4_Default Design</vt:lpstr>
      <vt:lpstr>3_Default Design</vt:lpstr>
      <vt:lpstr>5_Default Design</vt:lpstr>
      <vt:lpstr>6_Default Design</vt:lpstr>
      <vt:lpstr>Custom Design</vt:lpstr>
      <vt:lpstr>Social Security: Unlock Its Potential</vt:lpstr>
      <vt:lpstr>SOCIAL SECURITY TRIVIA</vt:lpstr>
      <vt:lpstr>The Three-Legged Stool of Retirement</vt:lpstr>
      <vt:lpstr>Agenda</vt:lpstr>
      <vt:lpstr>PowerPoint Presentation</vt:lpstr>
      <vt:lpstr>What’s Your Full Retirement Age (FRA)?</vt:lpstr>
      <vt:lpstr>Early vs. Delayed Filing: How It Affects Your Social Security Benefit</vt:lpstr>
      <vt:lpstr>What vs. When</vt:lpstr>
      <vt:lpstr>PowerPoint Presentation</vt:lpstr>
      <vt:lpstr>How Will Working Impact My Benefit?1 </vt:lpstr>
      <vt:lpstr>How Will Working Impact My Benefit? </vt:lpstr>
      <vt:lpstr>PowerPoint Presentation</vt:lpstr>
      <vt:lpstr>How Will My Social Security Benefits Be Taxed?</vt:lpstr>
      <vt:lpstr>How Will My Social Security Benefits Be Taxed?1</vt:lpstr>
      <vt:lpstr>Possible Ways to Reduce Combined Income </vt:lpstr>
      <vt:lpstr>PowerPoint Presentation</vt:lpstr>
      <vt:lpstr>What Am I Entitled To?</vt:lpstr>
      <vt:lpstr>Spousal Benefits: Eligibility &amp; Calculation</vt:lpstr>
      <vt:lpstr>Individual Benefit vs. Spousal Benefit</vt:lpstr>
      <vt:lpstr>Survivor Benefit</vt:lpstr>
      <vt:lpstr>Questions to ask before taking benefits:</vt:lpstr>
      <vt:lpstr>Main Idea</vt:lpstr>
      <vt:lpstr>Social Security</vt:lpstr>
      <vt:lpstr>Next Steps</vt:lpstr>
      <vt:lpstr>DISCLOSURES</vt:lpstr>
    </vt:vector>
  </TitlesOfParts>
  <Company>The Hartford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Security: Unlock Its Potential</dc:title>
  <dc:creator>dd81913</dc:creator>
  <cp:keywords>#1nt3rn@l# #H1d3-F00t3r#</cp:keywords>
  <cp:lastModifiedBy>TOSCANO, ANDREA (Hartford Funds)</cp:lastModifiedBy>
  <cp:revision>1151</cp:revision>
  <cp:lastPrinted>2025-01-21T16:05:41Z</cp:lastPrinted>
  <dcterms:created xsi:type="dcterms:W3CDTF">2012-08-09T19:54:06Z</dcterms:created>
  <dcterms:modified xsi:type="dcterms:W3CDTF">2025-01-21T16:06:00Z</dcterms:modified>
  <cp:category>Company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4b6a778e-26f1-4640-a8f7-c563ca11b8ce</vt:lpwstr>
  </property>
  <property fmtid="{D5CDD505-2E9C-101B-9397-08002B2CF9AE}" pid="3" name="bjSaver">
    <vt:lpwstr>/WuXEFbrnSU/OhrjV3RVCEvKw8bOMD1K</vt:lpwstr>
  </property>
  <property fmtid="{D5CDD505-2E9C-101B-9397-08002B2CF9AE}" pid="4" name="bjLabelHistoryID">
    <vt:lpwstr>{EA267DC9-3BFB-457F-AE91-E788396DD2C4}</vt:lpwstr>
  </property>
  <property fmtid="{D5CDD505-2E9C-101B-9397-08002B2CF9AE}" pid="5" name="bjDocumentSecurityLabel">
    <vt:lpwstr>Company Confidential</vt:lpwstr>
  </property>
  <property fmtid="{D5CDD505-2E9C-101B-9397-08002B2CF9AE}" pid="6" name="bjDocumentLabelXML">
    <vt:lpwstr>&lt;?xml version="1.0" encoding="us-ascii"?&gt;&lt;sisl xmlns:xsi="http://www.w3.org/2001/XMLSchema-instance" xmlns:xsd="http://www.w3.org/2001/XMLSchema" sislVersion="0" policy="246de94c-8867-47b0-926e-310c120d49ea" origin="userSelected" xmlns="http://www.boldonj</vt:lpwstr>
  </property>
  <property fmtid="{D5CDD505-2E9C-101B-9397-08002B2CF9AE}" pid="7" name="bjDocumentLabelXML-0">
    <vt:lpwstr>ames.com/2008/01/sie/internal/label"&gt;&lt;element uid="id_classification_confidential" value="" /&gt;&lt;element uid="8dd2a31d-a9f5-4c3b-9dfe-89695618346f" value="" /&gt;&lt;/sisl&gt;</vt:lpwstr>
  </property>
  <property fmtid="{D5CDD505-2E9C-101B-9397-08002B2CF9AE}" pid="8" name="bjClsUserRVM">
    <vt:lpwstr>[]</vt:lpwstr>
  </property>
  <property fmtid="{D5CDD505-2E9C-101B-9397-08002B2CF9AE}" pid="9" name="ContentTypeId">
    <vt:lpwstr>0x010100EB95E5094FDCD94E8B554859962BC7A5</vt:lpwstr>
  </property>
  <property fmtid="{D5CDD505-2E9C-101B-9397-08002B2CF9AE}" pid="10" name="MediaServiceImageTags">
    <vt:lpwstr/>
  </property>
  <property fmtid="{D5CDD505-2E9C-101B-9397-08002B2CF9AE}" pid="11" name="MSIP_Label_36b19c09-48dc-483e-8a5f-9e92f1cd9848_Enabled">
    <vt:lpwstr>true</vt:lpwstr>
  </property>
  <property fmtid="{D5CDD505-2E9C-101B-9397-08002B2CF9AE}" pid="12" name="MSIP_Label_36b19c09-48dc-483e-8a5f-9e92f1cd9848_SetDate">
    <vt:lpwstr>2024-01-25T13:31:43Z</vt:lpwstr>
  </property>
  <property fmtid="{D5CDD505-2E9C-101B-9397-08002B2CF9AE}" pid="13" name="MSIP_Label_36b19c09-48dc-483e-8a5f-9e92f1cd9848_Method">
    <vt:lpwstr>Privileged</vt:lpwstr>
  </property>
  <property fmtid="{D5CDD505-2E9C-101B-9397-08002B2CF9AE}" pid="14" name="MSIP_Label_36b19c09-48dc-483e-8a5f-9e92f1cd9848_Name">
    <vt:lpwstr>NC - Hide Footer</vt:lpwstr>
  </property>
  <property fmtid="{D5CDD505-2E9C-101B-9397-08002B2CF9AE}" pid="15" name="MSIP_Label_36b19c09-48dc-483e-8a5f-9e92f1cd9848_SiteId">
    <vt:lpwstr>a311fc62-83f4-45f0-9502-1bb2247d4c8d</vt:lpwstr>
  </property>
  <property fmtid="{D5CDD505-2E9C-101B-9397-08002B2CF9AE}" pid="16" name="MSIP_Label_36b19c09-48dc-483e-8a5f-9e92f1cd9848_ActionId">
    <vt:lpwstr>dc37ece5-2cab-4387-8863-1ec274f6a94a</vt:lpwstr>
  </property>
  <property fmtid="{D5CDD505-2E9C-101B-9397-08002B2CF9AE}" pid="17" name="MSIP_Label_36b19c09-48dc-483e-8a5f-9e92f1cd9848_ContentBits">
    <vt:lpwstr>0</vt:lpwstr>
  </property>
  <property fmtid="{D5CDD505-2E9C-101B-9397-08002B2CF9AE}" pid="18" name="Keywords">
    <vt:lpwstr>#1nt3rn@l# #H1d3-F00t3r#</vt:lpwstr>
  </property>
  <property fmtid="{D5CDD505-2E9C-101B-9397-08002B2CF9AE}" pid="19" name="x-dataclassification">
    <vt:lpwstr>#1nt3rn@l#</vt:lpwstr>
  </property>
</Properties>
</file>